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6256000" cy="9144000"/>
  <p:notesSz cx="16256000" cy="9144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9200" y="2834640"/>
            <a:ext cx="138176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7436" y="255139"/>
            <a:ext cx="12878435" cy="1878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67433" y="3379652"/>
            <a:ext cx="13400405" cy="4079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6339" y="334437"/>
            <a:ext cx="3918585" cy="5163820"/>
          </a:xfrm>
          <a:prstGeom prst="rect">
            <a:avLst/>
          </a:prstGeom>
        </p:spPr>
        <p:txBody>
          <a:bodyPr wrap="square" lIns="0" tIns="118745" rIns="0" bIns="0" rtlCol="0" vert="horz">
            <a:spAutoFit/>
          </a:bodyPr>
          <a:lstStyle/>
          <a:p>
            <a:pPr marL="12700" marR="5080">
              <a:lnSpc>
                <a:spcPts val="6620"/>
              </a:lnSpc>
              <a:spcBef>
                <a:spcPts val="935"/>
              </a:spcBef>
            </a:pPr>
            <a:r>
              <a:rPr dirty="0" sz="6100">
                <a:latin typeface="Arial MT"/>
                <a:cs typeface="Arial MT"/>
              </a:rPr>
              <a:t>Lecture</a:t>
            </a:r>
            <a:r>
              <a:rPr dirty="0" sz="6100" spc="-25">
                <a:latin typeface="Arial MT"/>
                <a:cs typeface="Arial MT"/>
              </a:rPr>
              <a:t> 6: </a:t>
            </a:r>
            <a:r>
              <a:rPr dirty="0" sz="6100" spc="-10">
                <a:latin typeface="Arial MT"/>
                <a:cs typeface="Arial MT"/>
              </a:rPr>
              <a:t>Intestinal Infections </a:t>
            </a:r>
            <a:r>
              <a:rPr dirty="0" sz="6100" spc="-20">
                <a:latin typeface="Arial MT"/>
                <a:cs typeface="Arial MT"/>
              </a:rPr>
              <a:t>with </a:t>
            </a:r>
            <a:r>
              <a:rPr dirty="0" sz="6100">
                <a:latin typeface="Arial MT"/>
                <a:cs typeface="Arial MT"/>
              </a:rPr>
              <a:t>Parasites</a:t>
            </a:r>
            <a:r>
              <a:rPr dirty="0" sz="6100" spc="-30">
                <a:latin typeface="Arial MT"/>
                <a:cs typeface="Arial MT"/>
              </a:rPr>
              <a:t> </a:t>
            </a:r>
            <a:r>
              <a:rPr dirty="0" sz="6100" spc="-50">
                <a:latin typeface="Arial MT"/>
                <a:cs typeface="Arial MT"/>
              </a:rPr>
              <a:t>– </a:t>
            </a:r>
            <a:r>
              <a:rPr dirty="0" sz="6100">
                <a:latin typeface="Arial MT"/>
                <a:cs typeface="Arial MT"/>
              </a:rPr>
              <a:t>Part</a:t>
            </a:r>
            <a:r>
              <a:rPr dirty="0" sz="6100" spc="-15">
                <a:latin typeface="Arial MT"/>
                <a:cs typeface="Arial MT"/>
              </a:rPr>
              <a:t> </a:t>
            </a:r>
            <a:r>
              <a:rPr dirty="0" sz="6100" spc="-50">
                <a:latin typeface="Arial MT"/>
                <a:cs typeface="Arial MT"/>
              </a:rPr>
              <a:t>2</a:t>
            </a:r>
            <a:endParaRPr sz="61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6339" y="6032330"/>
            <a:ext cx="4079240" cy="2165985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dirty="0" sz="2650">
                <a:latin typeface="Arial MT"/>
                <a:cs typeface="Arial MT"/>
              </a:rPr>
              <a:t>Prof.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Hazem</a:t>
            </a:r>
            <a:r>
              <a:rPr dirty="0" sz="2650" spc="-170">
                <a:latin typeface="Arial MT"/>
                <a:cs typeface="Arial MT"/>
              </a:rPr>
              <a:t> </a:t>
            </a:r>
            <a:r>
              <a:rPr dirty="0" sz="2650" spc="-20">
                <a:latin typeface="Arial MT"/>
                <a:cs typeface="Arial MT"/>
              </a:rPr>
              <a:t>Aqel</a:t>
            </a:r>
            <a:endParaRPr sz="2650">
              <a:latin typeface="Arial MT"/>
              <a:cs typeface="Arial MT"/>
            </a:endParaRPr>
          </a:p>
          <a:p>
            <a:pPr marL="12700" marR="508634">
              <a:lnSpc>
                <a:spcPct val="132500"/>
              </a:lnSpc>
            </a:pPr>
            <a:r>
              <a:rPr dirty="0" sz="2650">
                <a:latin typeface="Arial MT"/>
                <a:cs typeface="Arial MT"/>
              </a:rPr>
              <a:t>Basic</a:t>
            </a:r>
            <a:r>
              <a:rPr dirty="0" sz="2650" spc="-4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Medical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Sciences </a:t>
            </a:r>
            <a:r>
              <a:rPr dirty="0" sz="2650">
                <a:latin typeface="Arial MT"/>
                <a:cs typeface="Arial MT"/>
              </a:rPr>
              <a:t>College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pf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Medicine</a:t>
            </a:r>
            <a:endParaRPr sz="26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2650" spc="-10">
                <a:latin typeface="Arial MT"/>
                <a:cs typeface="Arial MT"/>
              </a:rPr>
              <a:t>Al-Balqa</a:t>
            </a:r>
            <a:r>
              <a:rPr dirty="0" sz="2650" spc="-17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Applied</a:t>
            </a:r>
            <a:r>
              <a:rPr dirty="0" sz="2650" spc="-10">
                <a:latin typeface="Arial MT"/>
                <a:cs typeface="Arial MT"/>
              </a:rPr>
              <a:t> University</a:t>
            </a:r>
            <a:endParaRPr sz="265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57960" y="5833973"/>
            <a:ext cx="4691380" cy="120650"/>
          </a:xfrm>
          <a:custGeom>
            <a:avLst/>
            <a:gdLst/>
            <a:ahLst/>
            <a:cxnLst/>
            <a:rect l="l" t="t" r="r" b="b"/>
            <a:pathLst>
              <a:path w="4691380" h="120650">
                <a:moveTo>
                  <a:pt x="308940" y="110617"/>
                </a:moveTo>
                <a:lnTo>
                  <a:pt x="250278" y="110299"/>
                </a:lnTo>
                <a:lnTo>
                  <a:pt x="282155" y="110617"/>
                </a:lnTo>
                <a:lnTo>
                  <a:pt x="308940" y="110617"/>
                </a:lnTo>
                <a:close/>
              </a:path>
              <a:path w="4691380" h="120650">
                <a:moveTo>
                  <a:pt x="1059345" y="6604"/>
                </a:moveTo>
                <a:lnTo>
                  <a:pt x="1058418" y="6604"/>
                </a:lnTo>
                <a:lnTo>
                  <a:pt x="1055522" y="6769"/>
                </a:lnTo>
                <a:lnTo>
                  <a:pt x="1059345" y="6604"/>
                </a:lnTo>
                <a:close/>
              </a:path>
              <a:path w="4691380" h="120650">
                <a:moveTo>
                  <a:pt x="1195781" y="100114"/>
                </a:moveTo>
                <a:lnTo>
                  <a:pt x="1185570" y="99060"/>
                </a:lnTo>
                <a:lnTo>
                  <a:pt x="1184656" y="99060"/>
                </a:lnTo>
                <a:lnTo>
                  <a:pt x="1195781" y="100114"/>
                </a:lnTo>
                <a:close/>
              </a:path>
              <a:path w="4691380" h="120650">
                <a:moveTo>
                  <a:pt x="3233953" y="110236"/>
                </a:moveTo>
                <a:lnTo>
                  <a:pt x="3226333" y="109982"/>
                </a:lnTo>
                <a:lnTo>
                  <a:pt x="1913305" y="109982"/>
                </a:lnTo>
                <a:lnTo>
                  <a:pt x="1908924" y="110236"/>
                </a:lnTo>
                <a:lnTo>
                  <a:pt x="3233953" y="110236"/>
                </a:lnTo>
                <a:close/>
              </a:path>
              <a:path w="4691380" h="120650">
                <a:moveTo>
                  <a:pt x="4584890" y="10160"/>
                </a:moveTo>
                <a:lnTo>
                  <a:pt x="4555515" y="8763"/>
                </a:lnTo>
                <a:lnTo>
                  <a:pt x="4557357" y="8763"/>
                </a:lnTo>
                <a:lnTo>
                  <a:pt x="4514177" y="7366"/>
                </a:lnTo>
                <a:lnTo>
                  <a:pt x="4520209" y="7366"/>
                </a:lnTo>
                <a:lnTo>
                  <a:pt x="4490275" y="6870"/>
                </a:lnTo>
                <a:lnTo>
                  <a:pt x="4493996" y="6870"/>
                </a:lnTo>
                <a:lnTo>
                  <a:pt x="4482782" y="6743"/>
                </a:lnTo>
                <a:lnTo>
                  <a:pt x="4471581" y="6604"/>
                </a:lnTo>
                <a:lnTo>
                  <a:pt x="4367377" y="6604"/>
                </a:lnTo>
                <a:lnTo>
                  <a:pt x="4284751" y="7747"/>
                </a:lnTo>
                <a:lnTo>
                  <a:pt x="4287024" y="7747"/>
                </a:lnTo>
                <a:lnTo>
                  <a:pt x="4170743" y="10160"/>
                </a:lnTo>
                <a:lnTo>
                  <a:pt x="4584890" y="10160"/>
                </a:lnTo>
                <a:close/>
              </a:path>
              <a:path w="4691380" h="120650">
                <a:moveTo>
                  <a:pt x="4691316" y="57721"/>
                </a:moveTo>
                <a:lnTo>
                  <a:pt x="4691189" y="39878"/>
                </a:lnTo>
                <a:lnTo>
                  <a:pt x="4690961" y="38646"/>
                </a:lnTo>
                <a:lnTo>
                  <a:pt x="4690859" y="38100"/>
                </a:lnTo>
                <a:lnTo>
                  <a:pt x="4690770" y="37592"/>
                </a:lnTo>
                <a:lnTo>
                  <a:pt x="4689272" y="33274"/>
                </a:lnTo>
                <a:lnTo>
                  <a:pt x="4687125" y="29210"/>
                </a:lnTo>
                <a:lnTo>
                  <a:pt x="4686833" y="28829"/>
                </a:lnTo>
                <a:lnTo>
                  <a:pt x="4684382" y="25527"/>
                </a:lnTo>
                <a:lnTo>
                  <a:pt x="4681283" y="22542"/>
                </a:lnTo>
                <a:lnTo>
                  <a:pt x="4680610" y="22009"/>
                </a:lnTo>
                <a:lnTo>
                  <a:pt x="4677473" y="19761"/>
                </a:lnTo>
                <a:lnTo>
                  <a:pt x="4673727" y="17868"/>
                </a:lnTo>
                <a:lnTo>
                  <a:pt x="4673955" y="17868"/>
                </a:lnTo>
                <a:lnTo>
                  <a:pt x="4668952" y="16268"/>
                </a:lnTo>
                <a:lnTo>
                  <a:pt x="4665446" y="15773"/>
                </a:lnTo>
                <a:lnTo>
                  <a:pt x="4666208" y="15773"/>
                </a:lnTo>
                <a:lnTo>
                  <a:pt x="4661293" y="15367"/>
                </a:lnTo>
                <a:lnTo>
                  <a:pt x="4659795" y="15265"/>
                </a:lnTo>
                <a:lnTo>
                  <a:pt x="4659795" y="74676"/>
                </a:lnTo>
                <a:lnTo>
                  <a:pt x="3735616" y="74803"/>
                </a:lnTo>
                <a:lnTo>
                  <a:pt x="3812463" y="74676"/>
                </a:lnTo>
                <a:lnTo>
                  <a:pt x="3985399" y="72923"/>
                </a:lnTo>
                <a:lnTo>
                  <a:pt x="3985869" y="72923"/>
                </a:lnTo>
                <a:lnTo>
                  <a:pt x="3812463" y="74676"/>
                </a:lnTo>
                <a:lnTo>
                  <a:pt x="4659795" y="74676"/>
                </a:lnTo>
                <a:lnTo>
                  <a:pt x="4622482" y="71907"/>
                </a:lnTo>
                <a:lnTo>
                  <a:pt x="4614430" y="71310"/>
                </a:lnTo>
                <a:lnTo>
                  <a:pt x="4605210" y="70624"/>
                </a:lnTo>
                <a:lnTo>
                  <a:pt x="4614113" y="71272"/>
                </a:lnTo>
                <a:lnTo>
                  <a:pt x="4622978" y="71907"/>
                </a:lnTo>
                <a:lnTo>
                  <a:pt x="4632236" y="72580"/>
                </a:lnTo>
                <a:lnTo>
                  <a:pt x="4659795" y="74676"/>
                </a:lnTo>
                <a:lnTo>
                  <a:pt x="4659795" y="15265"/>
                </a:lnTo>
                <a:lnTo>
                  <a:pt x="4632617" y="13195"/>
                </a:lnTo>
                <a:lnTo>
                  <a:pt x="4632617" y="43688"/>
                </a:lnTo>
                <a:lnTo>
                  <a:pt x="4632604" y="44323"/>
                </a:lnTo>
                <a:lnTo>
                  <a:pt x="4632503" y="70002"/>
                </a:lnTo>
                <a:lnTo>
                  <a:pt x="4632503" y="70624"/>
                </a:lnTo>
                <a:lnTo>
                  <a:pt x="4632464" y="70002"/>
                </a:lnTo>
                <a:lnTo>
                  <a:pt x="4632503" y="44323"/>
                </a:lnTo>
                <a:lnTo>
                  <a:pt x="4632503" y="43688"/>
                </a:lnTo>
                <a:lnTo>
                  <a:pt x="4632617" y="13195"/>
                </a:lnTo>
                <a:lnTo>
                  <a:pt x="4617771" y="12065"/>
                </a:lnTo>
                <a:lnTo>
                  <a:pt x="4594936" y="10680"/>
                </a:lnTo>
                <a:lnTo>
                  <a:pt x="4145483" y="10680"/>
                </a:lnTo>
                <a:lnTo>
                  <a:pt x="4038130" y="12827"/>
                </a:lnTo>
                <a:lnTo>
                  <a:pt x="4033456" y="12827"/>
                </a:lnTo>
                <a:lnTo>
                  <a:pt x="3978351" y="13716"/>
                </a:lnTo>
                <a:lnTo>
                  <a:pt x="3976624" y="13716"/>
                </a:lnTo>
                <a:lnTo>
                  <a:pt x="3899827" y="14744"/>
                </a:lnTo>
                <a:lnTo>
                  <a:pt x="3809250" y="15367"/>
                </a:lnTo>
                <a:lnTo>
                  <a:pt x="3717607" y="15367"/>
                </a:lnTo>
                <a:lnTo>
                  <a:pt x="3717607" y="42062"/>
                </a:lnTo>
                <a:lnTo>
                  <a:pt x="3713810" y="42506"/>
                </a:lnTo>
                <a:lnTo>
                  <a:pt x="3714292" y="42443"/>
                </a:lnTo>
                <a:lnTo>
                  <a:pt x="3717137" y="42062"/>
                </a:lnTo>
                <a:lnTo>
                  <a:pt x="3717607" y="42062"/>
                </a:lnTo>
                <a:lnTo>
                  <a:pt x="3717607" y="15367"/>
                </a:lnTo>
                <a:lnTo>
                  <a:pt x="3707371" y="15367"/>
                </a:lnTo>
                <a:lnTo>
                  <a:pt x="3707371" y="43243"/>
                </a:lnTo>
                <a:lnTo>
                  <a:pt x="3693109" y="44894"/>
                </a:lnTo>
                <a:lnTo>
                  <a:pt x="3692956" y="44919"/>
                </a:lnTo>
                <a:lnTo>
                  <a:pt x="3675557" y="46570"/>
                </a:lnTo>
                <a:lnTo>
                  <a:pt x="3693045" y="44894"/>
                </a:lnTo>
                <a:lnTo>
                  <a:pt x="3707358" y="43243"/>
                </a:lnTo>
                <a:lnTo>
                  <a:pt x="3707371" y="15367"/>
                </a:lnTo>
                <a:lnTo>
                  <a:pt x="3673310" y="15367"/>
                </a:lnTo>
                <a:lnTo>
                  <a:pt x="3490823" y="12827"/>
                </a:lnTo>
                <a:lnTo>
                  <a:pt x="3487039" y="12827"/>
                </a:lnTo>
                <a:lnTo>
                  <a:pt x="3405911" y="10680"/>
                </a:lnTo>
                <a:lnTo>
                  <a:pt x="4145483" y="10680"/>
                </a:lnTo>
                <a:lnTo>
                  <a:pt x="4170743" y="10160"/>
                </a:lnTo>
                <a:lnTo>
                  <a:pt x="3388588" y="10160"/>
                </a:lnTo>
                <a:lnTo>
                  <a:pt x="3405517" y="10680"/>
                </a:lnTo>
                <a:lnTo>
                  <a:pt x="3125216" y="10680"/>
                </a:lnTo>
                <a:lnTo>
                  <a:pt x="3125216" y="46621"/>
                </a:lnTo>
                <a:lnTo>
                  <a:pt x="3124670" y="46634"/>
                </a:lnTo>
                <a:lnTo>
                  <a:pt x="3086379" y="45085"/>
                </a:lnTo>
                <a:lnTo>
                  <a:pt x="3042120" y="43243"/>
                </a:lnTo>
                <a:lnTo>
                  <a:pt x="3125216" y="46621"/>
                </a:lnTo>
                <a:lnTo>
                  <a:pt x="3125216" y="10680"/>
                </a:lnTo>
                <a:lnTo>
                  <a:pt x="2771076" y="10680"/>
                </a:lnTo>
                <a:lnTo>
                  <a:pt x="2771076" y="68414"/>
                </a:lnTo>
                <a:lnTo>
                  <a:pt x="2746235" y="71132"/>
                </a:lnTo>
                <a:lnTo>
                  <a:pt x="2750223" y="70624"/>
                </a:lnTo>
                <a:lnTo>
                  <a:pt x="2750807" y="70624"/>
                </a:lnTo>
                <a:lnTo>
                  <a:pt x="2767914" y="68757"/>
                </a:lnTo>
                <a:lnTo>
                  <a:pt x="2771076" y="68414"/>
                </a:lnTo>
                <a:lnTo>
                  <a:pt x="2771076" y="10680"/>
                </a:lnTo>
                <a:lnTo>
                  <a:pt x="2753868" y="10680"/>
                </a:lnTo>
                <a:lnTo>
                  <a:pt x="2740393" y="12192"/>
                </a:lnTo>
                <a:lnTo>
                  <a:pt x="2740393" y="71907"/>
                </a:lnTo>
                <a:lnTo>
                  <a:pt x="2695333" y="77597"/>
                </a:lnTo>
                <a:lnTo>
                  <a:pt x="2740114" y="71907"/>
                </a:lnTo>
                <a:lnTo>
                  <a:pt x="2740393" y="71907"/>
                </a:lnTo>
                <a:lnTo>
                  <a:pt x="2740393" y="12192"/>
                </a:lnTo>
                <a:lnTo>
                  <a:pt x="2734627" y="12827"/>
                </a:lnTo>
                <a:lnTo>
                  <a:pt x="2734945" y="12827"/>
                </a:lnTo>
                <a:lnTo>
                  <a:pt x="2709697" y="16116"/>
                </a:lnTo>
                <a:lnTo>
                  <a:pt x="2712504" y="15773"/>
                </a:lnTo>
                <a:lnTo>
                  <a:pt x="2688069" y="18796"/>
                </a:lnTo>
                <a:lnTo>
                  <a:pt x="2687497" y="18796"/>
                </a:lnTo>
                <a:lnTo>
                  <a:pt x="2667482" y="20777"/>
                </a:lnTo>
                <a:lnTo>
                  <a:pt x="2668232" y="20777"/>
                </a:lnTo>
                <a:lnTo>
                  <a:pt x="2664079" y="21094"/>
                </a:lnTo>
                <a:lnTo>
                  <a:pt x="2664498" y="21031"/>
                </a:lnTo>
                <a:lnTo>
                  <a:pt x="2662478" y="21221"/>
                </a:lnTo>
                <a:lnTo>
                  <a:pt x="2635491" y="23279"/>
                </a:lnTo>
                <a:lnTo>
                  <a:pt x="2634691" y="23279"/>
                </a:lnTo>
                <a:lnTo>
                  <a:pt x="2622804" y="23926"/>
                </a:lnTo>
                <a:lnTo>
                  <a:pt x="2582303" y="23926"/>
                </a:lnTo>
                <a:lnTo>
                  <a:pt x="2582303" y="25527"/>
                </a:lnTo>
                <a:lnTo>
                  <a:pt x="2565933" y="25869"/>
                </a:lnTo>
                <a:lnTo>
                  <a:pt x="2563888" y="25831"/>
                </a:lnTo>
                <a:lnTo>
                  <a:pt x="2544953" y="25527"/>
                </a:lnTo>
                <a:lnTo>
                  <a:pt x="2565501" y="25527"/>
                </a:lnTo>
                <a:lnTo>
                  <a:pt x="2582303" y="25527"/>
                </a:lnTo>
                <a:lnTo>
                  <a:pt x="2582303" y="23926"/>
                </a:lnTo>
                <a:lnTo>
                  <a:pt x="2455468" y="23926"/>
                </a:lnTo>
                <a:lnTo>
                  <a:pt x="2455468" y="24574"/>
                </a:lnTo>
                <a:lnTo>
                  <a:pt x="2431758" y="23926"/>
                </a:lnTo>
                <a:lnTo>
                  <a:pt x="2432608" y="23926"/>
                </a:lnTo>
                <a:lnTo>
                  <a:pt x="2455468" y="24574"/>
                </a:lnTo>
                <a:lnTo>
                  <a:pt x="2455468" y="23926"/>
                </a:lnTo>
                <a:lnTo>
                  <a:pt x="2438412" y="23926"/>
                </a:lnTo>
                <a:lnTo>
                  <a:pt x="2404999" y="22542"/>
                </a:lnTo>
                <a:lnTo>
                  <a:pt x="2206117" y="11874"/>
                </a:lnTo>
                <a:lnTo>
                  <a:pt x="2206117" y="30734"/>
                </a:lnTo>
                <a:lnTo>
                  <a:pt x="2132596" y="35052"/>
                </a:lnTo>
                <a:lnTo>
                  <a:pt x="2153158" y="33794"/>
                </a:lnTo>
                <a:lnTo>
                  <a:pt x="2206117" y="30734"/>
                </a:lnTo>
                <a:lnTo>
                  <a:pt x="2206117" y="11874"/>
                </a:lnTo>
                <a:lnTo>
                  <a:pt x="2184031" y="10680"/>
                </a:lnTo>
                <a:lnTo>
                  <a:pt x="2184806" y="10680"/>
                </a:lnTo>
                <a:lnTo>
                  <a:pt x="2753868" y="10680"/>
                </a:lnTo>
                <a:lnTo>
                  <a:pt x="2758389" y="10160"/>
                </a:lnTo>
                <a:lnTo>
                  <a:pt x="2174113" y="10160"/>
                </a:lnTo>
                <a:lnTo>
                  <a:pt x="2180717" y="10515"/>
                </a:lnTo>
                <a:lnTo>
                  <a:pt x="2124799" y="8128"/>
                </a:lnTo>
                <a:lnTo>
                  <a:pt x="2126411" y="8128"/>
                </a:lnTo>
                <a:lnTo>
                  <a:pt x="2097570" y="7366"/>
                </a:lnTo>
                <a:lnTo>
                  <a:pt x="2098535" y="7366"/>
                </a:lnTo>
                <a:lnTo>
                  <a:pt x="2075434" y="6870"/>
                </a:lnTo>
                <a:lnTo>
                  <a:pt x="2792819" y="6870"/>
                </a:lnTo>
                <a:lnTo>
                  <a:pt x="2786723" y="7366"/>
                </a:lnTo>
                <a:lnTo>
                  <a:pt x="2761792" y="9779"/>
                </a:lnTo>
                <a:lnTo>
                  <a:pt x="2758389" y="10160"/>
                </a:lnTo>
                <a:lnTo>
                  <a:pt x="3388588" y="10160"/>
                </a:lnTo>
                <a:lnTo>
                  <a:pt x="3320885" y="8128"/>
                </a:lnTo>
                <a:lnTo>
                  <a:pt x="3321342" y="8128"/>
                </a:lnTo>
                <a:lnTo>
                  <a:pt x="3281692" y="6870"/>
                </a:lnTo>
                <a:lnTo>
                  <a:pt x="4343400" y="6870"/>
                </a:lnTo>
                <a:lnTo>
                  <a:pt x="4367377" y="6604"/>
                </a:lnTo>
                <a:lnTo>
                  <a:pt x="3273450" y="6604"/>
                </a:lnTo>
                <a:lnTo>
                  <a:pt x="3273285" y="6604"/>
                </a:lnTo>
                <a:lnTo>
                  <a:pt x="3076740" y="762"/>
                </a:lnTo>
                <a:lnTo>
                  <a:pt x="3028569" y="0"/>
                </a:lnTo>
                <a:lnTo>
                  <a:pt x="2939796" y="0"/>
                </a:lnTo>
                <a:lnTo>
                  <a:pt x="2887827" y="1282"/>
                </a:lnTo>
                <a:lnTo>
                  <a:pt x="2836913" y="3695"/>
                </a:lnTo>
                <a:lnTo>
                  <a:pt x="2796108" y="6604"/>
                </a:lnTo>
                <a:lnTo>
                  <a:pt x="2066264" y="6604"/>
                </a:lnTo>
                <a:lnTo>
                  <a:pt x="2066264" y="39878"/>
                </a:lnTo>
                <a:lnTo>
                  <a:pt x="2062772" y="40144"/>
                </a:lnTo>
                <a:lnTo>
                  <a:pt x="1580222" y="40144"/>
                </a:lnTo>
                <a:lnTo>
                  <a:pt x="1580222" y="83058"/>
                </a:lnTo>
                <a:lnTo>
                  <a:pt x="1574482" y="82931"/>
                </a:lnTo>
                <a:lnTo>
                  <a:pt x="1576133" y="82931"/>
                </a:lnTo>
                <a:lnTo>
                  <a:pt x="1580222" y="83058"/>
                </a:lnTo>
                <a:lnTo>
                  <a:pt x="1580222" y="40144"/>
                </a:lnTo>
                <a:lnTo>
                  <a:pt x="1304988" y="40144"/>
                </a:lnTo>
                <a:lnTo>
                  <a:pt x="1304988" y="109982"/>
                </a:lnTo>
                <a:lnTo>
                  <a:pt x="375780" y="109982"/>
                </a:lnTo>
                <a:lnTo>
                  <a:pt x="801979" y="97421"/>
                </a:lnTo>
                <a:lnTo>
                  <a:pt x="871982" y="95351"/>
                </a:lnTo>
                <a:lnTo>
                  <a:pt x="870013" y="95351"/>
                </a:lnTo>
                <a:lnTo>
                  <a:pt x="916698" y="94246"/>
                </a:lnTo>
                <a:lnTo>
                  <a:pt x="952804" y="93484"/>
                </a:lnTo>
                <a:lnTo>
                  <a:pt x="979081" y="93091"/>
                </a:lnTo>
                <a:lnTo>
                  <a:pt x="1068006" y="93091"/>
                </a:lnTo>
                <a:lnTo>
                  <a:pt x="1091387" y="93484"/>
                </a:lnTo>
                <a:lnTo>
                  <a:pt x="1087983" y="93484"/>
                </a:lnTo>
                <a:lnTo>
                  <a:pt x="1116761" y="94246"/>
                </a:lnTo>
                <a:lnTo>
                  <a:pt x="1114310" y="94246"/>
                </a:lnTo>
                <a:lnTo>
                  <a:pt x="1139571" y="95351"/>
                </a:lnTo>
                <a:lnTo>
                  <a:pt x="1139139" y="95351"/>
                </a:lnTo>
                <a:lnTo>
                  <a:pt x="1139012" y="95351"/>
                </a:lnTo>
                <a:lnTo>
                  <a:pt x="1137666" y="95351"/>
                </a:lnTo>
                <a:lnTo>
                  <a:pt x="1142606" y="95592"/>
                </a:lnTo>
                <a:lnTo>
                  <a:pt x="1163777" y="96977"/>
                </a:lnTo>
                <a:lnTo>
                  <a:pt x="1162646" y="96977"/>
                </a:lnTo>
                <a:lnTo>
                  <a:pt x="1185570" y="99060"/>
                </a:lnTo>
                <a:lnTo>
                  <a:pt x="1195781" y="100114"/>
                </a:lnTo>
                <a:lnTo>
                  <a:pt x="1228585" y="103505"/>
                </a:lnTo>
                <a:lnTo>
                  <a:pt x="1273695" y="107569"/>
                </a:lnTo>
                <a:lnTo>
                  <a:pt x="1304988" y="109982"/>
                </a:lnTo>
                <a:lnTo>
                  <a:pt x="1304988" y="40144"/>
                </a:lnTo>
                <a:lnTo>
                  <a:pt x="1191514" y="40144"/>
                </a:lnTo>
                <a:lnTo>
                  <a:pt x="1191387" y="40144"/>
                </a:lnTo>
                <a:lnTo>
                  <a:pt x="1278902" y="48552"/>
                </a:lnTo>
                <a:lnTo>
                  <a:pt x="1234249" y="44488"/>
                </a:lnTo>
                <a:lnTo>
                  <a:pt x="1238719" y="44894"/>
                </a:lnTo>
                <a:lnTo>
                  <a:pt x="1234592" y="44488"/>
                </a:lnTo>
                <a:lnTo>
                  <a:pt x="1191387" y="40144"/>
                </a:lnTo>
                <a:lnTo>
                  <a:pt x="1188859" y="39878"/>
                </a:lnTo>
                <a:lnTo>
                  <a:pt x="2066264" y="39878"/>
                </a:lnTo>
                <a:lnTo>
                  <a:pt x="2066264" y="6604"/>
                </a:lnTo>
                <a:lnTo>
                  <a:pt x="2063877" y="6604"/>
                </a:lnTo>
                <a:lnTo>
                  <a:pt x="1986648" y="6604"/>
                </a:lnTo>
                <a:lnTo>
                  <a:pt x="1981822" y="6604"/>
                </a:lnTo>
                <a:lnTo>
                  <a:pt x="1971675" y="6604"/>
                </a:lnTo>
                <a:lnTo>
                  <a:pt x="1971675" y="6870"/>
                </a:lnTo>
                <a:lnTo>
                  <a:pt x="1952853" y="7366"/>
                </a:lnTo>
                <a:lnTo>
                  <a:pt x="1950923" y="7366"/>
                </a:lnTo>
                <a:lnTo>
                  <a:pt x="1919071" y="8763"/>
                </a:lnTo>
                <a:lnTo>
                  <a:pt x="1888083" y="10680"/>
                </a:lnTo>
                <a:lnTo>
                  <a:pt x="1888540" y="10680"/>
                </a:lnTo>
                <a:lnTo>
                  <a:pt x="1861273" y="12827"/>
                </a:lnTo>
                <a:lnTo>
                  <a:pt x="1801558" y="18796"/>
                </a:lnTo>
                <a:lnTo>
                  <a:pt x="1800555" y="18796"/>
                </a:lnTo>
                <a:lnTo>
                  <a:pt x="1774634" y="20777"/>
                </a:lnTo>
                <a:lnTo>
                  <a:pt x="1749983" y="22339"/>
                </a:lnTo>
                <a:lnTo>
                  <a:pt x="1755000" y="22009"/>
                </a:lnTo>
                <a:lnTo>
                  <a:pt x="1749475" y="22263"/>
                </a:lnTo>
                <a:lnTo>
                  <a:pt x="1746351" y="22402"/>
                </a:lnTo>
                <a:lnTo>
                  <a:pt x="1743125" y="22542"/>
                </a:lnTo>
                <a:lnTo>
                  <a:pt x="1726577" y="23279"/>
                </a:lnTo>
                <a:lnTo>
                  <a:pt x="1730387" y="23279"/>
                </a:lnTo>
                <a:lnTo>
                  <a:pt x="1706181" y="23926"/>
                </a:lnTo>
                <a:lnTo>
                  <a:pt x="1826387" y="23926"/>
                </a:lnTo>
                <a:lnTo>
                  <a:pt x="1637931" y="24777"/>
                </a:lnTo>
                <a:lnTo>
                  <a:pt x="1575142" y="23926"/>
                </a:lnTo>
                <a:lnTo>
                  <a:pt x="1589227" y="23926"/>
                </a:lnTo>
                <a:lnTo>
                  <a:pt x="1560169" y="23279"/>
                </a:lnTo>
                <a:lnTo>
                  <a:pt x="1561541" y="23279"/>
                </a:lnTo>
                <a:lnTo>
                  <a:pt x="1498676" y="20777"/>
                </a:lnTo>
                <a:lnTo>
                  <a:pt x="1275854" y="8763"/>
                </a:lnTo>
                <a:lnTo>
                  <a:pt x="1276400" y="8763"/>
                </a:lnTo>
                <a:lnTo>
                  <a:pt x="1242631" y="7366"/>
                </a:lnTo>
                <a:lnTo>
                  <a:pt x="1242263" y="7366"/>
                </a:lnTo>
                <a:lnTo>
                  <a:pt x="1228496" y="6870"/>
                </a:lnTo>
                <a:lnTo>
                  <a:pt x="1967331" y="6870"/>
                </a:lnTo>
                <a:lnTo>
                  <a:pt x="1971675" y="6870"/>
                </a:lnTo>
                <a:lnTo>
                  <a:pt x="1971675" y="6604"/>
                </a:lnTo>
                <a:lnTo>
                  <a:pt x="1222743" y="6604"/>
                </a:lnTo>
                <a:lnTo>
                  <a:pt x="1170343" y="5334"/>
                </a:lnTo>
                <a:lnTo>
                  <a:pt x="1177086" y="5334"/>
                </a:lnTo>
                <a:lnTo>
                  <a:pt x="1136408" y="4953"/>
                </a:lnTo>
                <a:lnTo>
                  <a:pt x="1095959" y="5334"/>
                </a:lnTo>
                <a:lnTo>
                  <a:pt x="1102741" y="5334"/>
                </a:lnTo>
                <a:lnTo>
                  <a:pt x="1082649" y="5715"/>
                </a:lnTo>
                <a:lnTo>
                  <a:pt x="1029576" y="8128"/>
                </a:lnTo>
                <a:lnTo>
                  <a:pt x="1007478" y="9842"/>
                </a:lnTo>
                <a:lnTo>
                  <a:pt x="1007478" y="69253"/>
                </a:lnTo>
                <a:lnTo>
                  <a:pt x="981075" y="71907"/>
                </a:lnTo>
                <a:lnTo>
                  <a:pt x="993724" y="70624"/>
                </a:lnTo>
                <a:lnTo>
                  <a:pt x="1003515" y="69646"/>
                </a:lnTo>
                <a:lnTo>
                  <a:pt x="1007478" y="69253"/>
                </a:lnTo>
                <a:lnTo>
                  <a:pt x="1007478" y="9842"/>
                </a:lnTo>
                <a:lnTo>
                  <a:pt x="1003325" y="10160"/>
                </a:lnTo>
                <a:lnTo>
                  <a:pt x="975982" y="12827"/>
                </a:lnTo>
                <a:lnTo>
                  <a:pt x="976236" y="12827"/>
                </a:lnTo>
                <a:lnTo>
                  <a:pt x="926960" y="18796"/>
                </a:lnTo>
                <a:lnTo>
                  <a:pt x="926274" y="18796"/>
                </a:lnTo>
                <a:lnTo>
                  <a:pt x="910031" y="20396"/>
                </a:lnTo>
                <a:lnTo>
                  <a:pt x="910031" y="35052"/>
                </a:lnTo>
                <a:lnTo>
                  <a:pt x="740308" y="40500"/>
                </a:lnTo>
                <a:lnTo>
                  <a:pt x="735545" y="40322"/>
                </a:lnTo>
                <a:lnTo>
                  <a:pt x="740791" y="40144"/>
                </a:lnTo>
                <a:lnTo>
                  <a:pt x="748195" y="39878"/>
                </a:lnTo>
                <a:lnTo>
                  <a:pt x="910031" y="35052"/>
                </a:lnTo>
                <a:lnTo>
                  <a:pt x="910031" y="20396"/>
                </a:lnTo>
                <a:lnTo>
                  <a:pt x="899198" y="21463"/>
                </a:lnTo>
                <a:lnTo>
                  <a:pt x="875766" y="23279"/>
                </a:lnTo>
                <a:lnTo>
                  <a:pt x="876223" y="23279"/>
                </a:lnTo>
                <a:lnTo>
                  <a:pt x="839711" y="25527"/>
                </a:lnTo>
                <a:lnTo>
                  <a:pt x="836891" y="25527"/>
                </a:lnTo>
                <a:lnTo>
                  <a:pt x="822655" y="26200"/>
                </a:lnTo>
                <a:lnTo>
                  <a:pt x="747598" y="27813"/>
                </a:lnTo>
                <a:lnTo>
                  <a:pt x="741451" y="27813"/>
                </a:lnTo>
                <a:lnTo>
                  <a:pt x="665378" y="26949"/>
                </a:lnTo>
                <a:lnTo>
                  <a:pt x="636295" y="26200"/>
                </a:lnTo>
                <a:lnTo>
                  <a:pt x="633869" y="26200"/>
                </a:lnTo>
                <a:lnTo>
                  <a:pt x="327609" y="14109"/>
                </a:lnTo>
                <a:lnTo>
                  <a:pt x="329006" y="14109"/>
                </a:lnTo>
                <a:lnTo>
                  <a:pt x="254050" y="12065"/>
                </a:lnTo>
                <a:lnTo>
                  <a:pt x="251282" y="12065"/>
                </a:lnTo>
                <a:lnTo>
                  <a:pt x="239204" y="11811"/>
                </a:lnTo>
                <a:lnTo>
                  <a:pt x="243103" y="11811"/>
                </a:lnTo>
                <a:lnTo>
                  <a:pt x="203365" y="11303"/>
                </a:lnTo>
                <a:lnTo>
                  <a:pt x="143497" y="11303"/>
                </a:lnTo>
                <a:lnTo>
                  <a:pt x="113982" y="11811"/>
                </a:lnTo>
                <a:lnTo>
                  <a:pt x="80530" y="12827"/>
                </a:lnTo>
                <a:lnTo>
                  <a:pt x="81800" y="12827"/>
                </a:lnTo>
                <a:lnTo>
                  <a:pt x="64096" y="13614"/>
                </a:lnTo>
                <a:lnTo>
                  <a:pt x="64096" y="72923"/>
                </a:lnTo>
                <a:lnTo>
                  <a:pt x="51193" y="73494"/>
                </a:lnTo>
                <a:lnTo>
                  <a:pt x="63944" y="72923"/>
                </a:lnTo>
                <a:lnTo>
                  <a:pt x="64096" y="72923"/>
                </a:lnTo>
                <a:lnTo>
                  <a:pt x="64096" y="13614"/>
                </a:lnTo>
                <a:lnTo>
                  <a:pt x="52539" y="14109"/>
                </a:lnTo>
                <a:lnTo>
                  <a:pt x="53136" y="14109"/>
                </a:lnTo>
                <a:lnTo>
                  <a:pt x="46761" y="14465"/>
                </a:lnTo>
                <a:lnTo>
                  <a:pt x="46761" y="41617"/>
                </a:lnTo>
                <a:lnTo>
                  <a:pt x="33464" y="40144"/>
                </a:lnTo>
                <a:lnTo>
                  <a:pt x="39141" y="40767"/>
                </a:lnTo>
                <a:lnTo>
                  <a:pt x="46761" y="41617"/>
                </a:lnTo>
                <a:lnTo>
                  <a:pt x="46761" y="14465"/>
                </a:lnTo>
                <a:lnTo>
                  <a:pt x="32321" y="15240"/>
                </a:lnTo>
                <a:lnTo>
                  <a:pt x="32321" y="40017"/>
                </a:lnTo>
                <a:lnTo>
                  <a:pt x="31191" y="39878"/>
                </a:lnTo>
                <a:lnTo>
                  <a:pt x="32207" y="39878"/>
                </a:lnTo>
                <a:lnTo>
                  <a:pt x="32321" y="40017"/>
                </a:lnTo>
                <a:lnTo>
                  <a:pt x="32321" y="15240"/>
                </a:lnTo>
                <a:lnTo>
                  <a:pt x="29819" y="15367"/>
                </a:lnTo>
                <a:lnTo>
                  <a:pt x="28282" y="15367"/>
                </a:lnTo>
                <a:lnTo>
                  <a:pt x="22542" y="16268"/>
                </a:lnTo>
                <a:lnTo>
                  <a:pt x="0" y="39878"/>
                </a:lnTo>
                <a:lnTo>
                  <a:pt x="38" y="74803"/>
                </a:lnTo>
                <a:lnTo>
                  <a:pt x="1066" y="78994"/>
                </a:lnTo>
                <a:lnTo>
                  <a:pt x="2425" y="82169"/>
                </a:lnTo>
                <a:lnTo>
                  <a:pt x="2540" y="82423"/>
                </a:lnTo>
                <a:lnTo>
                  <a:pt x="2654" y="82677"/>
                </a:lnTo>
                <a:lnTo>
                  <a:pt x="2755" y="82931"/>
                </a:lnTo>
                <a:lnTo>
                  <a:pt x="2806" y="83185"/>
                </a:lnTo>
                <a:lnTo>
                  <a:pt x="5562" y="87376"/>
                </a:lnTo>
                <a:lnTo>
                  <a:pt x="26657" y="99060"/>
                </a:lnTo>
                <a:lnTo>
                  <a:pt x="27139" y="99060"/>
                </a:lnTo>
                <a:lnTo>
                  <a:pt x="41122" y="100584"/>
                </a:lnTo>
                <a:lnTo>
                  <a:pt x="55511" y="101981"/>
                </a:lnTo>
                <a:lnTo>
                  <a:pt x="55206" y="101981"/>
                </a:lnTo>
                <a:lnTo>
                  <a:pt x="89052" y="104648"/>
                </a:lnTo>
                <a:lnTo>
                  <a:pt x="122745" y="106680"/>
                </a:lnTo>
                <a:lnTo>
                  <a:pt x="157772" y="108331"/>
                </a:lnTo>
                <a:lnTo>
                  <a:pt x="194017" y="109474"/>
                </a:lnTo>
                <a:lnTo>
                  <a:pt x="223901" y="109982"/>
                </a:lnTo>
                <a:lnTo>
                  <a:pt x="218681" y="109982"/>
                </a:lnTo>
                <a:lnTo>
                  <a:pt x="231368" y="110109"/>
                </a:lnTo>
                <a:lnTo>
                  <a:pt x="244068" y="110236"/>
                </a:lnTo>
                <a:lnTo>
                  <a:pt x="348894" y="110236"/>
                </a:lnTo>
                <a:lnTo>
                  <a:pt x="1308290" y="110236"/>
                </a:lnTo>
                <a:lnTo>
                  <a:pt x="1319822" y="111125"/>
                </a:lnTo>
                <a:lnTo>
                  <a:pt x="1369136" y="114173"/>
                </a:lnTo>
                <a:lnTo>
                  <a:pt x="1369517" y="114173"/>
                </a:lnTo>
                <a:lnTo>
                  <a:pt x="1415630" y="116586"/>
                </a:lnTo>
                <a:lnTo>
                  <a:pt x="1465478" y="118376"/>
                </a:lnTo>
                <a:lnTo>
                  <a:pt x="1516951" y="119634"/>
                </a:lnTo>
                <a:lnTo>
                  <a:pt x="1552067" y="120142"/>
                </a:lnTo>
                <a:lnTo>
                  <a:pt x="1624977" y="120142"/>
                </a:lnTo>
                <a:lnTo>
                  <a:pt x="1710969" y="118745"/>
                </a:lnTo>
                <a:lnTo>
                  <a:pt x="1770900" y="116967"/>
                </a:lnTo>
                <a:lnTo>
                  <a:pt x="1865096" y="112776"/>
                </a:lnTo>
                <a:lnTo>
                  <a:pt x="1999157" y="104394"/>
                </a:lnTo>
                <a:lnTo>
                  <a:pt x="2103856" y="96393"/>
                </a:lnTo>
                <a:lnTo>
                  <a:pt x="2103615" y="96393"/>
                </a:lnTo>
                <a:lnTo>
                  <a:pt x="2135098" y="94246"/>
                </a:lnTo>
                <a:lnTo>
                  <a:pt x="2140559" y="93878"/>
                </a:lnTo>
                <a:lnTo>
                  <a:pt x="2146287" y="93484"/>
                </a:lnTo>
                <a:lnTo>
                  <a:pt x="2146985" y="93484"/>
                </a:lnTo>
                <a:lnTo>
                  <a:pt x="2209063" y="89928"/>
                </a:lnTo>
                <a:lnTo>
                  <a:pt x="2275509" y="87134"/>
                </a:lnTo>
                <a:lnTo>
                  <a:pt x="2304046" y="86245"/>
                </a:lnTo>
                <a:lnTo>
                  <a:pt x="2303335" y="86245"/>
                </a:lnTo>
                <a:lnTo>
                  <a:pt x="2335212" y="85356"/>
                </a:lnTo>
                <a:lnTo>
                  <a:pt x="2333218" y="85356"/>
                </a:lnTo>
                <a:lnTo>
                  <a:pt x="2371204" y="84594"/>
                </a:lnTo>
                <a:lnTo>
                  <a:pt x="2391448" y="84340"/>
                </a:lnTo>
                <a:lnTo>
                  <a:pt x="2472245" y="84340"/>
                </a:lnTo>
                <a:lnTo>
                  <a:pt x="2474785" y="84340"/>
                </a:lnTo>
                <a:lnTo>
                  <a:pt x="2524823" y="85356"/>
                </a:lnTo>
                <a:lnTo>
                  <a:pt x="2554414" y="85356"/>
                </a:lnTo>
                <a:lnTo>
                  <a:pt x="2568752" y="85356"/>
                </a:lnTo>
                <a:lnTo>
                  <a:pt x="2640761" y="86868"/>
                </a:lnTo>
                <a:lnTo>
                  <a:pt x="2637155" y="86868"/>
                </a:lnTo>
                <a:lnTo>
                  <a:pt x="2681655" y="88404"/>
                </a:lnTo>
                <a:lnTo>
                  <a:pt x="2872702" y="96393"/>
                </a:lnTo>
                <a:lnTo>
                  <a:pt x="2873324" y="96393"/>
                </a:lnTo>
                <a:lnTo>
                  <a:pt x="2990189" y="100584"/>
                </a:lnTo>
                <a:lnTo>
                  <a:pt x="2989592" y="100584"/>
                </a:lnTo>
                <a:lnTo>
                  <a:pt x="3279724" y="111760"/>
                </a:lnTo>
                <a:lnTo>
                  <a:pt x="3396056" y="114173"/>
                </a:lnTo>
                <a:lnTo>
                  <a:pt x="3442182" y="114427"/>
                </a:lnTo>
                <a:lnTo>
                  <a:pt x="3469373" y="114427"/>
                </a:lnTo>
                <a:lnTo>
                  <a:pt x="3522535" y="113792"/>
                </a:lnTo>
                <a:lnTo>
                  <a:pt x="3574440" y="112395"/>
                </a:lnTo>
                <a:lnTo>
                  <a:pt x="3599777" y="111252"/>
                </a:lnTo>
                <a:lnTo>
                  <a:pt x="3622383" y="109982"/>
                </a:lnTo>
                <a:lnTo>
                  <a:pt x="3622611" y="109982"/>
                </a:lnTo>
                <a:lnTo>
                  <a:pt x="3672738" y="106426"/>
                </a:lnTo>
                <a:lnTo>
                  <a:pt x="3717747" y="101727"/>
                </a:lnTo>
                <a:lnTo>
                  <a:pt x="3718306" y="101600"/>
                </a:lnTo>
                <a:lnTo>
                  <a:pt x="3758514" y="96393"/>
                </a:lnTo>
                <a:lnTo>
                  <a:pt x="3779278" y="94246"/>
                </a:lnTo>
                <a:lnTo>
                  <a:pt x="3783634" y="93802"/>
                </a:lnTo>
                <a:lnTo>
                  <a:pt x="3786657" y="93484"/>
                </a:lnTo>
                <a:lnTo>
                  <a:pt x="3787610" y="93484"/>
                </a:lnTo>
                <a:lnTo>
                  <a:pt x="3803535" y="92252"/>
                </a:lnTo>
                <a:lnTo>
                  <a:pt x="3806494" y="92024"/>
                </a:lnTo>
                <a:lnTo>
                  <a:pt x="3826827" y="90716"/>
                </a:lnTo>
                <a:lnTo>
                  <a:pt x="3826129" y="90716"/>
                </a:lnTo>
                <a:lnTo>
                  <a:pt x="3850995" y="89560"/>
                </a:lnTo>
                <a:lnTo>
                  <a:pt x="3850348" y="89560"/>
                </a:lnTo>
                <a:lnTo>
                  <a:pt x="3875671" y="88798"/>
                </a:lnTo>
                <a:lnTo>
                  <a:pt x="3874947" y="88798"/>
                </a:lnTo>
                <a:lnTo>
                  <a:pt x="3895001" y="88404"/>
                </a:lnTo>
                <a:lnTo>
                  <a:pt x="3992054" y="88353"/>
                </a:lnTo>
                <a:lnTo>
                  <a:pt x="3997617" y="88404"/>
                </a:lnTo>
                <a:lnTo>
                  <a:pt x="3990644" y="88404"/>
                </a:lnTo>
                <a:lnTo>
                  <a:pt x="3983913" y="88404"/>
                </a:lnTo>
                <a:lnTo>
                  <a:pt x="4010558" y="88773"/>
                </a:lnTo>
                <a:lnTo>
                  <a:pt x="4012209" y="88798"/>
                </a:lnTo>
                <a:lnTo>
                  <a:pt x="4046969" y="89560"/>
                </a:lnTo>
                <a:lnTo>
                  <a:pt x="4045356" y="89560"/>
                </a:lnTo>
                <a:lnTo>
                  <a:pt x="4099407" y="91071"/>
                </a:lnTo>
                <a:lnTo>
                  <a:pt x="4412348" y="101219"/>
                </a:lnTo>
                <a:lnTo>
                  <a:pt x="4465485" y="101981"/>
                </a:lnTo>
                <a:lnTo>
                  <a:pt x="4507636" y="102362"/>
                </a:lnTo>
                <a:lnTo>
                  <a:pt x="4523740" y="102362"/>
                </a:lnTo>
                <a:lnTo>
                  <a:pt x="4570908" y="101981"/>
                </a:lnTo>
                <a:lnTo>
                  <a:pt x="4602111" y="101346"/>
                </a:lnTo>
                <a:lnTo>
                  <a:pt x="4639691" y="100114"/>
                </a:lnTo>
                <a:lnTo>
                  <a:pt x="4638243" y="100114"/>
                </a:lnTo>
                <a:lnTo>
                  <a:pt x="4663351" y="99060"/>
                </a:lnTo>
                <a:lnTo>
                  <a:pt x="4667986" y="98552"/>
                </a:lnTo>
                <a:lnTo>
                  <a:pt x="4672012" y="97421"/>
                </a:lnTo>
                <a:lnTo>
                  <a:pt x="4672203" y="97421"/>
                </a:lnTo>
                <a:lnTo>
                  <a:pt x="4676508" y="95351"/>
                </a:lnTo>
                <a:lnTo>
                  <a:pt x="4678248" y="94246"/>
                </a:lnTo>
                <a:lnTo>
                  <a:pt x="4680001" y="93091"/>
                </a:lnTo>
                <a:lnTo>
                  <a:pt x="4680166" y="93091"/>
                </a:lnTo>
                <a:lnTo>
                  <a:pt x="4683963" y="89560"/>
                </a:lnTo>
                <a:lnTo>
                  <a:pt x="4685169" y="88011"/>
                </a:lnTo>
                <a:lnTo>
                  <a:pt x="4686554" y="86245"/>
                </a:lnTo>
                <a:lnTo>
                  <a:pt x="4687125" y="85356"/>
                </a:lnTo>
                <a:lnTo>
                  <a:pt x="4689119" y="81661"/>
                </a:lnTo>
                <a:lnTo>
                  <a:pt x="4690592" y="77597"/>
                </a:lnTo>
                <a:lnTo>
                  <a:pt x="4690643" y="77470"/>
                </a:lnTo>
                <a:lnTo>
                  <a:pt x="4690757" y="76962"/>
                </a:lnTo>
                <a:lnTo>
                  <a:pt x="4691177" y="74803"/>
                </a:lnTo>
                <a:lnTo>
                  <a:pt x="4691278" y="74295"/>
                </a:lnTo>
                <a:lnTo>
                  <a:pt x="4691316" y="57721"/>
                </a:lnTo>
                <a:close/>
              </a:path>
            </a:pathLst>
          </a:custGeom>
          <a:solidFill>
            <a:srgbClr val="E9713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2310" y="12700"/>
            <a:ext cx="9171657" cy="9131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/>
              <a:t>Learning</a:t>
            </a:r>
            <a:r>
              <a:rPr dirty="0" sz="6400" spc="-285"/>
              <a:t> </a:t>
            </a:r>
            <a:r>
              <a:rPr dirty="0" sz="6400" spc="-10"/>
              <a:t>Objectives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777035" y="3978245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77035" y="4829992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77035" y="5681739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77035" y="6277793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77035" y="6873847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81835" y="3957925"/>
            <a:ext cx="4972685" cy="371729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361950">
              <a:lnSpc>
                <a:spcPts val="2010"/>
              </a:lnSpc>
              <a:spcBef>
                <a:spcPts val="355"/>
              </a:spcBef>
            </a:pPr>
            <a:r>
              <a:rPr dirty="0" sz="1850">
                <a:latin typeface="Arial MT"/>
                <a:cs typeface="Arial MT"/>
              </a:rPr>
              <a:t>Describe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the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microbiological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features </a:t>
            </a:r>
            <a:r>
              <a:rPr dirty="0" sz="1850">
                <a:latin typeface="Arial MT"/>
                <a:cs typeface="Arial MT"/>
              </a:rPr>
              <a:t>(morphology,</a:t>
            </a:r>
            <a:r>
              <a:rPr dirty="0" sz="1850" spc="-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eggs,</a:t>
            </a:r>
            <a:r>
              <a:rPr dirty="0" sz="1850" spc="-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life</a:t>
            </a:r>
            <a:r>
              <a:rPr dirty="0" sz="1850" spc="-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cycles)</a:t>
            </a:r>
            <a:r>
              <a:rPr dirty="0" sz="1850" spc="-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of</a:t>
            </a:r>
            <a:r>
              <a:rPr dirty="0" sz="1850" spc="-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major</a:t>
            </a:r>
            <a:r>
              <a:rPr dirty="0" sz="1850" spc="-1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soil-</a:t>
            </a:r>
            <a:r>
              <a:rPr dirty="0" sz="1850">
                <a:latin typeface="Arial MT"/>
                <a:cs typeface="Arial MT"/>
              </a:rPr>
              <a:t>transmitted and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other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intestinal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helminths.</a:t>
            </a:r>
            <a:endParaRPr sz="1850">
              <a:latin typeface="Arial MT"/>
              <a:cs typeface="Arial MT"/>
            </a:endParaRPr>
          </a:p>
          <a:p>
            <a:pPr marL="12700" marR="123825">
              <a:lnSpc>
                <a:spcPts val="2010"/>
              </a:lnSpc>
              <a:spcBef>
                <a:spcPts val="680"/>
              </a:spcBef>
            </a:pPr>
            <a:r>
              <a:rPr dirty="0" sz="1850">
                <a:latin typeface="Arial MT"/>
                <a:cs typeface="Arial MT"/>
              </a:rPr>
              <a:t>Explain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pathogenesis,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including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larval </a:t>
            </a:r>
            <a:r>
              <a:rPr dirty="0" sz="1850">
                <a:latin typeface="Arial MT"/>
                <a:cs typeface="Arial MT"/>
              </a:rPr>
              <a:t>migration,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mechanical</a:t>
            </a:r>
            <a:r>
              <a:rPr dirty="0" sz="1850" spc="2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damage,</a:t>
            </a:r>
            <a:r>
              <a:rPr dirty="0" sz="1850" spc="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and</a:t>
            </a:r>
            <a:r>
              <a:rPr dirty="0" sz="1850" spc="2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nutritional </a:t>
            </a:r>
            <a:r>
              <a:rPr dirty="0" sz="1850">
                <a:latin typeface="Arial MT"/>
                <a:cs typeface="Arial MT"/>
              </a:rPr>
              <a:t>impact in the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 spc="-20">
                <a:latin typeface="Arial MT"/>
                <a:cs typeface="Arial MT"/>
              </a:rPr>
              <a:t>GIT.</a:t>
            </a:r>
            <a:endParaRPr sz="1850">
              <a:latin typeface="Arial MT"/>
              <a:cs typeface="Arial MT"/>
            </a:endParaRPr>
          </a:p>
          <a:p>
            <a:pPr marL="12700" marR="231140">
              <a:lnSpc>
                <a:spcPts val="2010"/>
              </a:lnSpc>
              <a:spcBef>
                <a:spcPts val="675"/>
              </a:spcBef>
            </a:pPr>
            <a:r>
              <a:rPr dirty="0" sz="1850">
                <a:latin typeface="Arial MT"/>
                <a:cs typeface="Arial MT"/>
              </a:rPr>
              <a:t>Compare</a:t>
            </a:r>
            <a:r>
              <a:rPr dirty="0" sz="1850" spc="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global</a:t>
            </a:r>
            <a:r>
              <a:rPr dirty="0" sz="1850" spc="2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and</a:t>
            </a:r>
            <a:r>
              <a:rPr dirty="0" sz="1850" spc="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Jordan-</a:t>
            </a:r>
            <a:r>
              <a:rPr dirty="0" sz="1850" spc="-10">
                <a:latin typeface="Arial MT"/>
                <a:cs typeface="Arial MT"/>
              </a:rPr>
              <a:t>specific </a:t>
            </a:r>
            <a:r>
              <a:rPr dirty="0" sz="1850">
                <a:latin typeface="Arial MT"/>
                <a:cs typeface="Arial MT"/>
              </a:rPr>
              <a:t>epidemiology,</a:t>
            </a:r>
            <a:r>
              <a:rPr dirty="0" sz="1850" spc="-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noting</a:t>
            </a:r>
            <a:r>
              <a:rPr dirty="0" sz="1850" spc="-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declining</a:t>
            </a:r>
            <a:r>
              <a:rPr dirty="0" sz="1850" spc="-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trends</a:t>
            </a:r>
            <a:r>
              <a:rPr dirty="0" sz="1850" spc="-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in</a:t>
            </a:r>
            <a:r>
              <a:rPr dirty="0" sz="1850" spc="-20">
                <a:latin typeface="Arial MT"/>
                <a:cs typeface="Arial MT"/>
              </a:rPr>
              <a:t> STH.</a:t>
            </a:r>
            <a:endParaRPr sz="1850">
              <a:latin typeface="Arial MT"/>
              <a:cs typeface="Arial MT"/>
            </a:endParaRPr>
          </a:p>
          <a:p>
            <a:pPr marL="12700" marR="5080">
              <a:lnSpc>
                <a:spcPts val="2010"/>
              </a:lnSpc>
              <a:spcBef>
                <a:spcPts val="675"/>
              </a:spcBef>
            </a:pPr>
            <a:r>
              <a:rPr dirty="0" sz="1850">
                <a:latin typeface="Arial MT"/>
                <a:cs typeface="Arial MT"/>
              </a:rPr>
              <a:t>Select diagnostic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methods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(stool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concentration, </a:t>
            </a:r>
            <a:r>
              <a:rPr dirty="0" sz="1850">
                <a:latin typeface="Arial MT"/>
                <a:cs typeface="Arial MT"/>
              </a:rPr>
              <a:t>egg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identification)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and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interpret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findings.</a:t>
            </a:r>
            <a:endParaRPr sz="1850">
              <a:latin typeface="Arial MT"/>
              <a:cs typeface="Arial MT"/>
            </a:endParaRPr>
          </a:p>
          <a:p>
            <a:pPr marL="12700" marR="879475">
              <a:lnSpc>
                <a:spcPts val="2010"/>
              </a:lnSpc>
              <a:spcBef>
                <a:spcPts val="670"/>
              </a:spcBef>
            </a:pPr>
            <a:r>
              <a:rPr dirty="0" sz="1850">
                <a:latin typeface="Arial MT"/>
                <a:cs typeface="Arial MT"/>
              </a:rPr>
              <a:t>Outline</a:t>
            </a:r>
            <a:r>
              <a:rPr dirty="0" sz="1850" spc="-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treatment,</a:t>
            </a:r>
            <a:r>
              <a:rPr dirty="0" sz="1850" spc="-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prevention</a:t>
            </a:r>
            <a:r>
              <a:rPr dirty="0" sz="1850" spc="-20">
                <a:latin typeface="Arial MT"/>
                <a:cs typeface="Arial MT"/>
              </a:rPr>
              <a:t> </a:t>
            </a:r>
            <a:r>
              <a:rPr dirty="0" sz="1850" spc="-30">
                <a:latin typeface="Arial MT"/>
                <a:cs typeface="Arial MT"/>
              </a:rPr>
              <a:t>(WASH</a:t>
            </a:r>
            <a:r>
              <a:rPr dirty="0" sz="1850" spc="-10">
                <a:latin typeface="Arial MT"/>
                <a:cs typeface="Arial MT"/>
              </a:rPr>
              <a:t> </a:t>
            </a:r>
            <a:r>
              <a:rPr dirty="0" sz="1850" spc="-50">
                <a:latin typeface="Arial MT"/>
                <a:cs typeface="Arial MT"/>
              </a:rPr>
              <a:t>+ </a:t>
            </a:r>
            <a:r>
              <a:rPr dirty="0" sz="1850">
                <a:latin typeface="Arial MT"/>
                <a:cs typeface="Arial MT"/>
              </a:rPr>
              <a:t>deworming),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and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public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health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control strategies.</a:t>
            </a:r>
            <a:endParaRPr sz="185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353372"/>
            <a:ext cx="6867029" cy="487002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2555" rIns="0" bIns="0" rtlCol="0" vert="horz">
            <a:spAutoFit/>
          </a:bodyPr>
          <a:lstStyle/>
          <a:p>
            <a:pPr marL="12700" marR="5080">
              <a:lnSpc>
                <a:spcPts val="6909"/>
              </a:lnSpc>
              <a:spcBef>
                <a:spcPts val="965"/>
              </a:spcBef>
            </a:pPr>
            <a:r>
              <a:rPr dirty="0" sz="6400"/>
              <a:t>Overview</a:t>
            </a:r>
            <a:r>
              <a:rPr dirty="0" sz="6400" spc="-125"/>
              <a:t> </a:t>
            </a:r>
            <a:r>
              <a:rPr dirty="0" sz="6400"/>
              <a:t>–</a:t>
            </a:r>
            <a:r>
              <a:rPr dirty="0" sz="6400" spc="-130"/>
              <a:t> </a:t>
            </a:r>
            <a:r>
              <a:rPr dirty="0" sz="6400"/>
              <a:t>Linking</a:t>
            </a:r>
            <a:r>
              <a:rPr dirty="0" sz="6400" spc="-125"/>
              <a:t> </a:t>
            </a:r>
            <a:r>
              <a:rPr dirty="0" sz="6400"/>
              <a:t>Part</a:t>
            </a:r>
            <a:r>
              <a:rPr dirty="0" sz="6400" spc="-120"/>
              <a:t> </a:t>
            </a:r>
            <a:r>
              <a:rPr dirty="0" sz="6400"/>
              <a:t>1</a:t>
            </a:r>
            <a:r>
              <a:rPr dirty="0" sz="6400" spc="-130"/>
              <a:t> </a:t>
            </a:r>
            <a:r>
              <a:rPr dirty="0" sz="6400"/>
              <a:t>to</a:t>
            </a:r>
            <a:r>
              <a:rPr dirty="0" sz="6400" spc="-125"/>
              <a:t> </a:t>
            </a:r>
            <a:r>
              <a:rPr dirty="0" sz="6400" spc="-20"/>
              <a:t>Part </a:t>
            </a:r>
            <a:r>
              <a:rPr dirty="0" sz="6400" spc="-50"/>
              <a:t>2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3510885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2234" y="3490565"/>
            <a:ext cx="5167630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>
                <a:latin typeface="Arial MT"/>
                <a:cs typeface="Arial MT"/>
              </a:rPr>
              <a:t>Part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1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focused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on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protozoa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(Giardia,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Entamoeba,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7434" y="4447299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7434" y="5128019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434" y="6064433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7434" y="6745153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2234" y="3746258"/>
            <a:ext cx="5368290" cy="405574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803275">
              <a:lnSpc>
                <a:spcPts val="2010"/>
              </a:lnSpc>
              <a:spcBef>
                <a:spcPts val="355"/>
              </a:spcBef>
            </a:pPr>
            <a:r>
              <a:rPr dirty="0" sz="1850">
                <a:latin typeface="Arial MT"/>
                <a:cs typeface="Arial MT"/>
              </a:rPr>
              <a:t>Cryptosporidium)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 spc="120">
                <a:latin typeface="Lucida Sans Unicode"/>
                <a:cs typeface="Lucida Sans Unicode"/>
              </a:rPr>
              <a:t>→</a:t>
            </a:r>
            <a:r>
              <a:rPr dirty="0" sz="1850" spc="-160">
                <a:latin typeface="Lucida Sans Unicode"/>
                <a:cs typeface="Lucida Sans Unicode"/>
              </a:rPr>
              <a:t> </a:t>
            </a:r>
            <a:r>
              <a:rPr dirty="0" sz="1850">
                <a:latin typeface="Arial MT"/>
                <a:cs typeface="Arial MT"/>
              </a:rPr>
              <a:t>mainly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fecal-oral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cysts, </a:t>
            </a:r>
            <a:r>
              <a:rPr dirty="0" sz="1850">
                <a:latin typeface="Arial MT"/>
                <a:cs typeface="Arial MT"/>
              </a:rPr>
              <a:t>watery/chronic </a:t>
            </a:r>
            <a:r>
              <a:rPr dirty="0" sz="1850" spc="-10">
                <a:latin typeface="Arial MT"/>
                <a:cs typeface="Arial MT"/>
              </a:rPr>
              <a:t>diarrhea</a:t>
            </a:r>
            <a:endParaRPr sz="1850">
              <a:latin typeface="Arial MT"/>
              <a:cs typeface="Arial MT"/>
            </a:endParaRPr>
          </a:p>
          <a:p>
            <a:pPr marL="12700" marR="1137920">
              <a:lnSpc>
                <a:spcPts val="2010"/>
              </a:lnSpc>
              <a:spcBef>
                <a:spcPts val="1340"/>
              </a:spcBef>
            </a:pPr>
            <a:r>
              <a:rPr dirty="0" sz="1850">
                <a:latin typeface="Arial MT"/>
                <a:cs typeface="Arial MT"/>
              </a:rPr>
              <a:t>Part</a:t>
            </a:r>
            <a:r>
              <a:rPr dirty="0" sz="1850" spc="-3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2:</a:t>
            </a:r>
            <a:r>
              <a:rPr dirty="0" sz="1850" spc="-2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Helminths</a:t>
            </a:r>
            <a:r>
              <a:rPr dirty="0" sz="1850" spc="-2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—</a:t>
            </a:r>
            <a:r>
              <a:rPr dirty="0" sz="1850" spc="-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larger,</a:t>
            </a:r>
            <a:r>
              <a:rPr dirty="0" sz="1850" spc="-2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multicellular; </a:t>
            </a:r>
            <a:r>
              <a:rPr dirty="0" sz="1850">
                <a:latin typeface="Arial MT"/>
                <a:cs typeface="Arial MT"/>
              </a:rPr>
              <a:t>eggs/larvae in soil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or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direct </a:t>
            </a:r>
            <a:r>
              <a:rPr dirty="0" sz="1850" spc="-10">
                <a:latin typeface="Arial MT"/>
                <a:cs typeface="Arial MT"/>
              </a:rPr>
              <a:t>transmission</a:t>
            </a:r>
            <a:endParaRPr sz="1850">
              <a:latin typeface="Arial MT"/>
              <a:cs typeface="Arial MT"/>
            </a:endParaRPr>
          </a:p>
          <a:p>
            <a:pPr marL="12700" marR="5080">
              <a:lnSpc>
                <a:spcPts val="2010"/>
              </a:lnSpc>
              <a:spcBef>
                <a:spcPts val="1340"/>
              </a:spcBef>
            </a:pPr>
            <a:r>
              <a:rPr dirty="0" sz="1850">
                <a:latin typeface="Arial MT"/>
                <a:cs typeface="Arial MT"/>
              </a:rPr>
              <a:t>Syndromes:</a:t>
            </a:r>
            <a:r>
              <a:rPr dirty="0" sz="1850" spc="-1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Asymptomatic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light infections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 spc="120">
                <a:latin typeface="Lucida Sans Unicode"/>
                <a:cs typeface="Lucida Sans Unicode"/>
              </a:rPr>
              <a:t>→</a:t>
            </a:r>
            <a:r>
              <a:rPr dirty="0" sz="1850" spc="-165">
                <a:latin typeface="Lucida Sans Unicode"/>
                <a:cs typeface="Lucida Sans Unicode"/>
              </a:rPr>
              <a:t> </a:t>
            </a:r>
            <a:r>
              <a:rPr dirty="0" sz="1850" spc="-10">
                <a:latin typeface="Arial MT"/>
                <a:cs typeface="Arial MT"/>
              </a:rPr>
              <a:t>heavy </a:t>
            </a:r>
            <a:r>
              <a:rPr dirty="0" sz="1850">
                <a:latin typeface="Arial MT"/>
                <a:cs typeface="Arial MT"/>
              </a:rPr>
              <a:t>burden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causes</a:t>
            </a:r>
            <a:r>
              <a:rPr dirty="0" sz="1850" spc="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malnutrition,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anemia,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intestinal </a:t>
            </a:r>
            <a:r>
              <a:rPr dirty="0" sz="1850">
                <a:latin typeface="Arial MT"/>
                <a:cs typeface="Arial MT"/>
              </a:rPr>
              <a:t>obstruction, growth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 spc="-20">
                <a:latin typeface="Arial MT"/>
                <a:cs typeface="Arial MT"/>
              </a:rPr>
              <a:t>delay</a:t>
            </a:r>
            <a:endParaRPr sz="1850">
              <a:latin typeface="Arial MT"/>
              <a:cs typeface="Arial MT"/>
            </a:endParaRPr>
          </a:p>
          <a:p>
            <a:pPr marL="12700" marR="1128395">
              <a:lnSpc>
                <a:spcPts val="2010"/>
              </a:lnSpc>
              <a:spcBef>
                <a:spcPts val="1345"/>
              </a:spcBef>
            </a:pPr>
            <a:r>
              <a:rPr dirty="0" sz="1850">
                <a:latin typeface="Arial MT"/>
                <a:cs typeface="Arial MT"/>
              </a:rPr>
              <a:t>Transmission:</a:t>
            </a:r>
            <a:r>
              <a:rPr dirty="0" sz="1850" spc="-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Soil</a:t>
            </a:r>
            <a:r>
              <a:rPr dirty="0" sz="1850" spc="-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contamination</a:t>
            </a:r>
            <a:r>
              <a:rPr dirty="0" sz="1850" spc="-10">
                <a:latin typeface="Arial MT"/>
                <a:cs typeface="Arial MT"/>
              </a:rPr>
              <a:t> (STH), </a:t>
            </a:r>
            <a:r>
              <a:rPr dirty="0" sz="1850">
                <a:latin typeface="Arial MT"/>
                <a:cs typeface="Arial MT"/>
              </a:rPr>
              <a:t>autoinfection,</a:t>
            </a:r>
            <a:r>
              <a:rPr dirty="0" sz="1850" spc="2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food/undercooked</a:t>
            </a:r>
            <a:r>
              <a:rPr dirty="0" sz="1850" spc="25">
                <a:latin typeface="Arial MT"/>
                <a:cs typeface="Arial MT"/>
              </a:rPr>
              <a:t> </a:t>
            </a:r>
            <a:r>
              <a:rPr dirty="0" sz="1850" spc="-20">
                <a:latin typeface="Arial MT"/>
                <a:cs typeface="Arial MT"/>
              </a:rPr>
              <a:t>meat</a:t>
            </a:r>
            <a:endParaRPr sz="1850">
              <a:latin typeface="Arial MT"/>
              <a:cs typeface="Arial MT"/>
            </a:endParaRPr>
          </a:p>
          <a:p>
            <a:pPr marL="12700" marR="71755">
              <a:lnSpc>
                <a:spcPts val="2010"/>
              </a:lnSpc>
              <a:spcBef>
                <a:spcPts val="1340"/>
              </a:spcBef>
            </a:pPr>
            <a:r>
              <a:rPr dirty="0" sz="1850">
                <a:latin typeface="Arial MT"/>
                <a:cs typeface="Arial MT"/>
              </a:rPr>
              <a:t>Unique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digestive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microbiology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angle: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Helminths </a:t>
            </a:r>
            <a:r>
              <a:rPr dirty="0" sz="1850">
                <a:latin typeface="Arial MT"/>
                <a:cs typeface="Arial MT"/>
              </a:rPr>
              <a:t>often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cause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chronic</a:t>
            </a:r>
            <a:r>
              <a:rPr dirty="0" sz="1850" spc="2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low-</a:t>
            </a:r>
            <a:r>
              <a:rPr dirty="0" sz="1850" spc="-20">
                <a:latin typeface="Arial MT"/>
                <a:cs typeface="Arial MT"/>
              </a:rPr>
              <a:t>grade </a:t>
            </a:r>
            <a:r>
              <a:rPr dirty="0" sz="1850">
                <a:latin typeface="Arial MT"/>
                <a:cs typeface="Arial MT"/>
              </a:rPr>
              <a:t>inflammation/malabsorption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without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acute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invasion </a:t>
            </a:r>
            <a:r>
              <a:rPr dirty="0" sz="1850">
                <a:latin typeface="Arial MT"/>
                <a:cs typeface="Arial MT"/>
              </a:rPr>
              <a:t>like</a:t>
            </a:r>
            <a:r>
              <a:rPr dirty="0" sz="1850" spc="-10">
                <a:latin typeface="Arial MT"/>
                <a:cs typeface="Arial MT"/>
              </a:rPr>
              <a:t> Entamoeba</a:t>
            </a:r>
            <a:endParaRPr sz="1850">
              <a:latin typeface="Arial MT"/>
              <a:cs typeface="Arial M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67436" y="533683"/>
            <a:ext cx="11637010" cy="1607820"/>
          </a:xfrm>
          <a:prstGeom prst="rect"/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5900"/>
              </a:lnSpc>
              <a:spcBef>
                <a:spcPts val="844"/>
              </a:spcBef>
            </a:pPr>
            <a:r>
              <a:rPr dirty="0" sz="5450" spc="-10"/>
              <a:t>Soil-</a:t>
            </a:r>
            <a:r>
              <a:rPr dirty="0" sz="5450"/>
              <a:t>Transmitted</a:t>
            </a:r>
            <a:r>
              <a:rPr dirty="0" sz="5450" spc="-125"/>
              <a:t> </a:t>
            </a:r>
            <a:r>
              <a:rPr dirty="0" sz="5450"/>
              <a:t>Helminths</a:t>
            </a:r>
            <a:r>
              <a:rPr dirty="0" sz="5450" spc="-120"/>
              <a:t> </a:t>
            </a:r>
            <a:r>
              <a:rPr dirty="0" sz="5450"/>
              <a:t>(STH)</a:t>
            </a:r>
            <a:r>
              <a:rPr dirty="0" sz="5450" spc="-114"/>
              <a:t> </a:t>
            </a:r>
            <a:r>
              <a:rPr dirty="0" sz="5450" spc="-50"/>
              <a:t>– </a:t>
            </a:r>
            <a:r>
              <a:rPr dirty="0" sz="5450"/>
              <a:t>Quick</a:t>
            </a:r>
            <a:r>
              <a:rPr dirty="0" sz="5450" spc="-50"/>
              <a:t> </a:t>
            </a:r>
            <a:r>
              <a:rPr dirty="0" sz="5450" spc="-10"/>
              <a:t>Reference</a:t>
            </a:r>
            <a:endParaRPr sz="545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2827629"/>
            <a:ext cx="5704205" cy="549846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17500" marR="1007110" indent="-304800">
              <a:lnSpc>
                <a:spcPts val="2880"/>
              </a:lnSpc>
              <a:spcBef>
                <a:spcPts val="459"/>
              </a:spcBef>
              <a:buFont typeface="Arial MT"/>
              <a:buChar char="•"/>
              <a:tabLst>
                <a:tab pos="317500" algn="l"/>
              </a:tabLst>
            </a:pPr>
            <a:r>
              <a:rPr dirty="0" sz="2650" b="1">
                <a:latin typeface="Arial"/>
                <a:cs typeface="Arial"/>
              </a:rPr>
              <a:t>Ascaris</a:t>
            </a:r>
            <a:r>
              <a:rPr dirty="0" sz="2650" spc="-35" b="1">
                <a:latin typeface="Arial"/>
                <a:cs typeface="Arial"/>
              </a:rPr>
              <a:t> </a:t>
            </a:r>
            <a:r>
              <a:rPr dirty="0" sz="2650" spc="-10" b="1">
                <a:latin typeface="Arial"/>
                <a:cs typeface="Arial"/>
              </a:rPr>
              <a:t>lumbricoides </a:t>
            </a:r>
            <a:r>
              <a:rPr dirty="0" sz="2650">
                <a:latin typeface="Arial MT"/>
                <a:cs typeface="Arial MT"/>
              </a:rPr>
              <a:t>(roundworm)</a:t>
            </a:r>
            <a:r>
              <a:rPr dirty="0" sz="2650" spc="-5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—</a:t>
            </a:r>
            <a:r>
              <a:rPr dirty="0" sz="2650" spc="-4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largest,</a:t>
            </a:r>
            <a:r>
              <a:rPr dirty="0" sz="2650" spc="-45">
                <a:latin typeface="Arial MT"/>
                <a:cs typeface="Arial MT"/>
              </a:rPr>
              <a:t> </a:t>
            </a:r>
            <a:r>
              <a:rPr dirty="0" sz="2650" spc="-20">
                <a:latin typeface="Arial MT"/>
                <a:cs typeface="Arial MT"/>
              </a:rPr>
              <a:t>most </a:t>
            </a:r>
            <a:r>
              <a:rPr dirty="0" sz="2650" spc="-10">
                <a:latin typeface="Arial MT"/>
                <a:cs typeface="Arial MT"/>
              </a:rPr>
              <a:t>common</a:t>
            </a:r>
            <a:endParaRPr sz="2650">
              <a:latin typeface="Arial MT"/>
              <a:cs typeface="Arial MT"/>
            </a:endParaRPr>
          </a:p>
          <a:p>
            <a:pPr marL="316865" indent="-304165">
              <a:lnSpc>
                <a:spcPct val="100000"/>
              </a:lnSpc>
              <a:spcBef>
                <a:spcPts val="990"/>
              </a:spcBef>
              <a:buFont typeface="Arial MT"/>
              <a:buChar char="•"/>
              <a:tabLst>
                <a:tab pos="316865" algn="l"/>
              </a:tabLst>
            </a:pPr>
            <a:r>
              <a:rPr dirty="0" sz="2650" b="1">
                <a:latin typeface="Arial"/>
                <a:cs typeface="Arial"/>
              </a:rPr>
              <a:t>Trichuris</a:t>
            </a:r>
            <a:r>
              <a:rPr dirty="0" sz="2650" spc="-50" b="1">
                <a:latin typeface="Arial"/>
                <a:cs typeface="Arial"/>
              </a:rPr>
              <a:t> </a:t>
            </a:r>
            <a:r>
              <a:rPr dirty="0" sz="2650" b="1">
                <a:latin typeface="Arial"/>
                <a:cs typeface="Arial"/>
              </a:rPr>
              <a:t>trichiura</a:t>
            </a:r>
            <a:r>
              <a:rPr dirty="0" sz="2650" spc="-50" b="1">
                <a:latin typeface="Arial"/>
                <a:cs typeface="Arial"/>
              </a:rPr>
              <a:t> </a:t>
            </a:r>
            <a:r>
              <a:rPr dirty="0" sz="2650" spc="-10">
                <a:latin typeface="Arial MT"/>
                <a:cs typeface="Arial MT"/>
              </a:rPr>
              <a:t>(whipworm)</a:t>
            </a:r>
            <a:endParaRPr sz="2650">
              <a:latin typeface="Arial MT"/>
              <a:cs typeface="Arial MT"/>
            </a:endParaRPr>
          </a:p>
          <a:p>
            <a:pPr marL="317500" marR="380365" indent="-304800">
              <a:lnSpc>
                <a:spcPts val="2880"/>
              </a:lnSpc>
              <a:spcBef>
                <a:spcPts val="1380"/>
              </a:spcBef>
              <a:buFont typeface="Arial MT"/>
              <a:buChar char="•"/>
              <a:tabLst>
                <a:tab pos="317500" algn="l"/>
              </a:tabLst>
            </a:pPr>
            <a:r>
              <a:rPr dirty="0" sz="2650" b="1">
                <a:latin typeface="Arial"/>
                <a:cs typeface="Arial"/>
              </a:rPr>
              <a:t>Hookworms</a:t>
            </a:r>
            <a:r>
              <a:rPr dirty="0" sz="2650" spc="-5" b="1">
                <a:latin typeface="Arial"/>
                <a:cs typeface="Arial"/>
              </a:rPr>
              <a:t> </a:t>
            </a:r>
            <a:r>
              <a:rPr dirty="0" sz="2650" spc="-10">
                <a:latin typeface="Arial MT"/>
                <a:cs typeface="Arial MT"/>
              </a:rPr>
              <a:t>(</a:t>
            </a:r>
            <a:r>
              <a:rPr dirty="0" sz="2650" spc="-10" i="1">
                <a:latin typeface="Arial"/>
                <a:cs typeface="Arial"/>
              </a:rPr>
              <a:t>Ancylostoma </a:t>
            </a:r>
            <a:r>
              <a:rPr dirty="0" sz="2650" i="1">
                <a:latin typeface="Arial"/>
                <a:cs typeface="Arial"/>
              </a:rPr>
              <a:t>duodenale</a:t>
            </a:r>
            <a:r>
              <a:rPr dirty="0" sz="2650" spc="-35" i="1">
                <a:latin typeface="Arial"/>
                <a:cs typeface="Arial"/>
              </a:rPr>
              <a:t> </a:t>
            </a:r>
            <a:r>
              <a:rPr dirty="0" sz="2650">
                <a:latin typeface="Arial MT"/>
                <a:cs typeface="Arial MT"/>
              </a:rPr>
              <a:t>/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i="1">
                <a:latin typeface="Arial"/>
                <a:cs typeface="Arial"/>
              </a:rPr>
              <a:t>Necator</a:t>
            </a:r>
            <a:r>
              <a:rPr dirty="0" sz="2650" spc="-25" i="1">
                <a:latin typeface="Arial"/>
                <a:cs typeface="Arial"/>
              </a:rPr>
              <a:t> </a:t>
            </a:r>
            <a:r>
              <a:rPr dirty="0" sz="2650" spc="-10" i="1">
                <a:latin typeface="Arial"/>
                <a:cs typeface="Arial"/>
              </a:rPr>
              <a:t>americanus</a:t>
            </a:r>
            <a:r>
              <a:rPr dirty="0" sz="2650" spc="-10">
                <a:latin typeface="Arial MT"/>
                <a:cs typeface="Arial MT"/>
              </a:rPr>
              <a:t>)</a:t>
            </a:r>
            <a:endParaRPr sz="2650">
              <a:latin typeface="Arial MT"/>
              <a:cs typeface="Arial MT"/>
            </a:endParaRPr>
          </a:p>
          <a:p>
            <a:pPr marL="317500" marR="167005" indent="-304800">
              <a:lnSpc>
                <a:spcPts val="2880"/>
              </a:lnSpc>
              <a:spcBef>
                <a:spcPts val="1330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Global</a:t>
            </a:r>
            <a:r>
              <a:rPr dirty="0" sz="2650" spc="-5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burden: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~1.5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billion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infected </a:t>
            </a:r>
            <a:r>
              <a:rPr dirty="0" sz="2650">
                <a:latin typeface="Arial MT"/>
                <a:cs typeface="Arial MT"/>
              </a:rPr>
              <a:t>(24%</a:t>
            </a:r>
            <a:r>
              <a:rPr dirty="0" sz="2650" spc="-5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world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population);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children </a:t>
            </a:r>
            <a:r>
              <a:rPr dirty="0" sz="2650">
                <a:latin typeface="Arial MT"/>
                <a:cs typeface="Arial MT"/>
              </a:rPr>
              <a:t>most</a:t>
            </a:r>
            <a:r>
              <a:rPr dirty="0" sz="2650" spc="-10">
                <a:latin typeface="Arial MT"/>
                <a:cs typeface="Arial MT"/>
              </a:rPr>
              <a:t> affected</a:t>
            </a:r>
            <a:endParaRPr sz="2650">
              <a:latin typeface="Arial MT"/>
              <a:cs typeface="Arial MT"/>
            </a:endParaRPr>
          </a:p>
          <a:p>
            <a:pPr marL="317500" marR="5080" indent="-304800">
              <a:lnSpc>
                <a:spcPts val="2880"/>
              </a:lnSpc>
              <a:spcBef>
                <a:spcPts val="1335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Contrast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with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Part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1: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No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cysts;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 spc="-20">
                <a:latin typeface="Arial MT"/>
                <a:cs typeface="Arial MT"/>
              </a:rPr>
              <a:t>eggs </a:t>
            </a:r>
            <a:r>
              <a:rPr dirty="0" sz="2650">
                <a:latin typeface="Arial MT"/>
                <a:cs typeface="Arial MT"/>
              </a:rPr>
              <a:t>embryonate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soil;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no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person-</a:t>
            </a:r>
            <a:r>
              <a:rPr dirty="0" sz="2650" spc="-25">
                <a:latin typeface="Arial MT"/>
                <a:cs typeface="Arial MT"/>
              </a:rPr>
              <a:t>to-</a:t>
            </a:r>
            <a:r>
              <a:rPr dirty="0" sz="2650">
                <a:latin typeface="Arial MT"/>
                <a:cs typeface="Arial MT"/>
              </a:rPr>
              <a:t>person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direct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spread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(except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 spc="-25">
                <a:latin typeface="Arial MT"/>
                <a:cs typeface="Arial MT"/>
              </a:rPr>
              <a:t>H. </a:t>
            </a:r>
            <a:r>
              <a:rPr dirty="0" sz="2650" spc="-10">
                <a:latin typeface="Arial MT"/>
                <a:cs typeface="Arial MT"/>
              </a:rPr>
              <a:t>nana)</a:t>
            </a:r>
            <a:endParaRPr sz="265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859" rIns="0" bIns="0" rtlCol="0" vert="horz">
            <a:spAutoFit/>
          </a:bodyPr>
          <a:lstStyle/>
          <a:p>
            <a:pPr marL="12700" marR="5080">
              <a:lnSpc>
                <a:spcPts val="5900"/>
              </a:lnSpc>
              <a:spcBef>
                <a:spcPts val="844"/>
              </a:spcBef>
            </a:pPr>
            <a:r>
              <a:rPr dirty="0" sz="5450"/>
              <a:t>Ascaris</a:t>
            </a:r>
            <a:r>
              <a:rPr dirty="0" sz="5450" spc="-60"/>
              <a:t> </a:t>
            </a:r>
            <a:r>
              <a:rPr dirty="0" sz="5450"/>
              <a:t>lumbricoides</a:t>
            </a:r>
            <a:r>
              <a:rPr dirty="0" sz="5450" spc="-60"/>
              <a:t> </a:t>
            </a:r>
            <a:r>
              <a:rPr dirty="0" sz="5450"/>
              <a:t>–</a:t>
            </a:r>
            <a:r>
              <a:rPr dirty="0" sz="5450" spc="-60"/>
              <a:t> </a:t>
            </a:r>
            <a:r>
              <a:rPr dirty="0" sz="5450"/>
              <a:t>Microbiology</a:t>
            </a:r>
            <a:r>
              <a:rPr dirty="0" sz="5450" spc="-60"/>
              <a:t> </a:t>
            </a:r>
            <a:r>
              <a:rPr dirty="0" sz="5450" spc="-50"/>
              <a:t>&amp; </a:t>
            </a:r>
            <a:r>
              <a:rPr dirty="0" sz="5450"/>
              <a:t>Life</a:t>
            </a:r>
            <a:r>
              <a:rPr dirty="0" sz="5450" spc="-30"/>
              <a:t> </a:t>
            </a:r>
            <a:r>
              <a:rPr dirty="0" sz="5450" spc="-10"/>
              <a:t>Cycle</a:t>
            </a:r>
            <a:endParaRPr sz="545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3333089"/>
            <a:ext cx="126364" cy="3708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250" spc="-50">
                <a:latin typeface="Arial MT"/>
                <a:cs typeface="Arial MT"/>
              </a:rPr>
              <a:t>•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2234" y="3307689"/>
            <a:ext cx="4882515" cy="68199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12700" marR="5080">
              <a:lnSpc>
                <a:spcPts val="2450"/>
              </a:lnSpc>
              <a:spcBef>
                <a:spcPts val="405"/>
              </a:spcBef>
            </a:pPr>
            <a:r>
              <a:rPr dirty="0" sz="2250">
                <a:latin typeface="Arial MT"/>
                <a:cs typeface="Arial MT"/>
              </a:rPr>
              <a:t>Nematode;</a:t>
            </a:r>
            <a:r>
              <a:rPr dirty="0" sz="2250" spc="-3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adult</a:t>
            </a:r>
            <a:r>
              <a:rPr dirty="0" sz="2250" spc="-2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females</a:t>
            </a:r>
            <a:r>
              <a:rPr dirty="0" sz="2250" spc="-2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up</a:t>
            </a:r>
            <a:r>
              <a:rPr dirty="0" sz="2250" spc="-1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to</a:t>
            </a:r>
            <a:r>
              <a:rPr dirty="0" sz="2250" spc="-2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35</a:t>
            </a:r>
            <a:r>
              <a:rPr dirty="0" sz="2250" spc="-15">
                <a:latin typeface="Arial MT"/>
                <a:cs typeface="Arial MT"/>
              </a:rPr>
              <a:t> </a:t>
            </a:r>
            <a:r>
              <a:rPr dirty="0" sz="2250" spc="-25">
                <a:latin typeface="Arial MT"/>
                <a:cs typeface="Arial MT"/>
              </a:rPr>
              <a:t>cm, </a:t>
            </a:r>
            <a:r>
              <a:rPr dirty="0" sz="2250">
                <a:latin typeface="Arial MT"/>
                <a:cs typeface="Arial MT"/>
              </a:rPr>
              <a:t>males</a:t>
            </a:r>
            <a:r>
              <a:rPr dirty="0" sz="2250" spc="-25">
                <a:latin typeface="Arial MT"/>
                <a:cs typeface="Arial MT"/>
              </a:rPr>
              <a:t> </a:t>
            </a:r>
            <a:r>
              <a:rPr dirty="0" sz="2250" spc="-10">
                <a:latin typeface="Arial MT"/>
                <a:cs typeface="Arial MT"/>
              </a:rPr>
              <a:t>15–</a:t>
            </a:r>
            <a:r>
              <a:rPr dirty="0" sz="2250">
                <a:latin typeface="Arial MT"/>
                <a:cs typeface="Arial MT"/>
              </a:rPr>
              <a:t>30</a:t>
            </a:r>
            <a:r>
              <a:rPr dirty="0" sz="2250" spc="-1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cm;</a:t>
            </a:r>
            <a:r>
              <a:rPr dirty="0" sz="2250" spc="-2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fertile</a:t>
            </a:r>
            <a:r>
              <a:rPr dirty="0" sz="2250" spc="-1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eggs</a:t>
            </a:r>
            <a:r>
              <a:rPr dirty="0" sz="2250" spc="-10">
                <a:latin typeface="Arial MT"/>
                <a:cs typeface="Arial MT"/>
              </a:rPr>
              <a:t> (thick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2234" y="3929143"/>
            <a:ext cx="3864610" cy="3708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250">
                <a:latin typeface="Arial MT"/>
                <a:cs typeface="Arial MT"/>
              </a:rPr>
              <a:t>mammillated</a:t>
            </a:r>
            <a:r>
              <a:rPr dirty="0" sz="2250" spc="-3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shell,</a:t>
            </a:r>
            <a:r>
              <a:rPr dirty="0" sz="2250" spc="-20">
                <a:latin typeface="Arial MT"/>
                <a:cs typeface="Arial MT"/>
              </a:rPr>
              <a:t> </a:t>
            </a:r>
            <a:r>
              <a:rPr dirty="0" sz="2250" spc="-10">
                <a:latin typeface="Arial MT"/>
                <a:cs typeface="Arial MT"/>
              </a:rPr>
              <a:t>45–</a:t>
            </a:r>
            <a:r>
              <a:rPr dirty="0" sz="2250">
                <a:latin typeface="Arial MT"/>
                <a:cs typeface="Arial MT"/>
              </a:rPr>
              <a:t>75</a:t>
            </a:r>
            <a:r>
              <a:rPr dirty="0" sz="2250" spc="-20">
                <a:latin typeface="Arial MT"/>
                <a:cs typeface="Arial MT"/>
              </a:rPr>
              <a:t> </a:t>
            </a:r>
            <a:r>
              <a:rPr dirty="0" sz="2250" spc="-25">
                <a:latin typeface="Arial MT"/>
                <a:cs typeface="Arial MT"/>
              </a:rPr>
              <a:t>µm)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7434" y="4434603"/>
            <a:ext cx="126364" cy="3708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250" spc="-50">
                <a:latin typeface="Arial MT"/>
                <a:cs typeface="Arial MT"/>
              </a:rPr>
              <a:t>•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2234" y="4409203"/>
            <a:ext cx="5330825" cy="3708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250">
                <a:latin typeface="Arial MT"/>
                <a:cs typeface="Arial MT"/>
              </a:rPr>
              <a:t>Life</a:t>
            </a:r>
            <a:r>
              <a:rPr dirty="0" sz="2250" spc="-3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cycle:</a:t>
            </a:r>
            <a:r>
              <a:rPr dirty="0" sz="2250" spc="-2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Ingestion</a:t>
            </a:r>
            <a:r>
              <a:rPr dirty="0" sz="2250" spc="-2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of</a:t>
            </a:r>
            <a:r>
              <a:rPr dirty="0" sz="2250" spc="-2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embryonated</a:t>
            </a:r>
            <a:r>
              <a:rPr dirty="0" sz="2250" spc="-20">
                <a:latin typeface="Arial MT"/>
                <a:cs typeface="Arial MT"/>
              </a:rPr>
              <a:t> eggs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2234" y="4721623"/>
            <a:ext cx="4514850" cy="68199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ts val="2575"/>
              </a:lnSpc>
              <a:spcBef>
                <a:spcPts val="114"/>
              </a:spcBef>
            </a:pPr>
            <a:r>
              <a:rPr dirty="0" sz="2250" spc="1170">
                <a:latin typeface="Lucida Sans Unicode"/>
                <a:cs typeface="Lucida Sans Unicode"/>
              </a:rPr>
              <a:t>*</a:t>
            </a:r>
            <a:r>
              <a:rPr dirty="0" sz="2250" spc="-210">
                <a:latin typeface="Lucida Sans Unicode"/>
                <a:cs typeface="Lucida Sans Unicode"/>
              </a:rPr>
              <a:t> </a:t>
            </a:r>
            <a:r>
              <a:rPr dirty="0" sz="2250">
                <a:latin typeface="Arial MT"/>
                <a:cs typeface="Arial MT"/>
              </a:rPr>
              <a:t>larvae</a:t>
            </a:r>
            <a:r>
              <a:rPr dirty="0" sz="2250" spc="-3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hatch</a:t>
            </a:r>
            <a:r>
              <a:rPr dirty="0" sz="2250" spc="-1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in</a:t>
            </a:r>
            <a:r>
              <a:rPr dirty="0" sz="2250" spc="-1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small</a:t>
            </a:r>
            <a:r>
              <a:rPr dirty="0" sz="2250" spc="-2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intestine</a:t>
            </a:r>
            <a:r>
              <a:rPr dirty="0" sz="2250" spc="-15">
                <a:latin typeface="Arial MT"/>
                <a:cs typeface="Arial MT"/>
              </a:rPr>
              <a:t> </a:t>
            </a:r>
            <a:r>
              <a:rPr dirty="0" sz="2250" spc="95">
                <a:latin typeface="Lucida Sans Unicode"/>
                <a:cs typeface="Lucida Sans Unicode"/>
              </a:rPr>
              <a:t>→</a:t>
            </a:r>
            <a:endParaRPr sz="2250">
              <a:latin typeface="Lucida Sans Unicode"/>
              <a:cs typeface="Lucida Sans Unicode"/>
            </a:endParaRPr>
          </a:p>
          <a:p>
            <a:pPr marL="12700">
              <a:lnSpc>
                <a:spcPts val="2575"/>
              </a:lnSpc>
            </a:pPr>
            <a:r>
              <a:rPr dirty="0" sz="2250">
                <a:latin typeface="Arial MT"/>
                <a:cs typeface="Arial MT"/>
              </a:rPr>
              <a:t>penetrate</a:t>
            </a:r>
            <a:r>
              <a:rPr dirty="0" sz="2250" spc="-4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mucosa</a:t>
            </a:r>
            <a:r>
              <a:rPr dirty="0" sz="2250" spc="-25">
                <a:latin typeface="Arial MT"/>
                <a:cs typeface="Arial MT"/>
              </a:rPr>
              <a:t> </a:t>
            </a:r>
            <a:r>
              <a:rPr dirty="0" sz="2250" spc="145">
                <a:latin typeface="Lucida Sans Unicode"/>
                <a:cs typeface="Lucida Sans Unicode"/>
              </a:rPr>
              <a:t>→</a:t>
            </a:r>
            <a:r>
              <a:rPr dirty="0" sz="2250" spc="-210">
                <a:latin typeface="Lucida Sans Unicode"/>
                <a:cs typeface="Lucida Sans Unicode"/>
              </a:rPr>
              <a:t> </a:t>
            </a:r>
            <a:r>
              <a:rPr dirty="0" sz="2250">
                <a:latin typeface="Arial MT"/>
                <a:cs typeface="Arial MT"/>
              </a:rPr>
              <a:t>migrate</a:t>
            </a:r>
            <a:r>
              <a:rPr dirty="0" sz="2250" spc="-20">
                <a:latin typeface="Arial MT"/>
                <a:cs typeface="Arial MT"/>
              </a:rPr>
              <a:t> </a:t>
            </a:r>
            <a:r>
              <a:rPr dirty="0" sz="2250" spc="-25">
                <a:latin typeface="Arial MT"/>
                <a:cs typeface="Arial MT"/>
              </a:rPr>
              <a:t>via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7434" y="6157571"/>
            <a:ext cx="126364" cy="3708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250" spc="-50">
                <a:latin typeface="Arial MT"/>
                <a:cs typeface="Arial MT"/>
              </a:rPr>
              <a:t>•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7434" y="7259084"/>
            <a:ext cx="126364" cy="3708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250" spc="-50">
                <a:latin typeface="Arial MT"/>
                <a:cs typeface="Arial MT"/>
              </a:rPr>
              <a:t>•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72234" y="5343076"/>
            <a:ext cx="5612130" cy="2572385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12700" marR="350520">
              <a:lnSpc>
                <a:spcPts val="2430"/>
              </a:lnSpc>
              <a:spcBef>
                <a:spcPts val="420"/>
              </a:spcBef>
            </a:pPr>
            <a:r>
              <a:rPr dirty="0" sz="2250">
                <a:latin typeface="Arial MT"/>
                <a:cs typeface="Arial MT"/>
              </a:rPr>
              <a:t>blood/lungs</a:t>
            </a:r>
            <a:r>
              <a:rPr dirty="0" sz="2250" spc="-6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(cough/swallow)</a:t>
            </a:r>
            <a:r>
              <a:rPr dirty="0" sz="2250" spc="-35">
                <a:latin typeface="Arial MT"/>
                <a:cs typeface="Arial MT"/>
              </a:rPr>
              <a:t> </a:t>
            </a:r>
            <a:r>
              <a:rPr dirty="0" sz="2250" spc="145">
                <a:latin typeface="Lucida Sans Unicode"/>
                <a:cs typeface="Lucida Sans Unicode"/>
              </a:rPr>
              <a:t>→</a:t>
            </a:r>
            <a:r>
              <a:rPr dirty="0" sz="2250" spc="-210">
                <a:latin typeface="Lucida Sans Unicode"/>
                <a:cs typeface="Lucida Sans Unicode"/>
              </a:rPr>
              <a:t> </a:t>
            </a:r>
            <a:r>
              <a:rPr dirty="0" sz="2250">
                <a:latin typeface="Arial MT"/>
                <a:cs typeface="Arial MT"/>
              </a:rPr>
              <a:t>mature</a:t>
            </a:r>
            <a:r>
              <a:rPr dirty="0" sz="2250" spc="-35">
                <a:latin typeface="Arial MT"/>
                <a:cs typeface="Arial MT"/>
              </a:rPr>
              <a:t> </a:t>
            </a:r>
            <a:r>
              <a:rPr dirty="0" sz="2250" spc="-25">
                <a:latin typeface="Arial MT"/>
                <a:cs typeface="Arial MT"/>
              </a:rPr>
              <a:t>in </a:t>
            </a:r>
            <a:r>
              <a:rPr dirty="0" sz="2250">
                <a:latin typeface="Arial MT"/>
                <a:cs typeface="Arial MT"/>
              </a:rPr>
              <a:t>jejunum</a:t>
            </a:r>
            <a:r>
              <a:rPr dirty="0" sz="2250" spc="-10">
                <a:latin typeface="Arial MT"/>
                <a:cs typeface="Arial MT"/>
              </a:rPr>
              <a:t> (2–</a:t>
            </a:r>
            <a:r>
              <a:rPr dirty="0" sz="2250">
                <a:latin typeface="Arial MT"/>
                <a:cs typeface="Arial MT"/>
              </a:rPr>
              <a:t>3</a:t>
            </a:r>
            <a:r>
              <a:rPr dirty="0" sz="2250" spc="-5">
                <a:latin typeface="Arial MT"/>
                <a:cs typeface="Arial MT"/>
              </a:rPr>
              <a:t> </a:t>
            </a:r>
            <a:r>
              <a:rPr dirty="0" sz="2250" spc="-10">
                <a:latin typeface="Arial MT"/>
                <a:cs typeface="Arial MT"/>
              </a:rPr>
              <a:t>months)</a:t>
            </a:r>
            <a:endParaRPr sz="2250">
              <a:latin typeface="Arial MT"/>
              <a:cs typeface="Arial MT"/>
            </a:endParaRPr>
          </a:p>
          <a:p>
            <a:pPr marL="12700" marR="189865">
              <a:lnSpc>
                <a:spcPts val="2450"/>
              </a:lnSpc>
              <a:spcBef>
                <a:spcPts val="1340"/>
              </a:spcBef>
            </a:pPr>
            <a:r>
              <a:rPr dirty="0" sz="2250">
                <a:latin typeface="Arial MT"/>
                <a:cs typeface="Arial MT"/>
              </a:rPr>
              <a:t>High</a:t>
            </a:r>
            <a:r>
              <a:rPr dirty="0" sz="2250" spc="-1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egg</a:t>
            </a:r>
            <a:r>
              <a:rPr dirty="0" sz="2250" spc="-2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output</a:t>
            </a:r>
            <a:r>
              <a:rPr dirty="0" sz="2250" spc="-1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(up</a:t>
            </a:r>
            <a:r>
              <a:rPr dirty="0" sz="2250" spc="-15">
                <a:latin typeface="Arial MT"/>
                <a:cs typeface="Arial MT"/>
              </a:rPr>
              <a:t> </a:t>
            </a:r>
            <a:r>
              <a:rPr dirty="0" sz="2250" spc="-25">
                <a:latin typeface="Arial MT"/>
                <a:cs typeface="Arial MT"/>
              </a:rPr>
              <a:t>to </a:t>
            </a:r>
            <a:r>
              <a:rPr dirty="0" sz="2250">
                <a:latin typeface="Arial MT"/>
                <a:cs typeface="Arial MT"/>
              </a:rPr>
              <a:t>200,000/day/female);</a:t>
            </a:r>
            <a:r>
              <a:rPr dirty="0" sz="2250" spc="-6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eggs</a:t>
            </a:r>
            <a:r>
              <a:rPr dirty="0" sz="2250" spc="-4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highly</a:t>
            </a:r>
            <a:r>
              <a:rPr dirty="0" sz="2250" spc="-40">
                <a:latin typeface="Arial MT"/>
                <a:cs typeface="Arial MT"/>
              </a:rPr>
              <a:t> </a:t>
            </a:r>
            <a:r>
              <a:rPr dirty="0" sz="2250" spc="-10">
                <a:latin typeface="Arial MT"/>
                <a:cs typeface="Arial MT"/>
              </a:rPr>
              <a:t>resistant </a:t>
            </a:r>
            <a:r>
              <a:rPr dirty="0" sz="2250">
                <a:latin typeface="Arial MT"/>
                <a:cs typeface="Arial MT"/>
              </a:rPr>
              <a:t>in</a:t>
            </a:r>
            <a:r>
              <a:rPr dirty="0" sz="2250" spc="-15">
                <a:latin typeface="Arial MT"/>
                <a:cs typeface="Arial MT"/>
              </a:rPr>
              <a:t> </a:t>
            </a:r>
            <a:r>
              <a:rPr dirty="0" sz="2250" spc="-20">
                <a:latin typeface="Arial MT"/>
                <a:cs typeface="Arial MT"/>
              </a:rPr>
              <a:t>soil</a:t>
            </a:r>
            <a:endParaRPr sz="2250">
              <a:latin typeface="Arial MT"/>
              <a:cs typeface="Arial MT"/>
            </a:endParaRPr>
          </a:p>
          <a:p>
            <a:pPr marL="12700" marR="5080">
              <a:lnSpc>
                <a:spcPts val="2450"/>
              </a:lnSpc>
              <a:spcBef>
                <a:spcPts val="1320"/>
              </a:spcBef>
            </a:pPr>
            <a:r>
              <a:rPr dirty="0" sz="2250">
                <a:latin typeface="Arial MT"/>
                <a:cs typeface="Arial MT"/>
              </a:rPr>
              <a:t>Microbiological</a:t>
            </a:r>
            <a:r>
              <a:rPr dirty="0" sz="2250" spc="-6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highlight:</a:t>
            </a:r>
            <a:r>
              <a:rPr dirty="0" sz="2250" spc="-45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Larval</a:t>
            </a:r>
            <a:r>
              <a:rPr dirty="0" sz="2250" spc="-45">
                <a:latin typeface="Arial MT"/>
                <a:cs typeface="Arial MT"/>
              </a:rPr>
              <a:t> </a:t>
            </a:r>
            <a:r>
              <a:rPr dirty="0" sz="2250" spc="-10">
                <a:latin typeface="Arial MT"/>
                <a:cs typeface="Arial MT"/>
              </a:rPr>
              <a:t>pulmonary </a:t>
            </a:r>
            <a:r>
              <a:rPr dirty="0" sz="2250">
                <a:latin typeface="Arial MT"/>
                <a:cs typeface="Arial MT"/>
              </a:rPr>
              <a:t>migration</a:t>
            </a:r>
            <a:r>
              <a:rPr dirty="0" sz="2250" spc="-5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phase</a:t>
            </a:r>
            <a:r>
              <a:rPr dirty="0" sz="2250" spc="-4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(Löffler</a:t>
            </a:r>
            <a:r>
              <a:rPr dirty="0" sz="2250" spc="-40">
                <a:latin typeface="Arial MT"/>
                <a:cs typeface="Arial MT"/>
              </a:rPr>
              <a:t> </a:t>
            </a:r>
            <a:r>
              <a:rPr dirty="0" sz="2250">
                <a:latin typeface="Arial MT"/>
                <a:cs typeface="Arial MT"/>
              </a:rPr>
              <a:t>syndrome</a:t>
            </a:r>
            <a:r>
              <a:rPr dirty="0" sz="2250" spc="-40">
                <a:latin typeface="Arial MT"/>
                <a:cs typeface="Arial MT"/>
              </a:rPr>
              <a:t> </a:t>
            </a:r>
            <a:r>
              <a:rPr dirty="0" sz="2250" spc="-10">
                <a:latin typeface="Arial MT"/>
                <a:cs typeface="Arial MT"/>
              </a:rPr>
              <a:t>possible)</a:t>
            </a:r>
            <a:endParaRPr sz="2250">
              <a:latin typeface="Arial MT"/>
              <a:cs typeface="Arial M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5859" rIns="0" bIns="0" rtlCol="0" vert="horz">
            <a:spAutoFit/>
          </a:bodyPr>
          <a:lstStyle/>
          <a:p>
            <a:pPr marL="12700" marR="5080">
              <a:lnSpc>
                <a:spcPts val="5900"/>
              </a:lnSpc>
              <a:spcBef>
                <a:spcPts val="844"/>
              </a:spcBef>
            </a:pPr>
            <a:r>
              <a:rPr dirty="0" sz="5450"/>
              <a:t>Ascaris</a:t>
            </a:r>
            <a:r>
              <a:rPr dirty="0" sz="5450" spc="-45"/>
              <a:t> </a:t>
            </a:r>
            <a:r>
              <a:rPr dirty="0" sz="5450"/>
              <a:t>–</a:t>
            </a:r>
            <a:r>
              <a:rPr dirty="0" sz="5450" spc="-35"/>
              <a:t> </a:t>
            </a:r>
            <a:r>
              <a:rPr dirty="0" sz="5450"/>
              <a:t>Pathogenesis</a:t>
            </a:r>
            <a:r>
              <a:rPr dirty="0" sz="5450" spc="-35"/>
              <a:t> </a:t>
            </a:r>
            <a:r>
              <a:rPr dirty="0" sz="5450"/>
              <a:t>&amp;</a:t>
            </a:r>
            <a:r>
              <a:rPr dirty="0" sz="5450" spc="-35"/>
              <a:t> </a:t>
            </a:r>
            <a:r>
              <a:rPr dirty="0" sz="5450" spc="-10"/>
              <a:t>Clinical Features</a:t>
            </a:r>
            <a:endParaRPr sz="545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3179838"/>
            <a:ext cx="5478145" cy="479425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17500" marR="229870" indent="-304800">
              <a:lnSpc>
                <a:spcPts val="2880"/>
              </a:lnSpc>
              <a:spcBef>
                <a:spcPts val="459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Pathogenesis:</a:t>
            </a:r>
            <a:r>
              <a:rPr dirty="0" sz="2650" spc="-7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Mechanical </a:t>
            </a:r>
            <a:r>
              <a:rPr dirty="0" sz="2650">
                <a:latin typeface="Arial MT"/>
                <a:cs typeface="Arial MT"/>
              </a:rPr>
              <a:t>obstruction</a:t>
            </a:r>
            <a:r>
              <a:rPr dirty="0" sz="2650" spc="-4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(heavy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load),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nutrient </a:t>
            </a:r>
            <a:r>
              <a:rPr dirty="0" sz="2650">
                <a:latin typeface="Arial MT"/>
                <a:cs typeface="Arial MT"/>
              </a:rPr>
              <a:t>competition</a:t>
            </a:r>
            <a:r>
              <a:rPr dirty="0" sz="2650" spc="-7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(malabsorption</a:t>
            </a:r>
            <a:r>
              <a:rPr dirty="0" sz="2650" spc="-60">
                <a:latin typeface="Arial MT"/>
                <a:cs typeface="Arial MT"/>
              </a:rPr>
              <a:t> </a:t>
            </a:r>
            <a:r>
              <a:rPr dirty="0" sz="2650" spc="-25">
                <a:latin typeface="Arial MT"/>
                <a:cs typeface="Arial MT"/>
              </a:rPr>
              <a:t>of </a:t>
            </a:r>
            <a:r>
              <a:rPr dirty="0" sz="2650">
                <a:latin typeface="Arial MT"/>
                <a:cs typeface="Arial MT"/>
              </a:rPr>
              <a:t>proteins/fats),</a:t>
            </a:r>
            <a:r>
              <a:rPr dirty="0" sz="2650" spc="-6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larval</a:t>
            </a:r>
            <a:r>
              <a:rPr dirty="0" sz="2650" spc="-4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migration </a:t>
            </a:r>
            <a:r>
              <a:rPr dirty="0" sz="2650">
                <a:latin typeface="Arial MT"/>
                <a:cs typeface="Arial MT"/>
              </a:rPr>
              <a:t>(eosinophilia,</a:t>
            </a:r>
            <a:r>
              <a:rPr dirty="0" sz="2650" spc="-9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pneumonitis)</a:t>
            </a:r>
            <a:endParaRPr sz="2650">
              <a:latin typeface="Arial MT"/>
              <a:cs typeface="Arial MT"/>
            </a:endParaRPr>
          </a:p>
          <a:p>
            <a:pPr marL="317500" marR="5080" indent="-304800">
              <a:lnSpc>
                <a:spcPct val="90600"/>
              </a:lnSpc>
              <a:spcBef>
                <a:spcPts val="1285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Symptoms:</a:t>
            </a:r>
            <a:r>
              <a:rPr dirty="0" sz="2650" spc="-4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Often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asymptomatic; </a:t>
            </a:r>
            <a:r>
              <a:rPr dirty="0" sz="2650">
                <a:latin typeface="Arial MT"/>
                <a:cs typeface="Arial MT"/>
              </a:rPr>
              <a:t>heavy</a:t>
            </a:r>
            <a:r>
              <a:rPr dirty="0" sz="2650" spc="-5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infection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spc="170">
                <a:latin typeface="Lucida Sans Unicode"/>
                <a:cs typeface="Lucida Sans Unicode"/>
              </a:rPr>
              <a:t>→</a:t>
            </a:r>
            <a:r>
              <a:rPr dirty="0" sz="2650" spc="-250">
                <a:latin typeface="Lucida Sans Unicode"/>
                <a:cs typeface="Lucida Sans Unicode"/>
              </a:rPr>
              <a:t> </a:t>
            </a:r>
            <a:r>
              <a:rPr dirty="0" sz="2650">
                <a:latin typeface="Arial MT"/>
                <a:cs typeface="Arial MT"/>
              </a:rPr>
              <a:t>abdominal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pain, </a:t>
            </a:r>
            <a:r>
              <a:rPr dirty="0" sz="2650">
                <a:latin typeface="Arial MT"/>
                <a:cs typeface="Arial MT"/>
              </a:rPr>
              <a:t>distension,</a:t>
            </a:r>
            <a:r>
              <a:rPr dirty="0" sz="2650" spc="-7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malnutrition,</a:t>
            </a:r>
            <a:r>
              <a:rPr dirty="0" sz="2650" spc="-6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growth </a:t>
            </a:r>
            <a:r>
              <a:rPr dirty="0" sz="2650">
                <a:latin typeface="Arial MT"/>
                <a:cs typeface="Arial MT"/>
              </a:rPr>
              <a:t>stunting,</a:t>
            </a:r>
            <a:r>
              <a:rPr dirty="0" sz="2650" spc="-4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rare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bowel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obstruction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 spc="-25">
                <a:latin typeface="Arial MT"/>
                <a:cs typeface="Arial MT"/>
              </a:rPr>
              <a:t>or </a:t>
            </a:r>
            <a:r>
              <a:rPr dirty="0" sz="2650">
                <a:latin typeface="Arial MT"/>
                <a:cs typeface="Arial MT"/>
              </a:rPr>
              <a:t>biliary</a:t>
            </a:r>
            <a:r>
              <a:rPr dirty="0" sz="2650" spc="-4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ascariasis</a:t>
            </a:r>
            <a:endParaRPr sz="2650">
              <a:latin typeface="Arial MT"/>
              <a:cs typeface="Arial MT"/>
            </a:endParaRPr>
          </a:p>
          <a:p>
            <a:pPr marL="317500" marR="176530" indent="-304800">
              <a:lnSpc>
                <a:spcPts val="2880"/>
              </a:lnSpc>
              <a:spcBef>
                <a:spcPts val="1380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Common</a:t>
            </a:r>
            <a:r>
              <a:rPr dirty="0" sz="2650" spc="-4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children;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eosinophilia </a:t>
            </a:r>
            <a:r>
              <a:rPr dirty="0" sz="2650">
                <a:latin typeface="Arial MT"/>
                <a:cs typeface="Arial MT"/>
              </a:rPr>
              <a:t>during</a:t>
            </a:r>
            <a:r>
              <a:rPr dirty="0" sz="2650" spc="-5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migration</a:t>
            </a:r>
            <a:r>
              <a:rPr dirty="0" sz="2650" spc="-4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phase</a:t>
            </a:r>
            <a:endParaRPr sz="265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67436" y="533683"/>
            <a:ext cx="13137515" cy="1607820"/>
          </a:xfrm>
          <a:prstGeom prst="rect"/>
        </p:spPr>
        <p:txBody>
          <a:bodyPr wrap="square" lIns="0" tIns="107314" rIns="0" bIns="0" rtlCol="0" vert="horz">
            <a:spAutoFit/>
          </a:bodyPr>
          <a:lstStyle/>
          <a:p>
            <a:pPr marL="12700" marR="5080">
              <a:lnSpc>
                <a:spcPts val="5900"/>
              </a:lnSpc>
              <a:spcBef>
                <a:spcPts val="844"/>
              </a:spcBef>
            </a:pPr>
            <a:r>
              <a:rPr dirty="0" sz="5450"/>
              <a:t>Trichuris</a:t>
            </a:r>
            <a:r>
              <a:rPr dirty="0" sz="5450" spc="-90"/>
              <a:t> </a:t>
            </a:r>
            <a:r>
              <a:rPr dirty="0" sz="5450"/>
              <a:t>trichiura</a:t>
            </a:r>
            <a:r>
              <a:rPr dirty="0" sz="5450" spc="-85"/>
              <a:t> </a:t>
            </a:r>
            <a:r>
              <a:rPr dirty="0" sz="5450"/>
              <a:t>–</a:t>
            </a:r>
            <a:r>
              <a:rPr dirty="0" sz="5450" spc="-90"/>
              <a:t> </a:t>
            </a:r>
            <a:r>
              <a:rPr dirty="0" sz="5450"/>
              <a:t>Microbiology</a:t>
            </a:r>
            <a:r>
              <a:rPr dirty="0" sz="5450" spc="-85"/>
              <a:t> </a:t>
            </a:r>
            <a:r>
              <a:rPr dirty="0" sz="5450"/>
              <a:t>&amp;</a:t>
            </a:r>
            <a:r>
              <a:rPr dirty="0" sz="5450" spc="-85"/>
              <a:t> </a:t>
            </a:r>
            <a:r>
              <a:rPr dirty="0" sz="5450" spc="-20"/>
              <a:t>Life </a:t>
            </a:r>
            <a:r>
              <a:rPr dirty="0" sz="5450" spc="-10"/>
              <a:t>Cycle</a:t>
            </a:r>
            <a:endParaRPr sz="545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3278047"/>
            <a:ext cx="5497195" cy="4318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14"/>
              </a:spcBef>
              <a:buChar char="•"/>
              <a:tabLst>
                <a:tab pos="316865" algn="l"/>
              </a:tabLst>
            </a:pPr>
            <a:r>
              <a:rPr dirty="0" sz="2650">
                <a:latin typeface="Arial MT"/>
                <a:cs typeface="Arial MT"/>
              </a:rPr>
              <a:t>Whipworm;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adults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3–</a:t>
            </a:r>
            <a:r>
              <a:rPr dirty="0" sz="2650">
                <a:latin typeface="Arial MT"/>
                <a:cs typeface="Arial MT"/>
              </a:rPr>
              <a:t>5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cm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(thread-</a:t>
            </a:r>
            <a:endParaRPr sz="26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7434" y="3515114"/>
            <a:ext cx="5495290" cy="1827530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marL="317500">
              <a:lnSpc>
                <a:spcPct val="100000"/>
              </a:lnSpc>
              <a:spcBef>
                <a:spcPts val="1130"/>
              </a:spcBef>
            </a:pPr>
            <a:r>
              <a:rPr dirty="0" sz="2650">
                <a:latin typeface="Arial MT"/>
                <a:cs typeface="Arial MT"/>
              </a:rPr>
              <a:t>like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anterior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embeds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mucosa)</a:t>
            </a:r>
            <a:endParaRPr sz="2650">
              <a:latin typeface="Arial MT"/>
              <a:cs typeface="Arial MT"/>
            </a:endParaRPr>
          </a:p>
          <a:p>
            <a:pPr marL="317500" marR="5080" indent="-304800">
              <a:lnSpc>
                <a:spcPts val="2880"/>
              </a:lnSpc>
              <a:spcBef>
                <a:spcPts val="1380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Eggs: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Barrel-</a:t>
            </a:r>
            <a:r>
              <a:rPr dirty="0" sz="2650">
                <a:latin typeface="Arial MT"/>
                <a:cs typeface="Arial MT"/>
              </a:rPr>
              <a:t>shaped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with</a:t>
            </a:r>
            <a:r>
              <a:rPr dirty="0" sz="2650" spc="-10">
                <a:latin typeface="Arial MT"/>
                <a:cs typeface="Arial MT"/>
              </a:rPr>
              <a:t> polar </a:t>
            </a:r>
            <a:r>
              <a:rPr dirty="0" sz="2650">
                <a:latin typeface="Arial MT"/>
                <a:cs typeface="Arial MT"/>
              </a:rPr>
              <a:t>plugs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(50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×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20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µm),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embryonate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 spc="-25">
                <a:latin typeface="Arial MT"/>
                <a:cs typeface="Arial MT"/>
              </a:rPr>
              <a:t>in </a:t>
            </a:r>
            <a:r>
              <a:rPr dirty="0" sz="2650" spc="-20">
                <a:latin typeface="Arial MT"/>
                <a:cs typeface="Arial MT"/>
              </a:rPr>
              <a:t>soil</a:t>
            </a:r>
            <a:endParaRPr sz="26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7434" y="5447208"/>
            <a:ext cx="5723890" cy="242824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317500" marR="5080" indent="-304800">
              <a:lnSpc>
                <a:spcPct val="90400"/>
              </a:lnSpc>
              <a:spcBef>
                <a:spcPts val="420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Life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cycle: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Ingestion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of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eggs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 spc="120">
                <a:latin typeface="Lucida Sans Unicode"/>
                <a:cs typeface="Lucida Sans Unicode"/>
              </a:rPr>
              <a:t>→ </a:t>
            </a:r>
            <a:r>
              <a:rPr dirty="0" sz="2650">
                <a:latin typeface="Arial MT"/>
                <a:cs typeface="Arial MT"/>
              </a:rPr>
              <a:t>hatch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small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intestine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 spc="170">
                <a:latin typeface="Lucida Sans Unicode"/>
                <a:cs typeface="Lucida Sans Unicode"/>
              </a:rPr>
              <a:t>→</a:t>
            </a:r>
            <a:r>
              <a:rPr dirty="0" sz="2650" spc="-250">
                <a:latin typeface="Lucida Sans Unicode"/>
                <a:cs typeface="Lucida Sans Unicode"/>
              </a:rPr>
              <a:t> </a:t>
            </a:r>
            <a:r>
              <a:rPr dirty="0" sz="2650" spc="-10">
                <a:latin typeface="Arial MT"/>
                <a:cs typeface="Arial MT"/>
              </a:rPr>
              <a:t>larvae </a:t>
            </a:r>
            <a:r>
              <a:rPr dirty="0" sz="2650">
                <a:latin typeface="Arial MT"/>
                <a:cs typeface="Arial MT"/>
              </a:rPr>
              <a:t>mature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cecum/colon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(no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systemic migration)</a:t>
            </a:r>
            <a:endParaRPr sz="2650">
              <a:latin typeface="Arial MT"/>
              <a:cs typeface="Arial MT"/>
            </a:endParaRPr>
          </a:p>
          <a:p>
            <a:pPr marL="317500" marR="737870" indent="-304800">
              <a:lnSpc>
                <a:spcPts val="2880"/>
              </a:lnSpc>
              <a:spcBef>
                <a:spcPts val="1380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Heavy</a:t>
            </a:r>
            <a:r>
              <a:rPr dirty="0" sz="2650" spc="-4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infections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cause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chronic colitis-</a:t>
            </a:r>
            <a:r>
              <a:rPr dirty="0" sz="2650">
                <a:latin typeface="Arial MT"/>
                <a:cs typeface="Arial MT"/>
              </a:rPr>
              <a:t>like</a:t>
            </a:r>
            <a:r>
              <a:rPr dirty="0" sz="2650" spc="1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picture</a:t>
            </a:r>
            <a:endParaRPr sz="265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472" rIns="0" bIns="0" rtlCol="0" vert="horz">
            <a:spAutoFit/>
          </a:bodyPr>
          <a:lstStyle/>
          <a:p>
            <a:pPr marL="12700" marR="5080">
              <a:lnSpc>
                <a:spcPts val="6330"/>
              </a:lnSpc>
              <a:spcBef>
                <a:spcPts val="900"/>
              </a:spcBef>
            </a:pPr>
            <a:r>
              <a:rPr dirty="0" sz="5850"/>
              <a:t>Hookworms</a:t>
            </a:r>
            <a:r>
              <a:rPr dirty="0" sz="5850" spc="-30"/>
              <a:t> </a:t>
            </a:r>
            <a:r>
              <a:rPr dirty="0" sz="5850"/>
              <a:t>–</a:t>
            </a:r>
            <a:r>
              <a:rPr dirty="0" sz="5850" spc="-30"/>
              <a:t> </a:t>
            </a:r>
            <a:r>
              <a:rPr dirty="0" sz="5850"/>
              <a:t>Microbiology</a:t>
            </a:r>
            <a:r>
              <a:rPr dirty="0" sz="5850" spc="-30"/>
              <a:t> </a:t>
            </a:r>
            <a:r>
              <a:rPr dirty="0" sz="5850"/>
              <a:t>&amp;</a:t>
            </a:r>
            <a:r>
              <a:rPr dirty="0" sz="5850" spc="-25"/>
              <a:t> </a:t>
            </a:r>
            <a:r>
              <a:rPr dirty="0" sz="5850" spc="-20"/>
              <a:t>Life </a:t>
            </a:r>
            <a:r>
              <a:rPr dirty="0" sz="5850" spc="-10"/>
              <a:t>Cycle</a:t>
            </a:r>
            <a:endParaRPr sz="585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3278047"/>
            <a:ext cx="5760720" cy="45974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17500" marR="230504" indent="-304800">
              <a:lnSpc>
                <a:spcPts val="2880"/>
              </a:lnSpc>
              <a:spcBef>
                <a:spcPts val="459"/>
              </a:spcBef>
              <a:buFont typeface="Arial MT"/>
              <a:buChar char="•"/>
              <a:tabLst>
                <a:tab pos="317500" algn="l"/>
              </a:tabLst>
            </a:pPr>
            <a:r>
              <a:rPr dirty="0" sz="2650" i="1">
                <a:latin typeface="Arial"/>
                <a:cs typeface="Arial"/>
              </a:rPr>
              <a:t>Ancylostoma</a:t>
            </a:r>
            <a:r>
              <a:rPr dirty="0" sz="2650" spc="-45" i="1">
                <a:latin typeface="Arial"/>
                <a:cs typeface="Arial"/>
              </a:rPr>
              <a:t> </a:t>
            </a:r>
            <a:r>
              <a:rPr dirty="0" sz="2650" i="1">
                <a:latin typeface="Arial"/>
                <a:cs typeface="Arial"/>
              </a:rPr>
              <a:t>duodenale</a:t>
            </a:r>
            <a:r>
              <a:rPr dirty="0" sz="2650" spc="-30" i="1">
                <a:latin typeface="Arial"/>
                <a:cs typeface="Arial"/>
              </a:rPr>
              <a:t> </a:t>
            </a:r>
            <a:r>
              <a:rPr dirty="0" sz="2650">
                <a:latin typeface="Arial MT"/>
                <a:cs typeface="Arial MT"/>
              </a:rPr>
              <a:t>&amp;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 spc="-10" i="1">
                <a:latin typeface="Arial"/>
                <a:cs typeface="Arial"/>
              </a:rPr>
              <a:t>Necator </a:t>
            </a:r>
            <a:r>
              <a:rPr dirty="0" sz="2650" i="1">
                <a:latin typeface="Arial"/>
                <a:cs typeface="Arial"/>
              </a:rPr>
              <a:t>americanus</a:t>
            </a:r>
            <a:r>
              <a:rPr dirty="0" sz="2650">
                <a:latin typeface="Arial MT"/>
                <a:cs typeface="Arial MT"/>
              </a:rPr>
              <a:t>;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adults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~1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cm,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buccal </a:t>
            </a:r>
            <a:r>
              <a:rPr dirty="0" sz="2650">
                <a:latin typeface="Arial MT"/>
                <a:cs typeface="Arial MT"/>
              </a:rPr>
              <a:t>capsule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with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teeth/plates</a:t>
            </a:r>
            <a:endParaRPr sz="2650">
              <a:latin typeface="Arial MT"/>
              <a:cs typeface="Arial MT"/>
            </a:endParaRPr>
          </a:p>
          <a:p>
            <a:pPr marL="317500" marR="492125" indent="-304800">
              <a:lnSpc>
                <a:spcPts val="2880"/>
              </a:lnSpc>
              <a:spcBef>
                <a:spcPts val="1335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Eggs:</a:t>
            </a:r>
            <a:r>
              <a:rPr dirty="0" sz="2650" spc="-6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Thin-</a:t>
            </a:r>
            <a:r>
              <a:rPr dirty="0" sz="2650">
                <a:latin typeface="Arial MT"/>
                <a:cs typeface="Arial MT"/>
              </a:rPr>
              <a:t>shelled,</a:t>
            </a:r>
            <a:r>
              <a:rPr dirty="0" sz="2650" spc="-1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oval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(60</a:t>
            </a:r>
            <a:r>
              <a:rPr dirty="0" sz="2650" spc="-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×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 spc="-25">
                <a:latin typeface="Arial MT"/>
                <a:cs typeface="Arial MT"/>
              </a:rPr>
              <a:t>40 </a:t>
            </a:r>
            <a:r>
              <a:rPr dirty="0" sz="2650">
                <a:latin typeface="Arial MT"/>
                <a:cs typeface="Arial MT"/>
              </a:rPr>
              <a:t>µm),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embryonate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quickly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</a:t>
            </a:r>
            <a:r>
              <a:rPr dirty="0" sz="2650" spc="-20">
                <a:latin typeface="Arial MT"/>
                <a:cs typeface="Arial MT"/>
              </a:rPr>
              <a:t> soil</a:t>
            </a:r>
            <a:endParaRPr sz="2650">
              <a:latin typeface="Arial MT"/>
              <a:cs typeface="Arial MT"/>
            </a:endParaRPr>
          </a:p>
          <a:p>
            <a:pPr marL="317500" marR="5080" indent="-304800">
              <a:lnSpc>
                <a:spcPts val="2890"/>
              </a:lnSpc>
              <a:spcBef>
                <a:spcPts val="1325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Life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cycle: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Filariform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larvae </a:t>
            </a:r>
            <a:r>
              <a:rPr dirty="0" sz="2650">
                <a:latin typeface="Arial MT"/>
                <a:cs typeface="Arial MT"/>
              </a:rPr>
              <a:t>penetrate</a:t>
            </a:r>
            <a:r>
              <a:rPr dirty="0" sz="2650" spc="-4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skin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(ground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itch)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 spc="170">
                <a:latin typeface="Lucida Sans Unicode"/>
                <a:cs typeface="Lucida Sans Unicode"/>
              </a:rPr>
              <a:t>→</a:t>
            </a:r>
            <a:r>
              <a:rPr dirty="0" sz="2650" spc="-250">
                <a:latin typeface="Lucida Sans Unicode"/>
                <a:cs typeface="Lucida Sans Unicode"/>
              </a:rPr>
              <a:t> </a:t>
            </a:r>
            <a:r>
              <a:rPr dirty="0" sz="2650" spc="-10">
                <a:latin typeface="Arial MT"/>
                <a:cs typeface="Arial MT"/>
              </a:rPr>
              <a:t>lungs</a:t>
            </a:r>
            <a:endParaRPr sz="2650">
              <a:latin typeface="Arial MT"/>
              <a:cs typeface="Arial MT"/>
            </a:endParaRPr>
          </a:p>
          <a:p>
            <a:pPr marL="317500" marR="775335">
              <a:lnSpc>
                <a:spcPts val="2870"/>
              </a:lnSpc>
              <a:spcBef>
                <a:spcPts val="10"/>
              </a:spcBef>
            </a:pPr>
            <a:r>
              <a:rPr dirty="0" sz="2650" spc="1385">
                <a:latin typeface="Lucida Sans Unicode"/>
                <a:cs typeface="Lucida Sans Unicode"/>
              </a:rPr>
              <a:t>*</a:t>
            </a:r>
            <a:r>
              <a:rPr dirty="0" sz="2650" spc="-250">
                <a:latin typeface="Lucida Sans Unicode"/>
                <a:cs typeface="Lucida Sans Unicode"/>
              </a:rPr>
              <a:t> </a:t>
            </a:r>
            <a:r>
              <a:rPr dirty="0" sz="2650">
                <a:latin typeface="Arial MT"/>
                <a:cs typeface="Arial MT"/>
              </a:rPr>
              <a:t>swallowed</a:t>
            </a:r>
            <a:r>
              <a:rPr dirty="0" sz="2650" spc="-45">
                <a:latin typeface="Arial MT"/>
                <a:cs typeface="Arial MT"/>
              </a:rPr>
              <a:t> </a:t>
            </a:r>
            <a:r>
              <a:rPr dirty="0" sz="2650" spc="170">
                <a:latin typeface="Lucida Sans Unicode"/>
                <a:cs typeface="Lucida Sans Unicode"/>
              </a:rPr>
              <a:t>→</a:t>
            </a:r>
            <a:r>
              <a:rPr dirty="0" sz="2650" spc="-250">
                <a:latin typeface="Lucida Sans Unicode"/>
                <a:cs typeface="Lucida Sans Unicode"/>
              </a:rPr>
              <a:t> </a:t>
            </a:r>
            <a:r>
              <a:rPr dirty="0" sz="2650">
                <a:latin typeface="Arial MT"/>
                <a:cs typeface="Arial MT"/>
              </a:rPr>
              <a:t>attach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to</a:t>
            </a:r>
            <a:r>
              <a:rPr dirty="0" sz="2650" spc="-1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small </a:t>
            </a:r>
            <a:r>
              <a:rPr dirty="0" sz="2650">
                <a:latin typeface="Arial MT"/>
                <a:cs typeface="Arial MT"/>
              </a:rPr>
              <a:t>intestine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mucosa,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suck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blood</a:t>
            </a:r>
            <a:endParaRPr sz="2650">
              <a:latin typeface="Arial MT"/>
              <a:cs typeface="Arial MT"/>
            </a:endParaRPr>
          </a:p>
          <a:p>
            <a:pPr marL="317500" marR="739140" indent="-304800">
              <a:lnSpc>
                <a:spcPts val="2880"/>
              </a:lnSpc>
              <a:spcBef>
                <a:spcPts val="1330"/>
              </a:spcBef>
              <a:buChar char="•"/>
              <a:tabLst>
                <a:tab pos="317500" algn="l"/>
              </a:tabLst>
            </a:pPr>
            <a:r>
              <a:rPr dirty="0" sz="2650">
                <a:latin typeface="Arial MT"/>
                <a:cs typeface="Arial MT"/>
              </a:rPr>
              <a:t>Key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feature: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Chronic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blood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spc="-20">
                <a:latin typeface="Arial MT"/>
                <a:cs typeface="Arial MT"/>
              </a:rPr>
              <a:t>loss </a:t>
            </a:r>
            <a:r>
              <a:rPr dirty="0" sz="2650" spc="-10">
                <a:latin typeface="Arial MT"/>
                <a:cs typeface="Arial MT"/>
              </a:rPr>
              <a:t>(0.03–</a:t>
            </a:r>
            <a:r>
              <a:rPr dirty="0" sz="2650">
                <a:latin typeface="Arial MT"/>
                <a:cs typeface="Arial MT"/>
              </a:rPr>
              <a:t>0.2</a:t>
            </a:r>
            <a:r>
              <a:rPr dirty="0" sz="2650" spc="1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ml/worm/day)</a:t>
            </a:r>
            <a:endParaRPr sz="265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2555" rIns="0" bIns="0" rtlCol="0" vert="horz">
            <a:spAutoFit/>
          </a:bodyPr>
          <a:lstStyle/>
          <a:p>
            <a:pPr marL="12700" marR="5080">
              <a:lnSpc>
                <a:spcPts val="6909"/>
              </a:lnSpc>
              <a:spcBef>
                <a:spcPts val="965"/>
              </a:spcBef>
            </a:pPr>
            <a:r>
              <a:rPr dirty="0" sz="6400"/>
              <a:t>Other</a:t>
            </a:r>
            <a:r>
              <a:rPr dirty="0" sz="6400" spc="-190"/>
              <a:t> </a:t>
            </a:r>
            <a:r>
              <a:rPr dirty="0" sz="6400"/>
              <a:t>Intestinal</a:t>
            </a:r>
            <a:r>
              <a:rPr dirty="0" sz="6400" spc="-190"/>
              <a:t> </a:t>
            </a:r>
            <a:r>
              <a:rPr dirty="0" sz="6400"/>
              <a:t>Helminths</a:t>
            </a:r>
            <a:r>
              <a:rPr dirty="0" sz="6400" spc="-195"/>
              <a:t> </a:t>
            </a:r>
            <a:r>
              <a:rPr dirty="0" sz="6400"/>
              <a:t>in</a:t>
            </a:r>
            <a:r>
              <a:rPr dirty="0" sz="6400" spc="-190"/>
              <a:t> </a:t>
            </a:r>
            <a:r>
              <a:rPr dirty="0" sz="6400" spc="-20"/>
              <a:t>Part </a:t>
            </a:r>
            <a:r>
              <a:rPr dirty="0" sz="6400" spc="-50"/>
              <a:t>2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3219636"/>
            <a:ext cx="5806440" cy="473837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algn="just" marL="317500" marR="507365" indent="-304800">
              <a:lnSpc>
                <a:spcPts val="2730"/>
              </a:lnSpc>
              <a:spcBef>
                <a:spcPts val="450"/>
              </a:spcBef>
              <a:buFont typeface="Arial MT"/>
              <a:buChar char="•"/>
              <a:tabLst>
                <a:tab pos="317500" algn="l"/>
              </a:tabLst>
            </a:pPr>
            <a:r>
              <a:rPr dirty="0" sz="2500" b="1">
                <a:latin typeface="Arial"/>
                <a:cs typeface="Arial"/>
              </a:rPr>
              <a:t>Taenia</a:t>
            </a:r>
            <a:r>
              <a:rPr dirty="0" sz="2500" spc="-25" b="1">
                <a:latin typeface="Arial"/>
                <a:cs typeface="Arial"/>
              </a:rPr>
              <a:t> </a:t>
            </a:r>
            <a:r>
              <a:rPr dirty="0" sz="2500" b="1">
                <a:latin typeface="Arial"/>
                <a:cs typeface="Arial"/>
              </a:rPr>
              <a:t>spp.</a:t>
            </a:r>
            <a:r>
              <a:rPr dirty="0" sz="2500" spc="-20" b="1">
                <a:latin typeface="Arial"/>
                <a:cs typeface="Arial"/>
              </a:rPr>
              <a:t> </a:t>
            </a:r>
            <a:r>
              <a:rPr dirty="0" sz="2500">
                <a:latin typeface="Arial MT"/>
                <a:cs typeface="Arial MT"/>
              </a:rPr>
              <a:t>(beef/pork</a:t>
            </a:r>
            <a:r>
              <a:rPr dirty="0" sz="2500" spc="-2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tapeworm): </a:t>
            </a:r>
            <a:r>
              <a:rPr dirty="0" sz="2500">
                <a:latin typeface="Arial MT"/>
                <a:cs typeface="Arial MT"/>
              </a:rPr>
              <a:t>Proglottids/eggs;</a:t>
            </a:r>
            <a:r>
              <a:rPr dirty="0" sz="2500" spc="9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cysticercosis</a:t>
            </a:r>
            <a:r>
              <a:rPr dirty="0" sz="2500" spc="105">
                <a:latin typeface="Arial MT"/>
                <a:cs typeface="Arial MT"/>
              </a:rPr>
              <a:t> </a:t>
            </a:r>
            <a:r>
              <a:rPr dirty="0" sz="2500" spc="-20">
                <a:latin typeface="Arial MT"/>
                <a:cs typeface="Arial MT"/>
              </a:rPr>
              <a:t>risk </a:t>
            </a:r>
            <a:r>
              <a:rPr dirty="0" sz="2500">
                <a:latin typeface="Arial MT"/>
                <a:cs typeface="Arial MT"/>
              </a:rPr>
              <a:t>with</a:t>
            </a:r>
            <a:r>
              <a:rPr dirty="0" sz="2500" spc="-70">
                <a:latin typeface="Arial MT"/>
                <a:cs typeface="Arial MT"/>
              </a:rPr>
              <a:t> </a:t>
            </a:r>
            <a:r>
              <a:rPr dirty="0" sz="2500" spc="-10" i="1">
                <a:latin typeface="Arial"/>
                <a:cs typeface="Arial"/>
              </a:rPr>
              <a:t>T.</a:t>
            </a:r>
            <a:r>
              <a:rPr dirty="0" sz="2500" spc="-65" i="1">
                <a:latin typeface="Arial"/>
                <a:cs typeface="Arial"/>
              </a:rPr>
              <a:t> </a:t>
            </a:r>
            <a:r>
              <a:rPr dirty="0" sz="2500" spc="-10" i="1">
                <a:latin typeface="Arial"/>
                <a:cs typeface="Arial"/>
              </a:rPr>
              <a:t>solium</a:t>
            </a:r>
            <a:endParaRPr sz="2500">
              <a:latin typeface="Arial"/>
              <a:cs typeface="Arial"/>
            </a:endParaRPr>
          </a:p>
          <a:p>
            <a:pPr marL="317500" marR="502920" indent="-304800">
              <a:lnSpc>
                <a:spcPct val="91100"/>
              </a:lnSpc>
              <a:spcBef>
                <a:spcPts val="1290"/>
              </a:spcBef>
              <a:buFont typeface="Arial MT"/>
              <a:buChar char="•"/>
              <a:tabLst>
                <a:tab pos="317500" algn="l"/>
              </a:tabLst>
            </a:pPr>
            <a:r>
              <a:rPr dirty="0" sz="2500" b="1">
                <a:latin typeface="Arial"/>
                <a:cs typeface="Arial"/>
              </a:rPr>
              <a:t>Strongyloides</a:t>
            </a:r>
            <a:r>
              <a:rPr dirty="0" sz="2500" spc="75" b="1">
                <a:latin typeface="Arial"/>
                <a:cs typeface="Arial"/>
              </a:rPr>
              <a:t> </a:t>
            </a:r>
            <a:r>
              <a:rPr dirty="0" sz="2500" spc="-10" b="1">
                <a:latin typeface="Arial"/>
                <a:cs typeface="Arial"/>
              </a:rPr>
              <a:t>stercoralis</a:t>
            </a:r>
            <a:r>
              <a:rPr dirty="0" sz="2500" spc="-10">
                <a:latin typeface="Arial MT"/>
                <a:cs typeface="Arial MT"/>
              </a:rPr>
              <a:t>: </a:t>
            </a:r>
            <a:r>
              <a:rPr dirty="0" sz="2500">
                <a:latin typeface="Arial MT"/>
                <a:cs typeface="Arial MT"/>
              </a:rPr>
              <a:t>Autoinfection</a:t>
            </a:r>
            <a:r>
              <a:rPr dirty="0" sz="2500" spc="6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cycle</a:t>
            </a:r>
            <a:r>
              <a:rPr dirty="0" sz="2500" spc="6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(rhabditiform</a:t>
            </a:r>
            <a:r>
              <a:rPr dirty="0" sz="2500" spc="60">
                <a:latin typeface="Arial MT"/>
                <a:cs typeface="Arial MT"/>
              </a:rPr>
              <a:t> </a:t>
            </a:r>
            <a:r>
              <a:rPr dirty="0" sz="2500" spc="110">
                <a:latin typeface="Lucida Sans Unicode"/>
                <a:cs typeface="Lucida Sans Unicode"/>
              </a:rPr>
              <a:t>→ </a:t>
            </a:r>
            <a:r>
              <a:rPr dirty="0" sz="2500">
                <a:latin typeface="Arial MT"/>
                <a:cs typeface="Arial MT"/>
              </a:rPr>
              <a:t>filariform</a:t>
            </a:r>
            <a:r>
              <a:rPr dirty="0" sz="2500" spc="5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larvae);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hyperinfection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 spc="-25">
                <a:latin typeface="Arial MT"/>
                <a:cs typeface="Arial MT"/>
              </a:rPr>
              <a:t>in </a:t>
            </a:r>
            <a:r>
              <a:rPr dirty="0" sz="2500" spc="-10">
                <a:latin typeface="Arial MT"/>
                <a:cs typeface="Arial MT"/>
              </a:rPr>
              <a:t>immunocompromised</a:t>
            </a:r>
            <a:endParaRPr sz="2500">
              <a:latin typeface="Arial MT"/>
              <a:cs typeface="Arial MT"/>
            </a:endParaRPr>
          </a:p>
          <a:p>
            <a:pPr marL="317500" marR="5080" indent="-304800">
              <a:lnSpc>
                <a:spcPts val="2730"/>
              </a:lnSpc>
              <a:spcBef>
                <a:spcPts val="1385"/>
              </a:spcBef>
              <a:buFont typeface="Arial MT"/>
              <a:buChar char="•"/>
              <a:tabLst>
                <a:tab pos="317500" algn="l"/>
              </a:tabLst>
            </a:pPr>
            <a:r>
              <a:rPr dirty="0" sz="2500" b="1">
                <a:latin typeface="Arial"/>
                <a:cs typeface="Arial"/>
              </a:rPr>
              <a:t>Hymenolepis</a:t>
            </a:r>
            <a:r>
              <a:rPr dirty="0" sz="2500" spc="30" b="1">
                <a:latin typeface="Arial"/>
                <a:cs typeface="Arial"/>
              </a:rPr>
              <a:t> </a:t>
            </a:r>
            <a:r>
              <a:rPr dirty="0" sz="2500" b="1">
                <a:latin typeface="Arial"/>
                <a:cs typeface="Arial"/>
              </a:rPr>
              <a:t>nana</a:t>
            </a:r>
            <a:r>
              <a:rPr dirty="0" sz="2500" spc="40" b="1">
                <a:latin typeface="Arial"/>
                <a:cs typeface="Arial"/>
              </a:rPr>
              <a:t> </a:t>
            </a:r>
            <a:r>
              <a:rPr dirty="0" sz="2500">
                <a:latin typeface="Arial MT"/>
                <a:cs typeface="Arial MT"/>
              </a:rPr>
              <a:t>(from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Part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 spc="-50">
                <a:latin typeface="Arial MT"/>
                <a:cs typeface="Arial MT"/>
              </a:rPr>
              <a:t>1 </a:t>
            </a:r>
            <a:r>
              <a:rPr dirty="0" sz="2500">
                <a:latin typeface="Arial MT"/>
                <a:cs typeface="Arial MT"/>
              </a:rPr>
              <a:t>review):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Direct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cycle,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polar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filaments</a:t>
            </a:r>
            <a:r>
              <a:rPr dirty="0" sz="2500" spc="50">
                <a:latin typeface="Arial MT"/>
                <a:cs typeface="Arial MT"/>
              </a:rPr>
              <a:t> </a:t>
            </a:r>
            <a:r>
              <a:rPr dirty="0" sz="2500" spc="-25">
                <a:latin typeface="Arial MT"/>
                <a:cs typeface="Arial MT"/>
              </a:rPr>
              <a:t>in </a:t>
            </a:r>
            <a:r>
              <a:rPr dirty="0" sz="2500" spc="-20">
                <a:latin typeface="Arial MT"/>
                <a:cs typeface="Arial MT"/>
              </a:rPr>
              <a:t>eggs</a:t>
            </a:r>
            <a:endParaRPr sz="2500">
              <a:latin typeface="Arial MT"/>
              <a:cs typeface="Arial MT"/>
            </a:endParaRPr>
          </a:p>
          <a:p>
            <a:pPr marL="317500" marR="219075" indent="-304800">
              <a:lnSpc>
                <a:spcPts val="2730"/>
              </a:lnSpc>
              <a:spcBef>
                <a:spcPts val="1345"/>
              </a:spcBef>
              <a:buFont typeface="Arial MT"/>
              <a:buChar char="•"/>
              <a:tabLst>
                <a:tab pos="317500" algn="l"/>
              </a:tabLst>
            </a:pPr>
            <a:r>
              <a:rPr dirty="0" sz="2500" b="1">
                <a:latin typeface="Arial"/>
                <a:cs typeface="Arial"/>
              </a:rPr>
              <a:t>Enterobius</a:t>
            </a:r>
            <a:r>
              <a:rPr dirty="0" sz="2500" spc="60" b="1">
                <a:latin typeface="Arial"/>
                <a:cs typeface="Arial"/>
              </a:rPr>
              <a:t> </a:t>
            </a:r>
            <a:r>
              <a:rPr dirty="0" sz="2500" b="1">
                <a:latin typeface="Arial"/>
                <a:cs typeface="Arial"/>
              </a:rPr>
              <a:t>vermicularis</a:t>
            </a:r>
            <a:r>
              <a:rPr dirty="0" sz="2500" spc="60" b="1">
                <a:latin typeface="Arial"/>
                <a:cs typeface="Arial"/>
              </a:rPr>
              <a:t> </a:t>
            </a:r>
            <a:r>
              <a:rPr dirty="0" sz="2500" spc="-10">
                <a:latin typeface="Arial MT"/>
                <a:cs typeface="Arial MT"/>
              </a:rPr>
              <a:t>(pinworm): </a:t>
            </a:r>
            <a:r>
              <a:rPr dirty="0" sz="2500">
                <a:latin typeface="Arial MT"/>
                <a:cs typeface="Arial MT"/>
              </a:rPr>
              <a:t>Perianal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eggs,</a:t>
            </a:r>
            <a:r>
              <a:rPr dirty="0" sz="2500" spc="5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autoinfection</a:t>
            </a:r>
            <a:endParaRPr sz="25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87404" y="508283"/>
            <a:ext cx="11955780" cy="1492250"/>
          </a:xfrm>
          <a:prstGeom prst="rect"/>
        </p:spPr>
        <p:txBody>
          <a:bodyPr wrap="square" lIns="0" tIns="100330" rIns="0" bIns="0" rtlCol="0" vert="horz">
            <a:spAutoFit/>
          </a:bodyPr>
          <a:lstStyle/>
          <a:p>
            <a:pPr marL="12700" marR="5080">
              <a:lnSpc>
                <a:spcPts val="5470"/>
              </a:lnSpc>
              <a:spcBef>
                <a:spcPts val="790"/>
              </a:spcBef>
            </a:pPr>
            <a:r>
              <a:rPr dirty="0"/>
              <a:t>Pathogenesis</a:t>
            </a:r>
            <a:r>
              <a:rPr dirty="0" spc="-55"/>
              <a:t> </a:t>
            </a:r>
            <a:r>
              <a:rPr dirty="0"/>
              <a:t>Comparison</a:t>
            </a:r>
            <a:r>
              <a:rPr dirty="0" spc="-45"/>
              <a:t> </a:t>
            </a:r>
            <a:r>
              <a:rPr dirty="0"/>
              <a:t>–</a:t>
            </a:r>
            <a:r>
              <a:rPr dirty="0" spc="-50"/>
              <a:t> </a:t>
            </a:r>
            <a:r>
              <a:rPr dirty="0" spc="-10"/>
              <a:t>Helminths </a:t>
            </a:r>
            <a:r>
              <a:rPr dirty="0"/>
              <a:t>vs.</a:t>
            </a:r>
            <a:r>
              <a:rPr dirty="0" spc="-10"/>
              <a:t> Protozoa</a:t>
            </a:r>
          </a:p>
        </p:txBody>
      </p:sp>
      <p:sp>
        <p:nvSpPr>
          <p:cNvPr id="3" name="object 3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-229" y="2665149"/>
            <a:ext cx="15273019" cy="5803265"/>
            <a:chOff x="-229" y="2665149"/>
            <a:chExt cx="15273019" cy="5803265"/>
          </a:xfrm>
        </p:grpSpPr>
        <p:sp>
          <p:nvSpPr>
            <p:cNvPr id="5" name="object 5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2937433"/>
              <a:ext cx="15178405" cy="5530850"/>
            </a:xfrm>
            <a:custGeom>
              <a:avLst/>
              <a:gdLst/>
              <a:ahLst/>
              <a:cxnLst/>
              <a:rect l="l" t="t" r="r" b="b"/>
              <a:pathLst>
                <a:path w="15178405" h="5530850">
                  <a:moveTo>
                    <a:pt x="15178151" y="0"/>
                  </a:moveTo>
                  <a:lnTo>
                    <a:pt x="0" y="0"/>
                  </a:lnTo>
                  <a:lnTo>
                    <a:pt x="0" y="5530430"/>
                  </a:lnTo>
                  <a:lnTo>
                    <a:pt x="15178151" y="553043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167433" y="3131578"/>
            <a:ext cx="119513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00"/>
              </a:spcBef>
              <a:buChar char="•"/>
              <a:tabLst>
                <a:tab pos="316865" algn="l"/>
              </a:tabLst>
            </a:pPr>
            <a:r>
              <a:rPr dirty="0" sz="3200">
                <a:latin typeface="Arial MT"/>
                <a:cs typeface="Arial MT"/>
              </a:rPr>
              <a:t>STH: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Nutritional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drain</a:t>
            </a:r>
            <a:r>
              <a:rPr dirty="0" sz="3200" spc="-8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(Ascaris),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blood</a:t>
            </a:r>
            <a:r>
              <a:rPr dirty="0" sz="3200" spc="-8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loss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(hookworm),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mucosal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2233" y="3570151"/>
            <a:ext cx="1274826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latin typeface="Arial MT"/>
                <a:cs typeface="Arial MT"/>
              </a:rPr>
              <a:t>embedding</a:t>
            </a:r>
            <a:r>
              <a:rPr dirty="0" sz="3200" spc="-18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(Trichuris)</a:t>
            </a:r>
            <a:r>
              <a:rPr dirty="0" sz="3200" spc="-105">
                <a:latin typeface="Arial MT"/>
                <a:cs typeface="Arial MT"/>
              </a:rPr>
              <a:t> </a:t>
            </a:r>
            <a:r>
              <a:rPr dirty="0" sz="3200" spc="180">
                <a:latin typeface="Lucida Sans Unicode"/>
                <a:cs typeface="Lucida Sans Unicode"/>
              </a:rPr>
              <a:t>→</a:t>
            </a:r>
            <a:r>
              <a:rPr dirty="0" sz="3200" spc="-300">
                <a:latin typeface="Lucida Sans Unicode"/>
                <a:cs typeface="Lucida Sans Unicode"/>
              </a:rPr>
              <a:t> </a:t>
            </a:r>
            <a:r>
              <a:rPr dirty="0" sz="3200">
                <a:latin typeface="Arial MT"/>
                <a:cs typeface="Arial MT"/>
              </a:rPr>
              <a:t>anemia,</a:t>
            </a:r>
            <a:r>
              <a:rPr dirty="0" sz="3200" spc="-100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protein-</a:t>
            </a:r>
            <a:r>
              <a:rPr dirty="0" sz="3200">
                <a:latin typeface="Arial MT"/>
                <a:cs typeface="Arial MT"/>
              </a:rPr>
              <a:t>energy</a:t>
            </a:r>
            <a:r>
              <a:rPr dirty="0" sz="3200" spc="-10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malnutrition,</a:t>
            </a:r>
            <a:r>
              <a:rPr dirty="0" sz="3200" spc="-100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cognitive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7433" y="3888498"/>
            <a:ext cx="12786360" cy="3773170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marL="317500">
              <a:lnSpc>
                <a:spcPct val="100000"/>
              </a:lnSpc>
              <a:spcBef>
                <a:spcPts val="1045"/>
              </a:spcBef>
            </a:pPr>
            <a:r>
              <a:rPr dirty="0" sz="3200" spc="-10">
                <a:latin typeface="Arial MT"/>
                <a:cs typeface="Arial MT"/>
              </a:rPr>
              <a:t>impact</a:t>
            </a:r>
            <a:endParaRPr sz="3200">
              <a:latin typeface="Arial MT"/>
              <a:cs typeface="Arial MT"/>
            </a:endParaRPr>
          </a:p>
          <a:p>
            <a:pPr marL="317500" marR="477520" indent="-304800">
              <a:lnSpc>
                <a:spcPts val="3450"/>
              </a:lnSpc>
              <a:spcBef>
                <a:spcPts val="1385"/>
              </a:spcBef>
              <a:buChar char="•"/>
              <a:tabLst>
                <a:tab pos="317500" algn="l"/>
              </a:tabLst>
            </a:pPr>
            <a:r>
              <a:rPr dirty="0" sz="3200">
                <a:latin typeface="Arial MT"/>
                <a:cs typeface="Arial MT"/>
              </a:rPr>
              <a:t>Heavy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burden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complications: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Obstruction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(Ascaris),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rectal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prolapse </a:t>
            </a:r>
            <a:r>
              <a:rPr dirty="0" sz="3200">
                <a:latin typeface="Arial MT"/>
                <a:cs typeface="Arial MT"/>
              </a:rPr>
              <a:t>(Trichuris),</a:t>
            </a:r>
            <a:r>
              <a:rPr dirty="0" sz="3200" spc="-12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severe</a:t>
            </a:r>
            <a:r>
              <a:rPr dirty="0" sz="3200" spc="-12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anemia</a:t>
            </a:r>
            <a:endParaRPr sz="3200">
              <a:latin typeface="Arial MT"/>
              <a:cs typeface="Arial MT"/>
            </a:endParaRPr>
          </a:p>
          <a:p>
            <a:pPr marL="317500" marR="5080" indent="-304800">
              <a:lnSpc>
                <a:spcPts val="3450"/>
              </a:lnSpc>
              <a:spcBef>
                <a:spcPts val="1340"/>
              </a:spcBef>
              <a:buChar char="•"/>
              <a:tabLst>
                <a:tab pos="317500" algn="l"/>
              </a:tabLst>
            </a:pPr>
            <a:r>
              <a:rPr dirty="0" sz="3200">
                <a:latin typeface="Arial MT"/>
                <a:cs typeface="Arial MT"/>
              </a:rPr>
              <a:t>Immune</a:t>
            </a:r>
            <a:r>
              <a:rPr dirty="0" sz="3200" spc="-8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response: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Eosinophilia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common;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chronic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infections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modulate immunity</a:t>
            </a:r>
            <a:endParaRPr sz="3200">
              <a:latin typeface="Arial MT"/>
              <a:cs typeface="Arial MT"/>
            </a:endParaRPr>
          </a:p>
          <a:p>
            <a:pPr marL="317500" marR="586740" indent="-304800">
              <a:lnSpc>
                <a:spcPts val="3450"/>
              </a:lnSpc>
              <a:spcBef>
                <a:spcPts val="1340"/>
              </a:spcBef>
              <a:buChar char="•"/>
              <a:tabLst>
                <a:tab pos="317500" algn="l"/>
              </a:tabLst>
            </a:pPr>
            <a:r>
              <a:rPr dirty="0" sz="3200">
                <a:latin typeface="Arial MT"/>
                <a:cs typeface="Arial MT"/>
              </a:rPr>
              <a:t>Synergy</a:t>
            </a:r>
            <a:r>
              <a:rPr dirty="0" sz="3200" spc="-6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with</a:t>
            </a:r>
            <a:r>
              <a:rPr dirty="0" sz="3200" spc="-6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Part</a:t>
            </a:r>
            <a:r>
              <a:rPr dirty="0" sz="3200" spc="-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1:</a:t>
            </a:r>
            <a:r>
              <a:rPr dirty="0" sz="3200" spc="-55">
                <a:latin typeface="Arial MT"/>
                <a:cs typeface="Arial MT"/>
              </a:rPr>
              <a:t> </a:t>
            </a:r>
            <a:r>
              <a:rPr dirty="0" sz="3200" spc="-25">
                <a:latin typeface="Arial MT"/>
                <a:cs typeface="Arial MT"/>
              </a:rPr>
              <a:t>Co-</a:t>
            </a:r>
            <a:r>
              <a:rPr dirty="0" sz="3200">
                <a:latin typeface="Arial MT"/>
                <a:cs typeface="Arial MT"/>
              </a:rPr>
              <a:t>infections</a:t>
            </a:r>
            <a:r>
              <a:rPr dirty="0" sz="3200" spc="-6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(e.g.,</a:t>
            </a:r>
            <a:r>
              <a:rPr dirty="0" sz="3200" spc="-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Giardia</a:t>
            </a:r>
            <a:r>
              <a:rPr dirty="0" sz="3200" spc="-6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+</a:t>
            </a:r>
            <a:r>
              <a:rPr dirty="0" sz="3200" spc="-22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Ascaris)</a:t>
            </a:r>
            <a:r>
              <a:rPr dirty="0" sz="3200" spc="-60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worsen malnutrition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00" y="0"/>
            <a:ext cx="1371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/>
              <a:t>Global</a:t>
            </a:r>
            <a:r>
              <a:rPr dirty="0" sz="6400" spc="-155"/>
              <a:t> </a:t>
            </a:r>
            <a:r>
              <a:rPr dirty="0" sz="6400" spc="-10"/>
              <a:t>Epidemiology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3219636"/>
            <a:ext cx="5773420" cy="473837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317500" marR="273050" indent="-304800">
              <a:lnSpc>
                <a:spcPts val="2730"/>
              </a:lnSpc>
              <a:spcBef>
                <a:spcPts val="450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STH</a:t>
            </a:r>
            <a:r>
              <a:rPr dirty="0" sz="2500" spc="2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affect</a:t>
            </a:r>
            <a:r>
              <a:rPr dirty="0" sz="2500" spc="3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~1.5</a:t>
            </a:r>
            <a:r>
              <a:rPr dirty="0" sz="2500" spc="3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billion</a:t>
            </a:r>
            <a:r>
              <a:rPr dirty="0" sz="2500" spc="2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people</a:t>
            </a:r>
            <a:r>
              <a:rPr dirty="0" sz="2500" spc="30">
                <a:latin typeface="Arial MT"/>
                <a:cs typeface="Arial MT"/>
              </a:rPr>
              <a:t> </a:t>
            </a:r>
            <a:r>
              <a:rPr dirty="0" sz="2500" spc="-20">
                <a:latin typeface="Arial MT"/>
                <a:cs typeface="Arial MT"/>
              </a:rPr>
              <a:t>(24% </a:t>
            </a:r>
            <a:r>
              <a:rPr dirty="0" sz="2500">
                <a:latin typeface="Arial MT"/>
                <a:cs typeface="Arial MT"/>
              </a:rPr>
              <a:t>global</a:t>
            </a:r>
            <a:r>
              <a:rPr dirty="0" sz="2500" spc="5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population);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highest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burden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 spc="-25">
                <a:latin typeface="Arial MT"/>
                <a:cs typeface="Arial MT"/>
              </a:rPr>
              <a:t>in </a:t>
            </a:r>
            <a:r>
              <a:rPr dirty="0" sz="2500">
                <a:latin typeface="Arial MT"/>
                <a:cs typeface="Arial MT"/>
              </a:rPr>
              <a:t>sub-Saharan</a:t>
            </a:r>
            <a:r>
              <a:rPr dirty="0" sz="2500" spc="-9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Africa,</a:t>
            </a:r>
            <a:r>
              <a:rPr dirty="0" sz="2500" spc="-9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Asia,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Latin America</a:t>
            </a:r>
            <a:endParaRPr sz="2500">
              <a:latin typeface="Arial MT"/>
              <a:cs typeface="Arial MT"/>
            </a:endParaRPr>
          </a:p>
          <a:p>
            <a:pPr marL="317500" marR="614045" indent="-304800">
              <a:lnSpc>
                <a:spcPts val="2730"/>
              </a:lnSpc>
              <a:spcBef>
                <a:spcPts val="1345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Ascaris:</a:t>
            </a:r>
            <a:r>
              <a:rPr dirty="0" sz="2500" spc="3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~800+</a:t>
            </a:r>
            <a:r>
              <a:rPr dirty="0" sz="2500" spc="2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million;</a:t>
            </a:r>
            <a:r>
              <a:rPr dirty="0" sz="2500" spc="-2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Trichuris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 spc="-50">
                <a:latin typeface="Arial MT"/>
                <a:cs typeface="Arial MT"/>
              </a:rPr>
              <a:t>&amp; </a:t>
            </a:r>
            <a:r>
              <a:rPr dirty="0" sz="2500">
                <a:latin typeface="Arial MT"/>
                <a:cs typeface="Arial MT"/>
              </a:rPr>
              <a:t>hookworms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hundreds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of</a:t>
            </a:r>
            <a:r>
              <a:rPr dirty="0" sz="2500" spc="5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millions</a:t>
            </a:r>
            <a:endParaRPr sz="2500">
              <a:latin typeface="Arial MT"/>
              <a:cs typeface="Arial MT"/>
            </a:endParaRPr>
          </a:p>
          <a:p>
            <a:pPr marL="317500" marR="6350" indent="-304800">
              <a:lnSpc>
                <a:spcPts val="2730"/>
              </a:lnSpc>
              <a:spcBef>
                <a:spcPts val="1340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Declining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trends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with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MDA</a:t>
            </a:r>
            <a:r>
              <a:rPr dirty="0" sz="2500" spc="-10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(mass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 spc="-20">
                <a:latin typeface="Arial MT"/>
                <a:cs typeface="Arial MT"/>
              </a:rPr>
              <a:t>drug </a:t>
            </a:r>
            <a:r>
              <a:rPr dirty="0" sz="2500">
                <a:latin typeface="Arial MT"/>
                <a:cs typeface="Arial MT"/>
              </a:rPr>
              <a:t>administration),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but</a:t>
            </a:r>
            <a:r>
              <a:rPr dirty="0" sz="2500" spc="5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hotspots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persist; </a:t>
            </a:r>
            <a:r>
              <a:rPr dirty="0" sz="2500">
                <a:latin typeface="Arial MT"/>
                <a:cs typeface="Arial MT"/>
              </a:rPr>
              <a:t>children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5–15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years</a:t>
            </a:r>
            <a:r>
              <a:rPr dirty="0" sz="2500" spc="5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most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affected</a:t>
            </a:r>
            <a:endParaRPr sz="2500">
              <a:latin typeface="Arial MT"/>
              <a:cs typeface="Arial MT"/>
            </a:endParaRPr>
          </a:p>
          <a:p>
            <a:pPr marL="317500" marR="5080" indent="-304800">
              <a:lnSpc>
                <a:spcPts val="2730"/>
              </a:lnSpc>
              <a:spcBef>
                <a:spcPts val="1345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Morbidity: 1.38 million </a:t>
            </a:r>
            <a:r>
              <a:rPr dirty="0" sz="2500" spc="-10">
                <a:latin typeface="Arial MT"/>
                <a:cs typeface="Arial MT"/>
              </a:rPr>
              <a:t>DALYs;</a:t>
            </a:r>
            <a:r>
              <a:rPr dirty="0" sz="250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impacts </a:t>
            </a:r>
            <a:r>
              <a:rPr dirty="0" sz="2500">
                <a:latin typeface="Arial MT"/>
                <a:cs typeface="Arial MT"/>
              </a:rPr>
              <a:t>growth,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education,</a:t>
            </a:r>
            <a:r>
              <a:rPr dirty="0" sz="2500" spc="5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productivity</a:t>
            </a:r>
            <a:r>
              <a:rPr dirty="0" sz="2500" spc="60">
                <a:latin typeface="Arial MT"/>
                <a:cs typeface="Arial MT"/>
              </a:rPr>
              <a:t> </a:t>
            </a:r>
            <a:r>
              <a:rPr dirty="0" sz="2500" spc="-25">
                <a:latin typeface="Arial MT"/>
                <a:cs typeface="Arial MT"/>
              </a:rPr>
              <a:t>in </a:t>
            </a:r>
            <a:r>
              <a:rPr dirty="0" sz="2500">
                <a:latin typeface="Arial MT"/>
                <a:cs typeface="Arial MT"/>
              </a:rPr>
              <a:t>endemic</a:t>
            </a:r>
            <a:r>
              <a:rPr dirty="0" sz="2500" spc="70">
                <a:latin typeface="Arial MT"/>
                <a:cs typeface="Arial MT"/>
              </a:rPr>
              <a:t> </a:t>
            </a:r>
            <a:r>
              <a:rPr dirty="0" sz="2500" spc="-20">
                <a:latin typeface="Arial MT"/>
                <a:cs typeface="Arial MT"/>
              </a:rPr>
              <a:t>areas</a:t>
            </a:r>
            <a:endParaRPr sz="25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472" rIns="0" bIns="0" rtlCol="0" vert="horz">
            <a:spAutoFit/>
          </a:bodyPr>
          <a:lstStyle/>
          <a:p>
            <a:pPr marL="12700" marR="5080">
              <a:lnSpc>
                <a:spcPts val="6330"/>
              </a:lnSpc>
              <a:spcBef>
                <a:spcPts val="900"/>
              </a:spcBef>
            </a:pPr>
            <a:r>
              <a:rPr dirty="0" sz="5850"/>
              <a:t>Epidemiology</a:t>
            </a:r>
            <a:r>
              <a:rPr dirty="0" sz="5850" spc="-30"/>
              <a:t> </a:t>
            </a:r>
            <a:r>
              <a:rPr dirty="0" sz="5850"/>
              <a:t>in</a:t>
            </a:r>
            <a:r>
              <a:rPr dirty="0" sz="5850" spc="-25"/>
              <a:t> </a:t>
            </a:r>
            <a:r>
              <a:rPr dirty="0" sz="5850"/>
              <a:t>Jordan</a:t>
            </a:r>
            <a:r>
              <a:rPr dirty="0" sz="5850" spc="-30"/>
              <a:t> </a:t>
            </a:r>
            <a:r>
              <a:rPr dirty="0" sz="5850"/>
              <a:t>–</a:t>
            </a:r>
            <a:r>
              <a:rPr dirty="0" sz="5850" spc="-25"/>
              <a:t> </a:t>
            </a:r>
            <a:r>
              <a:rPr dirty="0" sz="5850" spc="-10"/>
              <a:t>Local Relevance</a:t>
            </a:r>
            <a:endParaRPr sz="585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3595556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2234" y="3575236"/>
            <a:ext cx="514286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>
                <a:latin typeface="Arial MT"/>
                <a:cs typeface="Arial MT"/>
              </a:rPr>
              <a:t>Overall intestinal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parasites historically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high (up</a:t>
            </a:r>
            <a:r>
              <a:rPr dirty="0" sz="1850" spc="-5">
                <a:latin typeface="Arial MT"/>
                <a:cs typeface="Arial MT"/>
              </a:rPr>
              <a:t> </a:t>
            </a:r>
            <a:r>
              <a:rPr dirty="0" sz="1850" spc="-25">
                <a:latin typeface="Arial MT"/>
                <a:cs typeface="Arial MT"/>
              </a:rPr>
              <a:t>to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7434" y="4531969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7434" y="5724077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434" y="6660491"/>
            <a:ext cx="108585" cy="3098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850" spc="-5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2234" y="3830929"/>
            <a:ext cx="5444490" cy="388620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596265">
              <a:lnSpc>
                <a:spcPts val="2010"/>
              </a:lnSpc>
              <a:spcBef>
                <a:spcPts val="355"/>
              </a:spcBef>
            </a:pPr>
            <a:r>
              <a:rPr dirty="0" sz="1850">
                <a:latin typeface="Arial MT"/>
                <a:cs typeface="Arial MT"/>
              </a:rPr>
              <a:t>44% in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northern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hospitals,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Giardia/Entamoeba </a:t>
            </a:r>
            <a:r>
              <a:rPr dirty="0" sz="1850">
                <a:latin typeface="Arial MT"/>
                <a:cs typeface="Arial MT"/>
              </a:rPr>
              <a:t>dominant);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STH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much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20">
                <a:latin typeface="Arial MT"/>
                <a:cs typeface="Arial MT"/>
              </a:rPr>
              <a:t>lower</a:t>
            </a:r>
            <a:endParaRPr sz="1850">
              <a:latin typeface="Arial MT"/>
              <a:cs typeface="Arial MT"/>
            </a:endParaRPr>
          </a:p>
          <a:p>
            <a:pPr marL="12700" marR="5080">
              <a:lnSpc>
                <a:spcPts val="2010"/>
              </a:lnSpc>
              <a:spcBef>
                <a:spcPts val="1340"/>
              </a:spcBef>
            </a:pPr>
            <a:r>
              <a:rPr dirty="0" sz="1850">
                <a:latin typeface="Arial MT"/>
                <a:cs typeface="Arial MT"/>
              </a:rPr>
              <a:t>Ascaris</a:t>
            </a:r>
            <a:r>
              <a:rPr dirty="0" sz="1850" spc="-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lumbricoides,</a:t>
            </a:r>
            <a:r>
              <a:rPr dirty="0" sz="1850" spc="-5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Trichuris,</a:t>
            </a:r>
            <a:r>
              <a:rPr dirty="0" sz="1850" spc="-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hookworm,</a:t>
            </a:r>
            <a:r>
              <a:rPr dirty="0" sz="1850" spc="-10">
                <a:latin typeface="Arial MT"/>
                <a:cs typeface="Arial MT"/>
              </a:rPr>
              <a:t> </a:t>
            </a:r>
            <a:r>
              <a:rPr dirty="0" sz="1850" spc="-25">
                <a:latin typeface="Arial MT"/>
                <a:cs typeface="Arial MT"/>
              </a:rPr>
              <a:t>and </a:t>
            </a:r>
            <a:r>
              <a:rPr dirty="0" sz="1850">
                <a:latin typeface="Arial MT"/>
                <a:cs typeface="Arial MT"/>
              </a:rPr>
              <a:t>Hymenolepis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nana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reported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at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low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rates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(&lt;1–5%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25">
                <a:latin typeface="Arial MT"/>
                <a:cs typeface="Arial MT"/>
              </a:rPr>
              <a:t>in </a:t>
            </a:r>
            <a:r>
              <a:rPr dirty="0" sz="1850">
                <a:latin typeface="Arial MT"/>
                <a:cs typeface="Arial MT"/>
              </a:rPr>
              <a:t>older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studies);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recent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data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show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declining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trends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25">
                <a:latin typeface="Arial MT"/>
                <a:cs typeface="Arial MT"/>
              </a:rPr>
              <a:t>in </a:t>
            </a:r>
            <a:r>
              <a:rPr dirty="0" sz="1850">
                <a:latin typeface="Arial MT"/>
                <a:cs typeface="Arial MT"/>
              </a:rPr>
              <a:t>helminths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(e.g.,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H.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nana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and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hookworm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decreasing)</a:t>
            </a:r>
            <a:endParaRPr sz="1850">
              <a:latin typeface="Arial MT"/>
              <a:cs typeface="Arial MT"/>
            </a:endParaRPr>
          </a:p>
          <a:p>
            <a:pPr marL="12700" marR="464820">
              <a:lnSpc>
                <a:spcPts val="2010"/>
              </a:lnSpc>
              <a:spcBef>
                <a:spcPts val="1350"/>
              </a:spcBef>
            </a:pPr>
            <a:r>
              <a:rPr dirty="0" sz="1850">
                <a:latin typeface="Arial MT"/>
                <a:cs typeface="Arial MT"/>
              </a:rPr>
              <a:t>Protozoa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(Giardia,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Entamoeba)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remain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 spc="-20">
                <a:latin typeface="Arial MT"/>
                <a:cs typeface="Arial MT"/>
              </a:rPr>
              <a:t>more </a:t>
            </a:r>
            <a:r>
              <a:rPr dirty="0" sz="1850">
                <a:latin typeface="Arial MT"/>
                <a:cs typeface="Arial MT"/>
              </a:rPr>
              <a:t>prevalent;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STH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rare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due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to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improved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sanitation, </a:t>
            </a:r>
            <a:r>
              <a:rPr dirty="0" sz="1850">
                <a:latin typeface="Arial MT"/>
                <a:cs typeface="Arial MT"/>
              </a:rPr>
              <a:t>deworming,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and</a:t>
            </a:r>
            <a:r>
              <a:rPr dirty="0" sz="1850" spc="2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urban/rural</a:t>
            </a:r>
            <a:r>
              <a:rPr dirty="0" sz="1850" spc="2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differences</a:t>
            </a:r>
            <a:endParaRPr sz="1850">
              <a:latin typeface="Arial MT"/>
              <a:cs typeface="Arial MT"/>
            </a:endParaRPr>
          </a:p>
          <a:p>
            <a:pPr marL="12700" marR="95250">
              <a:lnSpc>
                <a:spcPts val="2010"/>
              </a:lnSpc>
              <a:spcBef>
                <a:spcPts val="1340"/>
              </a:spcBef>
            </a:pPr>
            <a:r>
              <a:rPr dirty="0" sz="1850">
                <a:latin typeface="Arial MT"/>
                <a:cs typeface="Arial MT"/>
              </a:rPr>
              <a:t>Jordan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pearl: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Focus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on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vulnerable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groups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(children </a:t>
            </a:r>
            <a:r>
              <a:rPr dirty="0" sz="1850">
                <a:latin typeface="Arial MT"/>
                <a:cs typeface="Arial MT"/>
              </a:rPr>
              <a:t>in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rural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areas,</a:t>
            </a:r>
            <a:r>
              <a:rPr dirty="0" sz="1850" spc="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refugees);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summer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peaks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for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 spc="-20">
                <a:latin typeface="Arial MT"/>
                <a:cs typeface="Arial MT"/>
              </a:rPr>
              <a:t>some </a:t>
            </a:r>
            <a:r>
              <a:rPr dirty="0" sz="1850">
                <a:latin typeface="Arial MT"/>
                <a:cs typeface="Arial MT"/>
              </a:rPr>
              <a:t>parasites;</a:t>
            </a:r>
            <a:r>
              <a:rPr dirty="0" sz="1850" spc="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continued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surveillance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needed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despite </a:t>
            </a:r>
            <a:r>
              <a:rPr dirty="0" sz="1850">
                <a:latin typeface="Arial MT"/>
                <a:cs typeface="Arial MT"/>
              </a:rPr>
              <a:t>low</a:t>
            </a:r>
            <a:r>
              <a:rPr dirty="0" sz="1850" spc="-1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STH</a:t>
            </a:r>
            <a:r>
              <a:rPr dirty="0" sz="1850" spc="-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burden</a:t>
            </a:r>
            <a:endParaRPr sz="185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2555" rIns="0" bIns="0" rtlCol="0" vert="horz">
            <a:spAutoFit/>
          </a:bodyPr>
          <a:lstStyle/>
          <a:p>
            <a:pPr marL="12700" marR="5080">
              <a:lnSpc>
                <a:spcPts val="6909"/>
              </a:lnSpc>
              <a:spcBef>
                <a:spcPts val="965"/>
              </a:spcBef>
            </a:pPr>
            <a:r>
              <a:rPr dirty="0" sz="6400"/>
              <a:t>Diagnosis</a:t>
            </a:r>
            <a:r>
              <a:rPr dirty="0" sz="6400" spc="-195"/>
              <a:t> </a:t>
            </a:r>
            <a:r>
              <a:rPr dirty="0" sz="6400"/>
              <a:t>–</a:t>
            </a:r>
            <a:r>
              <a:rPr dirty="0" sz="6400" spc="-195"/>
              <a:t> </a:t>
            </a:r>
            <a:r>
              <a:rPr dirty="0" sz="6400" spc="-10"/>
              <a:t>Microbiological Focus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3219636"/>
            <a:ext cx="5744845" cy="75882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317500" marR="5080" indent="-304800">
              <a:lnSpc>
                <a:spcPts val="2730"/>
              </a:lnSpc>
              <a:spcBef>
                <a:spcPts val="450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Stool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examination: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Direct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wet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mount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 spc="-50">
                <a:latin typeface="Arial MT"/>
                <a:cs typeface="Arial MT"/>
              </a:rPr>
              <a:t>+ </a:t>
            </a:r>
            <a:r>
              <a:rPr dirty="0" sz="2500">
                <a:latin typeface="Arial MT"/>
                <a:cs typeface="Arial MT"/>
              </a:rPr>
              <a:t>concentration</a:t>
            </a:r>
            <a:r>
              <a:rPr dirty="0" sz="2500" spc="8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techniques</a:t>
            </a:r>
            <a:r>
              <a:rPr dirty="0" sz="2500" spc="85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(formol-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7434" y="3783516"/>
            <a:ext cx="5716905" cy="4174490"/>
          </a:xfrm>
          <a:prstGeom prst="rect">
            <a:avLst/>
          </a:prstGeom>
        </p:spPr>
        <p:txBody>
          <a:bodyPr wrap="square" lIns="0" tIns="147320" rIns="0" bIns="0" rtlCol="0" vert="horz">
            <a:spAutoFit/>
          </a:bodyPr>
          <a:lstStyle/>
          <a:p>
            <a:pPr marL="317500">
              <a:lnSpc>
                <a:spcPct val="100000"/>
              </a:lnSpc>
              <a:spcBef>
                <a:spcPts val="1160"/>
              </a:spcBef>
            </a:pPr>
            <a:r>
              <a:rPr dirty="0" sz="2500">
                <a:latin typeface="Arial MT"/>
                <a:cs typeface="Arial MT"/>
              </a:rPr>
              <a:t>ether)</a:t>
            </a:r>
            <a:r>
              <a:rPr dirty="0" sz="2500" spc="1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for</a:t>
            </a:r>
            <a:r>
              <a:rPr dirty="0" sz="2500" spc="1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eggs/larvae</a:t>
            </a:r>
            <a:endParaRPr sz="2500">
              <a:latin typeface="Arial MT"/>
              <a:cs typeface="Arial MT"/>
            </a:endParaRPr>
          </a:p>
          <a:p>
            <a:pPr marL="317500" marR="5080" indent="-304800">
              <a:lnSpc>
                <a:spcPts val="2730"/>
              </a:lnSpc>
              <a:spcBef>
                <a:spcPts val="1380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Key</a:t>
            </a:r>
            <a:r>
              <a:rPr dirty="0" sz="2500" spc="6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morphology:</a:t>
            </a:r>
            <a:r>
              <a:rPr dirty="0" sz="2500" spc="-85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Ascaris </a:t>
            </a:r>
            <a:r>
              <a:rPr dirty="0" sz="2500">
                <a:latin typeface="Arial MT"/>
                <a:cs typeface="Arial MT"/>
              </a:rPr>
              <a:t>(mammillated),</a:t>
            </a:r>
            <a:r>
              <a:rPr dirty="0" sz="2500" spc="-3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Trichuris</a:t>
            </a:r>
            <a:r>
              <a:rPr dirty="0" sz="2500" spc="3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(polar</a:t>
            </a:r>
            <a:r>
              <a:rPr dirty="0" sz="2500" spc="25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plugs), </a:t>
            </a:r>
            <a:r>
              <a:rPr dirty="0" sz="2500">
                <a:latin typeface="Arial MT"/>
                <a:cs typeface="Arial MT"/>
              </a:rPr>
              <a:t>hookworm</a:t>
            </a:r>
            <a:r>
              <a:rPr dirty="0" sz="2500" spc="8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(thin-</a:t>
            </a:r>
            <a:r>
              <a:rPr dirty="0" sz="2500" spc="-10">
                <a:latin typeface="Arial MT"/>
                <a:cs typeface="Arial MT"/>
              </a:rPr>
              <a:t>shelled)</a:t>
            </a:r>
            <a:endParaRPr sz="2500">
              <a:latin typeface="Arial MT"/>
              <a:cs typeface="Arial MT"/>
            </a:endParaRPr>
          </a:p>
          <a:p>
            <a:pPr marL="317500" marR="73660" indent="-304800">
              <a:lnSpc>
                <a:spcPts val="2730"/>
              </a:lnSpc>
              <a:spcBef>
                <a:spcPts val="1345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Scotch</a:t>
            </a:r>
            <a:r>
              <a:rPr dirty="0" sz="2500" spc="2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tape</a:t>
            </a:r>
            <a:r>
              <a:rPr dirty="0" sz="2500" spc="2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test</a:t>
            </a:r>
            <a:r>
              <a:rPr dirty="0" sz="2500" spc="2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for</a:t>
            </a:r>
            <a:r>
              <a:rPr dirty="0" sz="2500" spc="25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Enterobius; </a:t>
            </a:r>
            <a:r>
              <a:rPr dirty="0" sz="2500">
                <a:latin typeface="Arial MT"/>
                <a:cs typeface="Arial MT"/>
              </a:rPr>
              <a:t>Baermann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technique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or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agar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plate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 spc="-25">
                <a:latin typeface="Arial MT"/>
                <a:cs typeface="Arial MT"/>
              </a:rPr>
              <a:t>for </a:t>
            </a:r>
            <a:r>
              <a:rPr dirty="0" sz="2500" spc="-10">
                <a:latin typeface="Arial MT"/>
                <a:cs typeface="Arial MT"/>
              </a:rPr>
              <a:t>Strongyloides</a:t>
            </a:r>
            <a:endParaRPr sz="2500">
              <a:latin typeface="Arial MT"/>
              <a:cs typeface="Arial MT"/>
            </a:endParaRPr>
          </a:p>
          <a:p>
            <a:pPr marL="317500" marR="483234" indent="-304800">
              <a:lnSpc>
                <a:spcPts val="2730"/>
              </a:lnSpc>
              <a:spcBef>
                <a:spcPts val="1345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Eosinophilia</a:t>
            </a:r>
            <a:r>
              <a:rPr dirty="0" sz="2500" spc="8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clue;</a:t>
            </a:r>
            <a:r>
              <a:rPr dirty="0" sz="2500" spc="8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serology/PCR</a:t>
            </a:r>
            <a:r>
              <a:rPr dirty="0" sz="2500" spc="80">
                <a:latin typeface="Arial MT"/>
                <a:cs typeface="Arial MT"/>
              </a:rPr>
              <a:t> </a:t>
            </a:r>
            <a:r>
              <a:rPr dirty="0" sz="2500" spc="-25">
                <a:latin typeface="Arial MT"/>
                <a:cs typeface="Arial MT"/>
              </a:rPr>
              <a:t>in </a:t>
            </a:r>
            <a:r>
              <a:rPr dirty="0" sz="2500">
                <a:latin typeface="Arial MT"/>
                <a:cs typeface="Arial MT"/>
              </a:rPr>
              <a:t>complex</a:t>
            </a:r>
            <a:r>
              <a:rPr dirty="0" sz="2500" spc="6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cases</a:t>
            </a:r>
            <a:r>
              <a:rPr dirty="0" sz="2500" spc="7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(Strongyloides, cysticercosis)</a:t>
            </a:r>
            <a:endParaRPr sz="25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 spc="-10"/>
              <a:t>Treatment</a:t>
            </a:r>
            <a:r>
              <a:rPr dirty="0" sz="6400" spc="-245"/>
              <a:t> </a:t>
            </a:r>
            <a:r>
              <a:rPr dirty="0" sz="6400"/>
              <a:t>&amp;</a:t>
            </a:r>
            <a:r>
              <a:rPr dirty="0" sz="6400" spc="-240"/>
              <a:t> </a:t>
            </a:r>
            <a:r>
              <a:rPr dirty="0" sz="6400" spc="-10"/>
              <a:t>Prevention</a:t>
            </a:r>
            <a:endParaRPr sz="6400"/>
          </a:p>
        </p:txBody>
      </p:sp>
      <p:grpSp>
        <p:nvGrpSpPr>
          <p:cNvPr id="3" name="object 3"/>
          <p:cNvGrpSpPr/>
          <p:nvPr/>
        </p:nvGrpSpPr>
        <p:grpSpPr>
          <a:xfrm>
            <a:off x="-229" y="2665149"/>
            <a:ext cx="15273019" cy="5963285"/>
            <a:chOff x="-229" y="2665149"/>
            <a:chExt cx="15273019" cy="5963285"/>
          </a:xfrm>
        </p:grpSpPr>
        <p:sp>
          <p:nvSpPr>
            <p:cNvPr id="4" name="object 4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2937433"/>
              <a:ext cx="15178405" cy="5690870"/>
            </a:xfrm>
            <a:custGeom>
              <a:avLst/>
              <a:gdLst/>
              <a:ahLst/>
              <a:cxnLst/>
              <a:rect l="l" t="t" r="r" b="b"/>
              <a:pathLst>
                <a:path w="15178405" h="5690870">
                  <a:moveTo>
                    <a:pt x="15178151" y="0"/>
                  </a:moveTo>
                  <a:lnTo>
                    <a:pt x="0" y="0"/>
                  </a:lnTo>
                  <a:lnTo>
                    <a:pt x="0" y="5690450"/>
                  </a:lnTo>
                  <a:lnTo>
                    <a:pt x="15178151" y="569045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167434" y="3393194"/>
            <a:ext cx="5828665" cy="439102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317500" marR="172720" indent="-304800">
              <a:lnSpc>
                <a:spcPts val="2730"/>
              </a:lnSpc>
              <a:spcBef>
                <a:spcPts val="450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Single-dose</a:t>
            </a:r>
            <a:r>
              <a:rPr dirty="0" sz="2500" spc="9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albendazole</a:t>
            </a:r>
            <a:r>
              <a:rPr dirty="0" sz="2500" spc="95">
                <a:latin typeface="Arial MT"/>
                <a:cs typeface="Arial MT"/>
              </a:rPr>
              <a:t> </a:t>
            </a:r>
            <a:r>
              <a:rPr dirty="0" sz="2500" spc="-25">
                <a:latin typeface="Arial MT"/>
                <a:cs typeface="Arial MT"/>
              </a:rPr>
              <a:t>or </a:t>
            </a:r>
            <a:r>
              <a:rPr dirty="0" sz="2500">
                <a:latin typeface="Arial MT"/>
                <a:cs typeface="Arial MT"/>
              </a:rPr>
              <a:t>mebendazole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highly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effective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for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 spc="-25">
                <a:latin typeface="Arial MT"/>
                <a:cs typeface="Arial MT"/>
              </a:rPr>
              <a:t>STH </a:t>
            </a:r>
            <a:r>
              <a:rPr dirty="0" sz="2500">
                <a:latin typeface="Arial MT"/>
                <a:cs typeface="Arial MT"/>
              </a:rPr>
              <a:t>(WHO</a:t>
            </a:r>
            <a:r>
              <a:rPr dirty="0" sz="2500" spc="5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MDA</a:t>
            </a:r>
            <a:r>
              <a:rPr dirty="0" sz="2500" spc="-10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programs)</a:t>
            </a:r>
            <a:endParaRPr sz="2500">
              <a:latin typeface="Arial MT"/>
              <a:cs typeface="Arial MT"/>
            </a:endParaRPr>
          </a:p>
          <a:p>
            <a:pPr marL="317500" marR="1435100" indent="-304800">
              <a:lnSpc>
                <a:spcPts val="2730"/>
              </a:lnSpc>
              <a:spcBef>
                <a:spcPts val="1340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Ivermectin</a:t>
            </a:r>
            <a:r>
              <a:rPr dirty="0" sz="2500" spc="3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for</a:t>
            </a:r>
            <a:r>
              <a:rPr dirty="0" sz="2500" spc="35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Strongyloides; </a:t>
            </a:r>
            <a:r>
              <a:rPr dirty="0" sz="2500">
                <a:latin typeface="Arial MT"/>
                <a:cs typeface="Arial MT"/>
              </a:rPr>
              <a:t>praziquantel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for </a:t>
            </a:r>
            <a:r>
              <a:rPr dirty="0" sz="2500" spc="-10">
                <a:latin typeface="Arial MT"/>
                <a:cs typeface="Arial MT"/>
              </a:rPr>
              <a:t>Taenia</a:t>
            </a:r>
            <a:endParaRPr sz="2500">
              <a:latin typeface="Arial MT"/>
              <a:cs typeface="Arial MT"/>
            </a:endParaRPr>
          </a:p>
          <a:p>
            <a:pPr marL="317500" marR="5080" indent="-304800">
              <a:lnSpc>
                <a:spcPts val="2730"/>
              </a:lnSpc>
              <a:spcBef>
                <a:spcPts val="1340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Prevention:</a:t>
            </a:r>
            <a:r>
              <a:rPr dirty="0" sz="2500" spc="-110">
                <a:latin typeface="Arial MT"/>
                <a:cs typeface="Arial MT"/>
              </a:rPr>
              <a:t> </a:t>
            </a:r>
            <a:r>
              <a:rPr dirty="0" sz="2500" spc="-20">
                <a:latin typeface="Arial MT"/>
                <a:cs typeface="Arial MT"/>
              </a:rPr>
              <a:t>WASH</a:t>
            </a:r>
            <a:r>
              <a:rPr dirty="0" sz="2500" spc="-6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(water,</a:t>
            </a:r>
            <a:r>
              <a:rPr dirty="0" sz="2500" spc="-6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sanitation, </a:t>
            </a:r>
            <a:r>
              <a:rPr dirty="0" sz="2500">
                <a:latin typeface="Arial MT"/>
                <a:cs typeface="Arial MT"/>
              </a:rPr>
              <a:t>hygiene),</a:t>
            </a:r>
            <a:r>
              <a:rPr dirty="0" sz="2500" spc="7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shoe-wearing,</a:t>
            </a:r>
            <a:r>
              <a:rPr dirty="0" sz="2500" spc="7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handwashing, </a:t>
            </a:r>
            <a:r>
              <a:rPr dirty="0" sz="2500">
                <a:latin typeface="Arial MT"/>
                <a:cs typeface="Arial MT"/>
              </a:rPr>
              <a:t>safe</a:t>
            </a:r>
            <a:r>
              <a:rPr dirty="0" sz="2500" spc="3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food,</a:t>
            </a:r>
            <a:r>
              <a:rPr dirty="0" sz="2500" spc="3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periodic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deworming</a:t>
            </a:r>
            <a:endParaRPr sz="2500">
              <a:latin typeface="Arial MT"/>
              <a:cs typeface="Arial MT"/>
            </a:endParaRPr>
          </a:p>
          <a:p>
            <a:pPr marL="317500" marR="292735" indent="-304800">
              <a:lnSpc>
                <a:spcPts val="2730"/>
              </a:lnSpc>
              <a:spcBef>
                <a:spcPts val="1345"/>
              </a:spcBef>
              <a:buChar char="•"/>
              <a:tabLst>
                <a:tab pos="317500" algn="l"/>
              </a:tabLst>
            </a:pPr>
            <a:r>
              <a:rPr dirty="0" sz="2500">
                <a:latin typeface="Arial MT"/>
                <a:cs typeface="Arial MT"/>
              </a:rPr>
              <a:t>Public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health: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Integration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with</a:t>
            </a:r>
            <a:r>
              <a:rPr dirty="0" sz="2500" spc="4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school </a:t>
            </a:r>
            <a:r>
              <a:rPr dirty="0" sz="2500">
                <a:latin typeface="Arial MT"/>
                <a:cs typeface="Arial MT"/>
              </a:rPr>
              <a:t>health</a:t>
            </a:r>
            <a:r>
              <a:rPr dirty="0" sz="2500" spc="45">
                <a:latin typeface="Arial MT"/>
                <a:cs typeface="Arial MT"/>
              </a:rPr>
              <a:t> </a:t>
            </a:r>
            <a:r>
              <a:rPr dirty="0" sz="2500">
                <a:latin typeface="Arial MT"/>
                <a:cs typeface="Arial MT"/>
              </a:rPr>
              <a:t>programs;</a:t>
            </a:r>
            <a:r>
              <a:rPr dirty="0" sz="2500" spc="50">
                <a:latin typeface="Arial MT"/>
                <a:cs typeface="Arial MT"/>
              </a:rPr>
              <a:t> </a:t>
            </a:r>
            <a:r>
              <a:rPr dirty="0" sz="2500" spc="-10">
                <a:latin typeface="Arial MT"/>
                <a:cs typeface="Arial MT"/>
              </a:rPr>
              <a:t>monitoring resistance</a:t>
            </a:r>
            <a:endParaRPr sz="25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2039" y="3496633"/>
            <a:ext cx="6867029" cy="458374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3474" rIns="0" bIns="0" rtlCol="0" vert="horz">
            <a:spAutoFit/>
          </a:bodyPr>
          <a:lstStyle/>
          <a:p>
            <a:pPr marL="32384" marR="5080">
              <a:lnSpc>
                <a:spcPts val="5470"/>
              </a:lnSpc>
              <a:spcBef>
                <a:spcPts val="790"/>
              </a:spcBef>
            </a:pPr>
            <a:r>
              <a:rPr dirty="0" spc="-10"/>
              <a:t>Summary,</a:t>
            </a:r>
            <a:r>
              <a:rPr dirty="0" spc="-175"/>
              <a:t> </a:t>
            </a:r>
            <a:r>
              <a:rPr dirty="0"/>
              <a:t>Key</a:t>
            </a:r>
            <a:r>
              <a:rPr dirty="0" spc="-245"/>
              <a:t> </a:t>
            </a:r>
            <a:r>
              <a:rPr dirty="0" spc="-10"/>
              <a:t>Takeaways</a:t>
            </a:r>
            <a:r>
              <a:rPr dirty="0" spc="-165"/>
              <a:t> </a:t>
            </a:r>
            <a:r>
              <a:rPr dirty="0"/>
              <a:t>&amp;</a:t>
            </a:r>
            <a:r>
              <a:rPr dirty="0" spc="-165"/>
              <a:t> </a:t>
            </a:r>
            <a:r>
              <a:rPr dirty="0" spc="-10"/>
              <a:t>Clinical Integration</a:t>
            </a:r>
          </a:p>
        </p:txBody>
      </p:sp>
      <p:sp>
        <p:nvSpPr>
          <p:cNvPr id="3" name="object 3"/>
          <p:cNvSpPr/>
          <p:nvPr/>
        </p:nvSpPr>
        <p:spPr>
          <a:xfrm>
            <a:off x="15390240" y="2664489"/>
            <a:ext cx="203200" cy="1042669"/>
          </a:xfrm>
          <a:custGeom>
            <a:avLst/>
            <a:gdLst/>
            <a:ahLst/>
            <a:cxnLst/>
            <a:rect l="l" t="t" r="r" b="b"/>
            <a:pathLst>
              <a:path w="203200" h="1042670">
                <a:moveTo>
                  <a:pt x="203200" y="0"/>
                </a:moveTo>
                <a:lnTo>
                  <a:pt x="0" y="0"/>
                </a:lnTo>
                <a:lnTo>
                  <a:pt x="0" y="1042247"/>
                </a:lnTo>
                <a:lnTo>
                  <a:pt x="203200" y="1042247"/>
                </a:lnTo>
                <a:lnTo>
                  <a:pt x="2032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-229" y="2665149"/>
            <a:ext cx="15273019" cy="5803265"/>
            <a:chOff x="-229" y="2665149"/>
            <a:chExt cx="15273019" cy="5803265"/>
          </a:xfrm>
        </p:grpSpPr>
        <p:sp>
          <p:nvSpPr>
            <p:cNvPr id="5" name="object 5"/>
            <p:cNvSpPr/>
            <p:nvPr/>
          </p:nvSpPr>
          <p:spPr>
            <a:xfrm>
              <a:off x="-229" y="2665149"/>
              <a:ext cx="15273019" cy="1042669"/>
            </a:xfrm>
            <a:custGeom>
              <a:avLst/>
              <a:gdLst/>
              <a:ahLst/>
              <a:cxnLst/>
              <a:rect l="l" t="t" r="r" b="b"/>
              <a:pathLst>
                <a:path w="15273019" h="1042670">
                  <a:moveTo>
                    <a:pt x="15273019" y="0"/>
                  </a:moveTo>
                  <a:lnTo>
                    <a:pt x="0" y="0"/>
                  </a:lnTo>
                  <a:lnTo>
                    <a:pt x="0" y="1042247"/>
                  </a:lnTo>
                  <a:lnTo>
                    <a:pt x="15273019" y="1042247"/>
                  </a:lnTo>
                  <a:lnTo>
                    <a:pt x="15273019" y="0"/>
                  </a:lnTo>
                  <a:close/>
                </a:path>
              </a:pathLst>
            </a:custGeom>
            <a:solidFill>
              <a:srgbClr val="0F9E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2937433"/>
              <a:ext cx="15178405" cy="5530850"/>
            </a:xfrm>
            <a:custGeom>
              <a:avLst/>
              <a:gdLst/>
              <a:ahLst/>
              <a:cxnLst/>
              <a:rect l="l" t="t" r="r" b="b"/>
              <a:pathLst>
                <a:path w="15178405" h="5530850">
                  <a:moveTo>
                    <a:pt x="15178151" y="0"/>
                  </a:moveTo>
                  <a:lnTo>
                    <a:pt x="0" y="0"/>
                  </a:lnTo>
                  <a:lnTo>
                    <a:pt x="0" y="5530430"/>
                  </a:lnTo>
                  <a:lnTo>
                    <a:pt x="15178151" y="5530430"/>
                  </a:lnTo>
                  <a:lnTo>
                    <a:pt x="15178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8419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459"/>
              </a:spcBef>
              <a:buFont typeface="Arial MT"/>
              <a:buChar char="•"/>
              <a:tabLst>
                <a:tab pos="316865" algn="l"/>
              </a:tabLst>
            </a:pPr>
            <a:r>
              <a:rPr dirty="0" sz="2650"/>
              <a:t>Key</a:t>
            </a:r>
            <a:r>
              <a:rPr dirty="0" sz="2650" spc="-120"/>
              <a:t> </a:t>
            </a:r>
            <a:r>
              <a:rPr dirty="0" sz="2650" spc="-10"/>
              <a:t>Takeaways</a:t>
            </a:r>
            <a:r>
              <a:rPr dirty="0" sz="2650" spc="-70"/>
              <a:t> </a:t>
            </a:r>
            <a:r>
              <a:rPr dirty="0" sz="2650" spc="-10"/>
              <a:t>(boxed):</a:t>
            </a:r>
            <a:endParaRPr sz="2650"/>
          </a:p>
          <a:p>
            <a:pPr lvl="1" marL="926465" indent="-304165">
              <a:lnSpc>
                <a:spcPct val="100000"/>
              </a:lnSpc>
              <a:spcBef>
                <a:spcPts val="370"/>
              </a:spcBef>
              <a:buChar char="•"/>
              <a:tabLst>
                <a:tab pos="926465" algn="l"/>
              </a:tabLst>
            </a:pPr>
            <a:r>
              <a:rPr dirty="0" sz="2650">
                <a:latin typeface="Arial MT"/>
                <a:cs typeface="Arial MT"/>
              </a:rPr>
              <a:t>STH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microbiology: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Egg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identification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&amp;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life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cycles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critical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for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diagnosis</a:t>
            </a:r>
            <a:endParaRPr sz="2650">
              <a:latin typeface="Arial MT"/>
              <a:cs typeface="Arial MT"/>
            </a:endParaRPr>
          </a:p>
          <a:p>
            <a:pPr lvl="1" marL="927100" marR="1079500" indent="-304800">
              <a:lnSpc>
                <a:spcPts val="2880"/>
              </a:lnSpc>
              <a:spcBef>
                <a:spcPts val="710"/>
              </a:spcBef>
              <a:buChar char="•"/>
              <a:tabLst>
                <a:tab pos="927100" algn="l"/>
              </a:tabLst>
            </a:pPr>
            <a:r>
              <a:rPr dirty="0" sz="2650">
                <a:latin typeface="Arial MT"/>
                <a:cs typeface="Arial MT"/>
              </a:rPr>
              <a:t>Global: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Massive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burden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reduced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by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MDA;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Jordan: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STH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low</a:t>
            </a:r>
            <a:r>
              <a:rPr dirty="0" sz="2650" spc="-2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but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protozoa</a:t>
            </a:r>
            <a:r>
              <a:rPr dirty="0" sz="2650" spc="-20">
                <a:latin typeface="Arial MT"/>
                <a:cs typeface="Arial MT"/>
              </a:rPr>
              <a:t> </a:t>
            </a:r>
            <a:r>
              <a:rPr dirty="0" sz="2650" spc="-25">
                <a:latin typeface="Arial MT"/>
                <a:cs typeface="Arial MT"/>
              </a:rPr>
              <a:t>co-</a:t>
            </a:r>
            <a:r>
              <a:rPr dirty="0" sz="2650" spc="-10">
                <a:latin typeface="Arial MT"/>
                <a:cs typeface="Arial MT"/>
              </a:rPr>
              <a:t>circulate</a:t>
            </a:r>
            <a:endParaRPr sz="2650">
              <a:latin typeface="Arial MT"/>
              <a:cs typeface="Arial MT"/>
            </a:endParaRPr>
          </a:p>
          <a:p>
            <a:pPr lvl="1" marL="926465" indent="-304165">
              <a:lnSpc>
                <a:spcPct val="100000"/>
              </a:lnSpc>
              <a:spcBef>
                <a:spcPts val="320"/>
              </a:spcBef>
              <a:buChar char="•"/>
              <a:tabLst>
                <a:tab pos="926465" algn="l"/>
              </a:tabLst>
            </a:pPr>
            <a:r>
              <a:rPr dirty="0" sz="2650">
                <a:latin typeface="Arial MT"/>
                <a:cs typeface="Arial MT"/>
              </a:rPr>
              <a:t>Pathogenesis:</a:t>
            </a:r>
            <a:r>
              <a:rPr dirty="0" sz="2650" spc="-4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Nutritional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&amp;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mechanical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damage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in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heavy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infections</a:t>
            </a:r>
            <a:endParaRPr sz="2650">
              <a:latin typeface="Arial MT"/>
              <a:cs typeface="Arial MT"/>
            </a:endParaRPr>
          </a:p>
          <a:p>
            <a:pPr lvl="1" marL="927100" marR="759460" indent="-304800">
              <a:lnSpc>
                <a:spcPts val="2880"/>
              </a:lnSpc>
              <a:spcBef>
                <a:spcPts val="715"/>
              </a:spcBef>
              <a:buChar char="•"/>
              <a:tabLst>
                <a:tab pos="927100" algn="l"/>
              </a:tabLst>
            </a:pPr>
            <a:r>
              <a:rPr dirty="0" sz="2650" spc="-10">
                <a:latin typeface="Arial MT"/>
                <a:cs typeface="Arial MT"/>
              </a:rPr>
              <a:t>Management:</a:t>
            </a:r>
            <a:r>
              <a:rPr dirty="0" sz="2650" spc="-17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Albendazole</a:t>
            </a:r>
            <a:r>
              <a:rPr dirty="0" sz="2650" spc="-4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+</a:t>
            </a:r>
            <a:r>
              <a:rPr dirty="0" sz="2650" spc="-85">
                <a:latin typeface="Arial MT"/>
                <a:cs typeface="Arial MT"/>
              </a:rPr>
              <a:t> </a:t>
            </a:r>
            <a:r>
              <a:rPr dirty="0" sz="2650" spc="-40">
                <a:latin typeface="Arial MT"/>
                <a:cs typeface="Arial MT"/>
              </a:rPr>
              <a:t>WASH;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prevention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more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impactful</a:t>
            </a:r>
            <a:r>
              <a:rPr dirty="0" sz="2650" spc="-35">
                <a:latin typeface="Arial MT"/>
                <a:cs typeface="Arial MT"/>
              </a:rPr>
              <a:t> </a:t>
            </a:r>
            <a:r>
              <a:rPr dirty="0" sz="2650">
                <a:latin typeface="Arial MT"/>
                <a:cs typeface="Arial MT"/>
              </a:rPr>
              <a:t>than</a:t>
            </a:r>
            <a:r>
              <a:rPr dirty="0" sz="2650" spc="-30">
                <a:latin typeface="Arial MT"/>
                <a:cs typeface="Arial MT"/>
              </a:rPr>
              <a:t> </a:t>
            </a:r>
            <a:r>
              <a:rPr dirty="0" sz="2650" spc="-10">
                <a:latin typeface="Arial MT"/>
                <a:cs typeface="Arial MT"/>
              </a:rPr>
              <a:t>treatment alone</a:t>
            </a:r>
            <a:endParaRPr sz="2650">
              <a:latin typeface="Arial MT"/>
              <a:cs typeface="Arial MT"/>
            </a:endParaRPr>
          </a:p>
          <a:p>
            <a:pPr marL="316865" indent="-304165">
              <a:lnSpc>
                <a:spcPct val="100000"/>
              </a:lnSpc>
              <a:spcBef>
                <a:spcPts val="985"/>
              </a:spcBef>
              <a:buChar char="•"/>
              <a:tabLst>
                <a:tab pos="316865" algn="l"/>
              </a:tabLst>
            </a:pPr>
            <a:r>
              <a:rPr dirty="0" sz="2650" b="0">
                <a:latin typeface="Arial MT"/>
                <a:cs typeface="Arial MT"/>
              </a:rPr>
              <a:t>Quick</a:t>
            </a:r>
            <a:r>
              <a:rPr dirty="0" sz="2650" spc="-3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Poll</a:t>
            </a:r>
            <a:r>
              <a:rPr dirty="0" sz="2650" spc="-30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+</a:t>
            </a:r>
            <a:r>
              <a:rPr dirty="0" sz="2650" spc="-30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Briefcase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(e.g.,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child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with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failure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to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thrive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+</a:t>
            </a:r>
            <a:r>
              <a:rPr dirty="0" sz="2650" spc="-30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eosinophilia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in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endemic</a:t>
            </a:r>
            <a:r>
              <a:rPr dirty="0" sz="2650" spc="-20" b="0">
                <a:latin typeface="Arial MT"/>
                <a:cs typeface="Arial MT"/>
              </a:rPr>
              <a:t> </a:t>
            </a:r>
            <a:r>
              <a:rPr dirty="0" sz="2650" spc="-10" b="0">
                <a:latin typeface="Arial MT"/>
                <a:cs typeface="Arial MT"/>
              </a:rPr>
              <a:t>setting)</a:t>
            </a:r>
            <a:endParaRPr sz="2650">
              <a:latin typeface="Arial MT"/>
              <a:cs typeface="Arial MT"/>
            </a:endParaRPr>
          </a:p>
          <a:p>
            <a:pPr marL="316865" indent="-304165">
              <a:lnSpc>
                <a:spcPct val="100000"/>
              </a:lnSpc>
              <a:spcBef>
                <a:spcPts val="1035"/>
              </a:spcBef>
              <a:buChar char="•"/>
              <a:tabLst>
                <a:tab pos="316865" algn="l"/>
              </a:tabLst>
            </a:pPr>
            <a:r>
              <a:rPr dirty="0" sz="2650" b="0">
                <a:latin typeface="Arial MT"/>
                <a:cs typeface="Arial MT"/>
              </a:rPr>
              <a:t>Link</a:t>
            </a:r>
            <a:r>
              <a:rPr dirty="0" sz="2650" spc="-3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to</a:t>
            </a:r>
            <a:r>
              <a:rPr dirty="0" sz="2650" spc="-20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Part</a:t>
            </a:r>
            <a:r>
              <a:rPr dirty="0" sz="2650" spc="-20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1: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Combined</a:t>
            </a:r>
            <a:r>
              <a:rPr dirty="0" sz="2650" spc="-20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approach</a:t>
            </a:r>
            <a:r>
              <a:rPr dirty="0" sz="2650" spc="-20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for</a:t>
            </a:r>
            <a:r>
              <a:rPr dirty="0" sz="2650" spc="-20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mixed</a:t>
            </a:r>
            <a:r>
              <a:rPr dirty="0" sz="2650" spc="-25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infections</a:t>
            </a:r>
            <a:r>
              <a:rPr dirty="0" sz="2650" spc="-20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common</a:t>
            </a:r>
            <a:r>
              <a:rPr dirty="0" sz="2650" spc="-20" b="0">
                <a:latin typeface="Arial MT"/>
                <a:cs typeface="Arial MT"/>
              </a:rPr>
              <a:t> </a:t>
            </a:r>
            <a:r>
              <a:rPr dirty="0" sz="2650" b="0">
                <a:latin typeface="Arial MT"/>
                <a:cs typeface="Arial MT"/>
              </a:rPr>
              <a:t>in</a:t>
            </a:r>
            <a:r>
              <a:rPr dirty="0" sz="2650" spc="-20" b="0">
                <a:latin typeface="Arial MT"/>
                <a:cs typeface="Arial MT"/>
              </a:rPr>
              <a:t> </a:t>
            </a:r>
            <a:r>
              <a:rPr dirty="0" sz="2650" spc="-10" b="0">
                <a:latin typeface="Arial MT"/>
                <a:cs typeface="Arial MT"/>
              </a:rPr>
              <a:t>practice</a:t>
            </a:r>
            <a:endParaRPr sz="26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6000" y="0"/>
            <a:ext cx="9144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5883910"/>
          </a:xfrm>
          <a:custGeom>
            <a:avLst/>
            <a:gdLst/>
            <a:ahLst/>
            <a:cxnLst/>
            <a:rect l="l" t="t" r="r" b="b"/>
            <a:pathLst>
              <a:path w="16256000" h="5883910">
                <a:moveTo>
                  <a:pt x="16256000" y="0"/>
                </a:moveTo>
                <a:lnTo>
                  <a:pt x="0" y="0"/>
                </a:lnTo>
                <a:lnTo>
                  <a:pt x="0" y="5883490"/>
                </a:lnTo>
                <a:lnTo>
                  <a:pt x="16256000" y="5883490"/>
                </a:lnTo>
                <a:lnTo>
                  <a:pt x="16256000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95285" y="735939"/>
            <a:ext cx="14665325" cy="6158230"/>
          </a:xfrm>
          <a:custGeom>
            <a:avLst/>
            <a:gdLst/>
            <a:ahLst/>
            <a:cxnLst/>
            <a:rect l="l" t="t" r="r" b="b"/>
            <a:pathLst>
              <a:path w="14665325" h="6158230">
                <a:moveTo>
                  <a:pt x="14665071" y="0"/>
                </a:moveTo>
                <a:lnTo>
                  <a:pt x="0" y="0"/>
                </a:lnTo>
                <a:lnTo>
                  <a:pt x="0" y="6157810"/>
                </a:lnTo>
                <a:lnTo>
                  <a:pt x="14665071" y="6157810"/>
                </a:lnTo>
                <a:lnTo>
                  <a:pt x="146650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111586" y="2988530"/>
            <a:ext cx="12033885" cy="1488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600" b="0">
                <a:latin typeface="Arial MT"/>
                <a:cs typeface="Arial MT"/>
              </a:rPr>
              <a:t>ANY</a:t>
            </a:r>
            <a:r>
              <a:rPr dirty="0" sz="9600" spc="-450" b="0">
                <a:latin typeface="Arial MT"/>
                <a:cs typeface="Arial MT"/>
              </a:rPr>
              <a:t> </a:t>
            </a:r>
            <a:r>
              <a:rPr dirty="0" sz="9600" spc="-10" b="0">
                <a:latin typeface="Arial MT"/>
                <a:cs typeface="Arial MT"/>
              </a:rPr>
              <a:t>QUESTIONS???</a:t>
            </a:r>
            <a:endParaRPr sz="9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38435" y="7473136"/>
            <a:ext cx="237934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0">
                <a:latin typeface="Arial MT"/>
                <a:cs typeface="Arial MT"/>
              </a:rPr>
              <a:t>THANK</a:t>
            </a:r>
            <a:r>
              <a:rPr dirty="0" sz="3200" spc="-185">
                <a:latin typeface="Arial MT"/>
                <a:cs typeface="Arial MT"/>
              </a:rPr>
              <a:t> </a:t>
            </a:r>
            <a:r>
              <a:rPr dirty="0" sz="3200" spc="-25">
                <a:latin typeface="Arial MT"/>
                <a:cs typeface="Arial MT"/>
              </a:rPr>
              <a:t>YOU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5266" y="8405210"/>
            <a:ext cx="14667230" cy="135890"/>
          </a:xfrm>
          <a:custGeom>
            <a:avLst/>
            <a:gdLst/>
            <a:ahLst/>
            <a:cxnLst/>
            <a:rect l="l" t="t" r="r" b="b"/>
            <a:pathLst>
              <a:path w="14667230" h="135890">
                <a:moveTo>
                  <a:pt x="14666983" y="0"/>
                </a:moveTo>
                <a:lnTo>
                  <a:pt x="0" y="0"/>
                </a:lnTo>
                <a:lnTo>
                  <a:pt x="0" y="135466"/>
                </a:lnTo>
                <a:lnTo>
                  <a:pt x="14666983" y="135466"/>
                </a:lnTo>
                <a:lnTo>
                  <a:pt x="14666983" y="0"/>
                </a:lnTo>
                <a:close/>
              </a:path>
            </a:pathLst>
          </a:custGeom>
          <a:solidFill>
            <a:srgbClr val="0F9ED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2026-05-24T13:43:42Z</dcterms:created>
  <dcterms:modified xsi:type="dcterms:W3CDTF">2026-05-24T13:43:42Z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2026-05-18T00:00:00Z</vt:filetime>
  </property>
  <property fmtid="{D5CDD505-2E9C-101B-9397-08002B2CF9AE}" pid="4" name="Creator">
    <vt:lpwstr>WPP 演示</vt:lpwstr>
  </property>
  <property fmtid="{D5CDD505-2E9C-101B-9397-08002B2CF9AE}" pid="5" name="LastSaved">
    <vt:filetime>2026-05-24T00:00:00Z</vt:filetime>
  </property>
  <property fmtid="{D5CDD505-2E9C-101B-9397-08002B2CF9AE}" pid="6" name="Producer">
    <vt:lpwstr>iLovePDF</vt:lpwstr>
  </property>
</Properties>
</file>