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2" r:id="rId3"/>
    <p:sldId id="295" r:id="rId4"/>
    <p:sldId id="296" r:id="rId5"/>
    <p:sldId id="300" r:id="rId6"/>
    <p:sldId id="259" r:id="rId7"/>
    <p:sldId id="260" r:id="rId8"/>
    <p:sldId id="301" r:id="rId9"/>
    <p:sldId id="261" r:id="rId10"/>
    <p:sldId id="297" r:id="rId11"/>
    <p:sldId id="298" r:id="rId12"/>
    <p:sldId id="299" r:id="rId13"/>
    <p:sldId id="278" r:id="rId14"/>
    <p:sldId id="279" r:id="rId15"/>
    <p:sldId id="281" r:id="rId16"/>
    <p:sldId id="283" r:id="rId17"/>
    <p:sldId id="280" r:id="rId18"/>
    <p:sldId id="282" r:id="rId19"/>
    <p:sldId id="284" r:id="rId20"/>
    <p:sldId id="286" r:id="rId21"/>
    <p:sldId id="285" r:id="rId22"/>
    <p:sldId id="288" r:id="rId23"/>
    <p:sldId id="289" r:id="rId24"/>
    <p:sldId id="290" r:id="rId25"/>
    <p:sldId id="291" r:id="rId26"/>
    <p:sldId id="292" r:id="rId27"/>
    <p:sldId id="293" r:id="rId28"/>
    <p:sldId id="294" r:id="rId29"/>
  </p:sldIdLst>
  <p:sldSz cx="12192000" cy="6858000"/>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8" units="cm"/>
          <inkml:channel name="Y" type="integer" max="32768" units="cm"/>
          <inkml:channel name="F" type="integer" max="2047" units="cm"/>
          <inkml:channel name="T" type="integer" max="2.14748E9" units="dev"/>
        </inkml:traceFormat>
        <inkml:channelProperties>
          <inkml:channelProperty channel="X" name="resolution" value="1612.59839" units="1/cm"/>
          <inkml:channelProperty channel="Y" name="resolution" value="2580.15747" units="1/cm"/>
          <inkml:channelProperty channel="F" name="resolution" value="10E-6" units="1/cm"/>
          <inkml:channelProperty channel="T" name="resolution" value="1" units="1/dev"/>
        </inkml:channelProperties>
      </inkml:inkSource>
      <inkml:timestamp xml:id="ts0" timeString="2023-11-18T18:01:38.70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318B275-C858-421F-A2C7-943A8689A07F}" emma:medium="tactile" emma:mode="ink">
          <msink:context xmlns:msink="http://schemas.microsoft.com/ink/2010/main" type="writingRegion" rotatedBoundingBox="11892,8744 18260,8281 18376,9876 12008,10339"/>
        </emma:interpretation>
      </emma:emma>
    </inkml:annotationXML>
    <inkml:traceGroup>
      <inkml:annotationXML>
        <emma:emma xmlns:emma="http://www.w3.org/2003/04/emma" version="1.0">
          <emma:interpretation id="{EBBC9134-2CD4-4E35-84CB-68F88921DEAB}" emma:medium="tactile" emma:mode="ink">
            <msink:context xmlns:msink="http://schemas.microsoft.com/ink/2010/main" type="paragraph" rotatedBoundingBox="15119,8425 18277,8438 18276,8549 15118,8536" alignmentLevel="2"/>
          </emma:interpretation>
        </emma:emma>
      </inkml:annotationXML>
      <inkml:traceGroup>
        <inkml:annotationXML>
          <emma:emma xmlns:emma="http://www.w3.org/2003/04/emma" version="1.0">
            <emma:interpretation id="{8BDD4DF1-5A45-478B-B64C-A6D1D10F6091}" emma:medium="tactile" emma:mode="ink">
              <msink:context xmlns:msink="http://schemas.microsoft.com/ink/2010/main" type="inkBullet" rotatedBoundingBox="15119,8475 15663,8478 15662,8531 15118,8528"/>
            </emma:interpretation>
            <emma:one-of disjunction-type="recognition" id="oneOf0">
              <emma:interpretation id="interp0" emma:lang="en-US" emma:confidence="0">
                <emma:literal>-</emma:literal>
              </emma:interpretation>
            </emma:one-of>
          </emma:emma>
        </inkml:annotationXML>
        <inkml:trace contextRef="#ctx0" brushRef="#br0">3148-979 73 0,'-7'-4'29'0,"2"0"-6"0,-1 0-1 0,2 4-1 15,1 0-4-15,3 0 4 0,0 0-6 0,0 0 1 16,0 0 7-16,3 0 2 0,1 0 17 0,4 0 9 0,2 0-1 15,4 0-2-15,3 0-3 0,1 0-4 0,8-3-9 16,-5 0-11-16,7 3-13 0,-3-4-1 0,1 0-3 16,-3 2-3-16,4 1 2 0,3 1-3 15,-5-5-6-15,5 0-12 0,-4 4-20 0,-2-5-16 16,2 5-16-16,4-3-5 0,-6 4-2 0,1 0 3 0,2 0 8 16,0 0 3-16</inkml:trace>
      </inkml:traceGroup>
      <inkml:traceGroup>
        <inkml:annotationXML>
          <emma:emma xmlns:emma="http://www.w3.org/2003/04/emma" version="1.0">
            <emma:interpretation id="{6A131B69-E766-42FD-BDEE-CEC3CD849E32}" emma:medium="tactile" emma:mode="ink">
              <msink:context xmlns:msink="http://schemas.microsoft.com/ink/2010/main" type="line" rotatedBoundingBox="16280,8429 18277,8438 18276,8549 16279,8540"/>
            </emma:interpretation>
          </emma:emma>
        </inkml:annotationXML>
        <inkml:traceGroup>
          <inkml:annotationXML>
            <emma:emma xmlns:emma="http://www.w3.org/2003/04/emma" version="1.0">
              <emma:interpretation id="{CB405FD2-0FDF-4976-8646-DBE33CF27B27}" emma:medium="tactile" emma:mode="ink">
                <msink:context xmlns:msink="http://schemas.microsoft.com/ink/2010/main" type="inkWord" rotatedBoundingBox="16280,8429 16795,8432 16794,8495 16280,8493"/>
              </emma:interpretation>
              <emma:one-of disjunction-type="recognition" id="oneOf1">
                <emma:interpretation id="interp1" emma:lang="en-US" emma:confidence="0">
                  <emma:literal>-</emma:literal>
                </emma:interpretation>
                <emma:interpretation id="interp2" emma:lang="en-US" emma:confidence="0">
                  <emma:literal>_</emma:literal>
                </emma:interpretation>
                <emma:interpretation id="interp3" emma:lang="en-US" emma:confidence="0">
                  <emma:literal>.</emma:literal>
                </emma:interpretation>
                <emma:interpretation id="interp4" emma:lang="en-US" emma:confidence="0">
                  <emma:literal>,</emma:literal>
                </emma:interpretation>
                <emma:interpretation id="interp5" emma:lang="en-US" emma:confidence="0">
                  <emma:literal>1</emma:literal>
                </emma:interpretation>
              </emma:one-of>
            </emma:emma>
          </inkml:annotationXML>
          <inkml:trace contextRef="#ctx0" brushRef="#br0" timeOffset="154.9594">4284-1015 67 0,'27'0'33'0,"-3"0"-12"0,-1 0-4 0,-3 0 0 15,7-4 3-15,-3 0-3 0,0 1-3 0,6-1-5 16,-5 1-1-16,2-1-6 0,1-3-1 0,-1 2-1 16,2 0 0-16,0 0-2 0,0 0-8 0,1 1-12 15,1 0-10-15,-1 1-8 0,1 2-10 0</inkml:trace>
        </inkml:traceGroup>
        <inkml:traceGroup>
          <inkml:annotationXML>
            <emma:emma xmlns:emma="http://www.w3.org/2003/04/emma" version="1.0">
              <emma:interpretation id="{8782FD98-FD48-41C2-B5E7-312968D5F96F}" emma:medium="tactile" emma:mode="ink">
                <msink:context xmlns:msink="http://schemas.microsoft.com/ink/2010/main" type="inkWord" rotatedBoundingBox="17732,8503 18277,8506 18276,8549 17731,8547"/>
              </emma:interpretation>
              <emma:one-of disjunction-type="recognition" id="oneOf2">
                <emma:interpretation id="interp6" emma:lang="en-US" emma:confidence="1">
                  <emma:literal>-</emma:literal>
                </emma:interpretation>
                <emma:interpretation id="interp7" emma:lang="en-US" emma:confidence="0">
                  <emma:literal>_</emma:literal>
                </emma:interpretation>
                <emma:interpretation id="interp8" emma:lang="en-US" emma:confidence="0">
                  <emma:literal>.</emma:literal>
                </emma:interpretation>
                <emma:interpretation id="interp9" emma:lang="en-US" emma:confidence="0">
                  <emma:literal>,</emma:literal>
                </emma:interpretation>
                <emma:interpretation id="interp10" emma:lang="en-US" emma:confidence="0">
                  <emma:literal>)</emma:literal>
                </emma:interpretation>
              </emma:one-of>
            </emma:emma>
          </inkml:annotationXML>
          <inkml:trace contextRef="#ctx0" brushRef="#br0" timeOffset="290.8365">5736-961 72 0,'32'0'36'16,"3"0"-17"-16,0 0-5 0,1-3-5 0,3-1-3 15,1 1-1-15,5-1-4 0,0 3-1 0,1-6-2 16,-1 0-7-16,5 6-8 0,0-5-11 0,-3 1-16 0</inkml:trace>
        </inkml:traceGroup>
      </inkml:traceGroup>
    </inkml:traceGroup>
    <inkml:traceGroup>
      <inkml:annotationXML>
        <emma:emma xmlns:emma="http://www.w3.org/2003/04/emma" version="1.0">
          <emma:interpretation id="{8CDA6104-ABFF-46B3-8F4F-C641070CE7ED}" emma:medium="tactile" emma:mode="ink">
            <msink:context xmlns:msink="http://schemas.microsoft.com/ink/2010/main" type="paragraph" rotatedBoundingBox="11948,9514 15581,9250 15641,10075 12008,10339" alignmentLevel="1"/>
          </emma:interpretation>
        </emma:emma>
      </inkml:annotationXML>
      <inkml:traceGroup>
        <inkml:annotationXML>
          <emma:emma xmlns:emma="http://www.w3.org/2003/04/emma" version="1.0">
            <emma:interpretation id="{1FF3736E-8B3A-415A-B00A-87437D2A1B90}" emma:medium="tactile" emma:mode="ink">
              <msink:context xmlns:msink="http://schemas.microsoft.com/ink/2010/main" type="line" rotatedBoundingBox="11948,9514 15581,9250 15641,10075 12008,10339"/>
            </emma:interpretation>
          </emma:emma>
        </inkml:annotationXML>
        <inkml:traceGroup>
          <inkml:annotationXML>
            <emma:emma xmlns:emma="http://www.w3.org/2003/04/emma" version="1.0">
              <emma:interpretation id="{EDADC654-1219-4270-A7F2-792544CD0593}" emma:medium="tactile" emma:mode="ink">
                <msink:context xmlns:msink="http://schemas.microsoft.com/ink/2010/main" type="inkWord" rotatedBoundingBox="11948,9514 15581,9250 15641,10075 12008,10339"/>
              </emma:interpretation>
              <emma:one-of disjunction-type="recognition" id="oneOf3">
                <emma:interpretation id="interp11" emma:lang="en-US" emma:confidence="0">
                  <emma:literal>ANS</emma:literal>
                </emma:interpretation>
                <emma:interpretation id="interp12" emma:lang="en-US" emma:confidence="0">
                  <emma:literal>m N s</emma:literal>
                </emma:interpretation>
                <emma:interpretation id="interp13" emma:lang="en-US" emma:confidence="0">
                  <emma:literal>F N s</emma:literal>
                </emma:interpretation>
                <emma:interpretation id="interp14" emma:lang="en-US" emma:confidence="0">
                  <emma:literal>ANNS</emma:literal>
                </emma:interpretation>
                <emma:interpretation id="interp15" emma:lang="en-US" emma:confidence="0">
                  <emma:literal>a N s</emma:literal>
                </emma:interpretation>
              </emma:one-of>
            </emma:emma>
          </inkml:annotationXML>
          <inkml:trace contextRef="#ctx0" brushRef="#br0" timeOffset="1686.54">28 830 57 0,'-3'0'31'16,"-1"-6"-9"-16,-1-5-4 0,2-2-1 0,-1-1-1 16,4-3-1-16,-2-5 4 0,2-2-1 0,0-7 2 15,-3-2-2-15,0-4 2 0,3-5-1 0,0 0 2 16,-1-7-1-16,1-2-5 0,0-3-2 0,0-7 5 15,1 4-5-15,5 2 0 0,-1 5 5 0,2 7 8 16,2 9-1-16,-1 6 0 0,-1 3 1 0,-2 10-13 16,-1 4-9-16,1 5 0 0,2 6 7 0,0 4 3 15,5 7 4-15,0 3 2 0,3 8 5 0,0 9-10 16,-3 4-5-16,-3 6-3 0,3 2-4 0,0 7-1 16,3 1-2-16,-6-5 0 0,3 5 3 0,3-7-5 15,-3 0-3-15,-2-2-5 0,-1-5-9 0,3-1-2 16,-2-5-19-16,-1-6-9 0,-1-6-6 0,-1-3-14 15,-2-2-4-15,-1-4 4 0,1-3 9 0,-5-7 4 16,0 0-2-16</inkml:trace>
          <inkml:trace contextRef="#ctx0" brushRef="#br0" timeOffset="2087.7257">177 410 77 0,'-7'-11'35'0,"-1"3"-7"0,2 1-1 0,1 1-1 16,0 1 5-16,2 2 6 0,3 1-4 0,0 2-2 15,-1-1-1-15,1-3-3 0,0 4 0 0,0 0-5 16,1 0-1-16,5-3 3 0,-2 3-10 0,5-4-8 16,3 1 1-16,6-1-2 0,-1-4-7 0,4-1 2 15,-2 0 2-15,6 1-2 0,1 0 2 0,0-5-2 16,3 3 2-16,-2 2-7 0,-3-3 5 0,5 1-3 16,-8 7-3-16,3-5-1 0,-5 8-2 0,-2-3-2 15,-2 3 0-15,1 0 2 0,-1 0 1 0,-3 0-1 16,0 3 9-16,-2-3-2 0,-1 8-1 0,2-1 1 15,-5 0 2-15,1 0 0 0,1 0-2 0,-1 3 2 16,-2-3 0-16,2 4 0 0,-2 0 2 0,2-3-2 16,-3-1 0-16,1 4 0 0,2-4 0 0,-1-1 0 15,-1-1 1-15,2 0-3 0,-1-3 4 0,2-2-4 16,-1 0 5-16,-2 0-1 0,2-2-4 0,-2-3 2 16,2 0 0-16,3-1 0 0,-1-4 0 0,2 0 0 15,-2-3 0-15,0 2 0 0,4-1-5 0,-7 0-4 16,2 1-1-16,-4-3 0 0,4 5 0 0,-4-2-1 15,2 6-3-15,-5-1-3 0,2 2 0 0,2 4-5 16,-1 0 5-16,2 0-4 0,0 0-3 0,2 0 1 16,2 0-6-16,4 0-3 0,1 0-7 0,1 0-9 15</inkml:trace>
          <inkml:trace contextRef="#ctx0" brushRef="#br0" timeOffset="2628.4305">1784 618 65 0,'0'-10'44'16,"0"-4"-15"-16,4-4-5 0,-1-3-7 0,7-3 5 16,-5-1 3-16,2-5-4 0,2-1-2 0,0 1-4 15,2-7-2-15,-2-3-1 0,-2-1 1 0,4-4 1 16,-3 0 0-16,0-1 1 0,1 5-2 0,-2 2-3 16,1 1 1-16,4 9-6 0,-2 3-1 0,-1 4-1 15,-1 4-3-15,-1 7 0 0,-3 1 0 0,1 3 4 16,-1 4-4-16,2 3 1 0,0 3 2 0,2 4-5 15,-2 7 4-15,-5-1 0 0,7 6-2 0,-4 2 1 16,4 5-1-16,-4 3 2 0,1 0-2 0,2 0 1 16,1-1-1-16,-1 1 0 0,2-5 0 0,4-2 0 0,-1-6 0 15,2-1-2-15,-2-4 2 0,3-4 0 16,-4 0 0-16,1-3 0 0,0-4 1 0,3-5 3 16,0-5-7-16,-3-1 3 0,2 0 0 0,-3-4 2 15,0-3-2-15,-2 0 2 0,-2 0-4 0,4-2 2 16,-10 2 0-16,2-3-2 0,-3 1 2 0,-3-2 0 0,2-2 0 15,-5 3 0-15,1-3 1 0,-4-1-1 16,-1 4 3-16,2-1-5 0,2 0 2 0,-4 4 0 16,7 7-2-16,-1 0-5 0,2 4-5 0,-4 4 0 15,6 3-8-15,0 4-6 0,6 3-6 0,0 3-9 0,2 4-1 16,-1 1-1-16,5 1 5 0,0 1-8 0,3 1-49 16</inkml:trace>
          <inkml:trace contextRef="#ctx0" brushRef="#br0" timeOffset="3173.0857">3607 38 60 0,'-10'-7'34'0,"3"1"-15"16,-7-1-2-16,2 3-4 0,-6 2-2 0,-1 0 4 16,2 2-2-16,1 0 0 0,0 0-2 0,-2 0 2 15,4 2 1-15,-1-2 4 0,1 2 5 0,5 2-3 0,-2 1-5 16,4-1-3-16,2 3-2 0,4 1-4 0,-2 0-2 15,0 4-2-15,3-1 5 0,6 1 1 16,0 1-5-16,4 5 0 0,-1-3 3 0,3 4-4 16,19 24 0-16,-13-21-2 0,-1 4 0 0,-2-2 0 15,-2 1 2-15,-1-4-1 0,0 2-3 0,-6-4 2 16,-2 1 1-16,-4-2 1 0,2-4-2 16,-2 1 2-16,-2-4 0 0,-5-1-2 0,-2 0 0 0,-6-4 0 15,-4 4 0-15,-8-5-11 0,1 1-13 0,-8-2-12 16,-5 3-12-16,-4-3-7 0,0-4-4 0,-8 0-82 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D86554-B5A5-46F6-AA10-2B5A0BCD6B26}"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229818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86554-B5A5-46F6-AA10-2B5A0BCD6B26}"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19449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86554-B5A5-46F6-AA10-2B5A0BCD6B26}"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217377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86554-B5A5-46F6-AA10-2B5A0BCD6B26}"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47794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86554-B5A5-46F6-AA10-2B5A0BCD6B26}" type="datetimeFigureOut">
              <a:rPr lang="en-US" smtClean="0"/>
              <a:t>11/18/2023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129650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86554-B5A5-46F6-AA10-2B5A0BCD6B26}"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94906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86554-B5A5-46F6-AA10-2B5A0BCD6B26}" type="datetimeFigureOut">
              <a:rPr lang="en-US" smtClean="0"/>
              <a:t>11/18/2023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397967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86554-B5A5-46F6-AA10-2B5A0BCD6B26}" type="datetimeFigureOut">
              <a:rPr lang="en-US" smtClean="0"/>
              <a:t>11/18/2023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352572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86554-B5A5-46F6-AA10-2B5A0BCD6B26}" type="datetimeFigureOut">
              <a:rPr lang="en-US" smtClean="0"/>
              <a:t>11/18/2023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48865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86554-B5A5-46F6-AA10-2B5A0BCD6B26}"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172430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86554-B5A5-46F6-AA10-2B5A0BCD6B26}" type="datetimeFigureOut">
              <a:rPr lang="en-US" smtClean="0"/>
              <a:t>11/18/2023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DF35-FFF6-4754-9DA6-F74E675D5F24}" type="slidenum">
              <a:rPr lang="en-US" smtClean="0"/>
              <a:t>‹#›</a:t>
            </a:fld>
            <a:endParaRPr lang="en-US"/>
          </a:p>
        </p:txBody>
      </p:sp>
    </p:spTree>
    <p:extLst>
      <p:ext uri="{BB962C8B-B14F-4D97-AF65-F5344CB8AC3E}">
        <p14:creationId xmlns:p14="http://schemas.microsoft.com/office/powerpoint/2010/main" val="278303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86554-B5A5-46F6-AA10-2B5A0BCD6B26}" type="datetimeFigureOut">
              <a:rPr lang="en-US" smtClean="0"/>
              <a:t>11/18/2023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DF35-FFF6-4754-9DA6-F74E675D5F24}" type="slidenum">
              <a:rPr lang="en-US" smtClean="0"/>
              <a:t>‹#›</a:t>
            </a:fld>
            <a:endParaRPr lang="en-US"/>
          </a:p>
        </p:txBody>
      </p:sp>
    </p:spTree>
    <p:extLst>
      <p:ext uri="{BB962C8B-B14F-4D97-AF65-F5344CB8AC3E}">
        <p14:creationId xmlns:p14="http://schemas.microsoft.com/office/powerpoint/2010/main" val="217459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324" y="2163651"/>
            <a:ext cx="5550794" cy="1015663"/>
          </a:xfrm>
          <a:prstGeom prst="rect">
            <a:avLst/>
          </a:prstGeom>
          <a:noFill/>
        </p:spPr>
        <p:txBody>
          <a:bodyPr wrap="square" rtlCol="0">
            <a:spAutoFit/>
          </a:bodyPr>
          <a:lstStyle/>
          <a:p>
            <a:pPr algn="ctr"/>
            <a:r>
              <a:rPr lang="en-US" sz="6000" b="1" dirty="0" smtClean="0"/>
              <a:t>ANS </a:t>
            </a:r>
            <a:endParaRPr lang="en-US" sz="6000" b="1" dirty="0"/>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4318788" y="3035774"/>
              <a:ext cx="2261520" cy="686160"/>
            </p14:xfrm>
          </p:contentPart>
        </mc:Choice>
        <mc:Fallback>
          <p:pic>
            <p:nvPicPr>
              <p:cNvPr id="9" name="Ink 8"/>
              <p:cNvPicPr/>
              <p:nvPr/>
            </p:nvPicPr>
            <p:blipFill>
              <a:blip r:embed="rId3"/>
              <a:stretch>
                <a:fillRect/>
              </a:stretch>
            </p:blipFill>
            <p:spPr>
              <a:xfrm>
                <a:off x="4314468" y="3033254"/>
                <a:ext cx="2268360" cy="691560"/>
              </a:xfrm>
              <a:prstGeom prst="rect">
                <a:avLst/>
              </a:prstGeom>
            </p:spPr>
          </p:pic>
        </mc:Fallback>
      </mc:AlternateContent>
    </p:spTree>
    <p:extLst>
      <p:ext uri="{BB962C8B-B14F-4D97-AF65-F5344CB8AC3E}">
        <p14:creationId xmlns:p14="http://schemas.microsoft.com/office/powerpoint/2010/main" val="86489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965576"/>
          </a:xfrm>
        </p:spPr>
        <p:txBody>
          <a:bodyPr>
            <a:normAutofit/>
          </a:bodyPr>
          <a:lstStyle/>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The circulating epinephrine and nor-epinephrine have </a:t>
            </a:r>
            <a:r>
              <a:rPr lang="en-US" sz="2400" kern="900" spc="-30" dirty="0">
                <a:solidFill>
                  <a:srgbClr val="00B050"/>
                </a:solidFill>
                <a:latin typeface="Arial Narrow" panose="020B0606020202030204" pitchFamily="34" charset="0"/>
                <a:ea typeface="Times New Roman" panose="02020603050405020304" pitchFamily="18" charset="0"/>
              </a:rPr>
              <a:t>almost the same effects </a:t>
            </a:r>
            <a:r>
              <a:rPr lang="en-US" sz="2400" kern="900" spc="-30" dirty="0">
                <a:latin typeface="Arial Narrow" panose="020B0606020202030204" pitchFamily="34" charset="0"/>
                <a:ea typeface="Times New Roman" panose="02020603050405020304" pitchFamily="18" charset="0"/>
              </a:rPr>
              <a:t>on the different organs as the effects caused by direct sympathetic stimulation except:</a:t>
            </a:r>
            <a:endParaRPr lang="en-US" sz="2400" dirty="0">
              <a:latin typeface="Times New Roman" panose="02020603050405020304" pitchFamily="18" charset="0"/>
              <a:ea typeface="Times New Roman" panose="02020603050405020304" pitchFamily="18" charset="0"/>
            </a:endParaRPr>
          </a:p>
          <a:p>
            <a:pPr lvl="0" algn="justLow">
              <a:lnSpc>
                <a:spcPct val="100000"/>
              </a:lnSpc>
              <a:spcBef>
                <a:spcPts val="0"/>
              </a:spcBef>
              <a:buFont typeface="Wingdings" pitchFamily="2" charset="2"/>
              <a:buChar char="ü"/>
            </a:pPr>
            <a:r>
              <a:rPr lang="en-US" sz="2400" kern="900" spc="-30" dirty="0" smtClean="0">
                <a:latin typeface="Arial Narrow" panose="020B0606020202030204" pitchFamily="34" charset="0"/>
                <a:ea typeface="Times New Roman" panose="02020603050405020304" pitchFamily="18" charset="0"/>
              </a:rPr>
              <a:t>The </a:t>
            </a:r>
            <a:r>
              <a:rPr lang="en-US" sz="2400" kern="900" spc="-30" dirty="0">
                <a:latin typeface="Arial Narrow" panose="020B0606020202030204" pitchFamily="34" charset="0"/>
                <a:ea typeface="Times New Roman" panose="02020603050405020304" pitchFamily="18" charset="0"/>
              </a:rPr>
              <a:t>circulating epinephrine and nor-epinephrine effects last</a:t>
            </a:r>
            <a:r>
              <a:rPr lang="en-US" sz="2400" kern="900" spc="-30" dirty="0">
                <a:solidFill>
                  <a:srgbClr val="00B050"/>
                </a:solidFill>
                <a:latin typeface="Arial Narrow" panose="020B0606020202030204" pitchFamily="34" charset="0"/>
                <a:ea typeface="Times New Roman" panose="02020603050405020304" pitchFamily="18" charset="0"/>
              </a:rPr>
              <a:t> 5 to 10 times </a:t>
            </a:r>
            <a:r>
              <a:rPr lang="en-US" sz="2400" kern="900" spc="-30" dirty="0">
                <a:latin typeface="Arial Narrow" panose="020B0606020202030204" pitchFamily="34" charset="0"/>
                <a:ea typeface="Times New Roman" panose="02020603050405020304" pitchFamily="18" charset="0"/>
              </a:rPr>
              <a:t>as long as sympathetic </a:t>
            </a:r>
            <a:r>
              <a:rPr lang="en-US" sz="2400" kern="900" spc="-30" dirty="0" smtClean="0">
                <a:latin typeface="Arial Narrow" panose="020B0606020202030204" pitchFamily="34" charset="0"/>
                <a:ea typeface="Times New Roman" panose="02020603050405020304" pitchFamily="18" charset="0"/>
              </a:rPr>
              <a:t>stimulation</a:t>
            </a:r>
          </a:p>
          <a:p>
            <a:pPr marL="0" lvl="0" indent="0" algn="justLow">
              <a:lnSpc>
                <a:spcPct val="100000"/>
              </a:lnSpc>
              <a:spcBef>
                <a:spcPts val="0"/>
              </a:spcBef>
              <a:buNone/>
            </a:pPr>
            <a:r>
              <a:rPr lang="en-US" sz="2400" kern="900" spc="-30" dirty="0">
                <a:latin typeface="Arial Narrow" panose="020B0606020202030204" pitchFamily="34" charset="0"/>
                <a:ea typeface="Times New Roman" panose="02020603050405020304" pitchFamily="18" charset="0"/>
              </a:rPr>
              <a:t> </a:t>
            </a:r>
            <a:r>
              <a:rPr lang="en-US" sz="2400" kern="900" spc="-30" dirty="0" smtClean="0">
                <a:latin typeface="Arial Narrow" panose="020B0606020202030204" pitchFamily="34" charset="0"/>
                <a:ea typeface="Times New Roman" panose="02020603050405020304" pitchFamily="18" charset="0"/>
              </a:rPr>
              <a:t>    </a:t>
            </a:r>
            <a:r>
              <a:rPr lang="en-US" sz="2400" kern="900" spc="-30" dirty="0">
                <a:latin typeface="Arial Narrow" panose="020B0606020202030204" pitchFamily="34" charset="0"/>
                <a:ea typeface="Times New Roman" panose="02020603050405020304" pitchFamily="18" charset="0"/>
              </a:rPr>
              <a:t>because both these hormones are removed from the blood slowly over period of </a:t>
            </a:r>
            <a:r>
              <a:rPr lang="en-US" sz="2400" kern="900" spc="-30" dirty="0">
                <a:solidFill>
                  <a:srgbClr val="00B050"/>
                </a:solidFill>
                <a:latin typeface="Arial Narrow" panose="020B0606020202030204" pitchFamily="34" charset="0"/>
                <a:ea typeface="Times New Roman" panose="02020603050405020304" pitchFamily="18" charset="0"/>
              </a:rPr>
              <a:t>1 to 3 minutes</a:t>
            </a:r>
            <a:endParaRPr lang="en-US" sz="2400" dirty="0">
              <a:solidFill>
                <a:srgbClr val="00B050"/>
              </a:solidFill>
              <a:latin typeface="Times New Roman" panose="02020603050405020304" pitchFamily="18" charset="0"/>
              <a:ea typeface="Times New Roman" panose="02020603050405020304" pitchFamily="18" charset="0"/>
            </a:endParaRPr>
          </a:p>
          <a:p>
            <a:pPr lvl="0"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The circulating epinephrine and nor-epinephrine </a:t>
            </a:r>
            <a:r>
              <a:rPr lang="en-US" sz="2400" kern="900" spc="-30" dirty="0" smtClean="0">
                <a:latin typeface="Arial Narrow" panose="020B0606020202030204" pitchFamily="34" charset="0"/>
                <a:ea typeface="Times New Roman" panose="02020603050405020304" pitchFamily="18" charset="0"/>
              </a:rPr>
              <a:t>are able to </a:t>
            </a:r>
            <a:r>
              <a:rPr lang="en-US" sz="2400" kern="900" spc="-30" dirty="0">
                <a:latin typeface="Arial Narrow" panose="020B0606020202030204" pitchFamily="34" charset="0"/>
                <a:ea typeface="Times New Roman" panose="02020603050405020304" pitchFamily="18" charset="0"/>
              </a:rPr>
              <a:t>stimulate </a:t>
            </a:r>
            <a:r>
              <a:rPr lang="en-US" sz="2400" kern="900" spc="-30" dirty="0" smtClean="0">
                <a:latin typeface="Arial Narrow" panose="020B0606020202030204" pitchFamily="34" charset="0"/>
                <a:ea typeface="Times New Roman" panose="02020603050405020304" pitchFamily="18" charset="0"/>
              </a:rPr>
              <a:t>structures </a:t>
            </a:r>
            <a:r>
              <a:rPr lang="en-US" sz="2400" kern="900" spc="-30" dirty="0">
                <a:latin typeface="Arial Narrow" panose="020B0606020202030204" pitchFamily="34" charset="0"/>
                <a:ea typeface="Times New Roman" panose="02020603050405020304" pitchFamily="18" charset="0"/>
              </a:rPr>
              <a:t>in the body that </a:t>
            </a:r>
            <a:r>
              <a:rPr lang="en-US" sz="2400" kern="900" spc="-30" dirty="0" smtClean="0">
                <a:latin typeface="Arial Narrow" panose="020B0606020202030204" pitchFamily="34" charset="0"/>
                <a:ea typeface="Times New Roman" panose="02020603050405020304" pitchFamily="18" charset="0"/>
              </a:rPr>
              <a:t>are </a:t>
            </a:r>
            <a:r>
              <a:rPr lang="en-US" sz="2400" kern="900" spc="-30" dirty="0">
                <a:solidFill>
                  <a:srgbClr val="FF0000"/>
                </a:solidFill>
                <a:latin typeface="Arial Narrow" panose="020B0606020202030204" pitchFamily="34" charset="0"/>
                <a:ea typeface="Times New Roman" panose="02020603050405020304" pitchFamily="18" charset="0"/>
              </a:rPr>
              <a:t>not innervated </a:t>
            </a:r>
            <a:r>
              <a:rPr lang="en-US" sz="2400" kern="900" spc="-30" dirty="0" smtClean="0">
                <a:solidFill>
                  <a:srgbClr val="FF0000"/>
                </a:solidFill>
                <a:latin typeface="Arial Narrow" panose="020B0606020202030204" pitchFamily="34" charset="0"/>
                <a:ea typeface="Times New Roman" panose="02020603050405020304" pitchFamily="18" charset="0"/>
              </a:rPr>
              <a:t>by direct </a:t>
            </a:r>
            <a:r>
              <a:rPr lang="en-US" sz="2400" kern="900" spc="-30" dirty="0">
                <a:solidFill>
                  <a:srgbClr val="FF0000"/>
                </a:solidFill>
                <a:latin typeface="Arial Narrow" panose="020B0606020202030204" pitchFamily="34" charset="0"/>
                <a:ea typeface="Times New Roman" panose="02020603050405020304" pitchFamily="18" charset="0"/>
              </a:rPr>
              <a:t>sympathetic fibers.</a:t>
            </a:r>
            <a:endParaRPr lang="en-US" sz="2400" dirty="0">
              <a:solidFill>
                <a:srgbClr val="FF0000"/>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The </a:t>
            </a:r>
            <a:r>
              <a:rPr lang="en-US" sz="2400" kern="900" spc="-30" dirty="0" smtClean="0">
                <a:latin typeface="Arial Narrow" panose="020B0606020202030204" pitchFamily="34" charset="0"/>
                <a:ea typeface="Times New Roman" panose="02020603050405020304" pitchFamily="18" charset="0"/>
              </a:rPr>
              <a:t>dual mechanism </a:t>
            </a:r>
            <a:r>
              <a:rPr lang="en-US" sz="2400" kern="900" spc="-30" dirty="0">
                <a:latin typeface="Arial Narrow" panose="020B0606020202030204" pitchFamily="34" charset="0"/>
                <a:ea typeface="Times New Roman" panose="02020603050405020304" pitchFamily="18" charset="0"/>
              </a:rPr>
              <a:t>of sympathetic stimulation and circulating </a:t>
            </a:r>
            <a:r>
              <a:rPr lang="en-US" sz="2400" kern="900" spc="-30" dirty="0" smtClean="0">
                <a:latin typeface="Arial Narrow" panose="020B0606020202030204" pitchFamily="34" charset="0"/>
                <a:ea typeface="Times New Roman" panose="02020603050405020304" pitchFamily="18" charset="0"/>
              </a:rPr>
              <a:t>epinephrine </a:t>
            </a:r>
            <a:r>
              <a:rPr lang="en-US" sz="2400" kern="900" spc="-30" dirty="0">
                <a:latin typeface="Arial Narrow" panose="020B0606020202030204" pitchFamily="34" charset="0"/>
                <a:ea typeface="Times New Roman" panose="02020603050405020304" pitchFamily="18" charset="0"/>
              </a:rPr>
              <a:t>and nor-epinephrine provides a </a:t>
            </a:r>
            <a:r>
              <a:rPr lang="en-US" sz="2400" kern="900" spc="-30" dirty="0">
                <a:solidFill>
                  <a:srgbClr val="00B050"/>
                </a:solidFill>
                <a:latin typeface="Arial Narrow" panose="020B0606020202030204" pitchFamily="34" charset="0"/>
                <a:ea typeface="Times New Roman" panose="02020603050405020304" pitchFamily="18" charset="0"/>
              </a:rPr>
              <a:t>safety factor</a:t>
            </a:r>
            <a:r>
              <a:rPr lang="en-US" sz="2400" kern="900" spc="-30" dirty="0">
                <a:latin typeface="Arial Narrow" panose="020B0606020202030204" pitchFamily="34" charset="0"/>
                <a:ea typeface="Times New Roman" panose="02020603050405020304" pitchFamily="18" charset="0"/>
              </a:rPr>
              <a:t>, with </a:t>
            </a:r>
            <a:r>
              <a:rPr lang="en-US" sz="2400" kern="900" spc="-30" dirty="0" smtClean="0">
                <a:latin typeface="Arial Narrow" panose="020B0606020202030204" pitchFamily="34" charset="0"/>
                <a:ea typeface="Times New Roman" panose="02020603050405020304" pitchFamily="18" charset="0"/>
              </a:rPr>
              <a:t>one </a:t>
            </a:r>
            <a:r>
              <a:rPr lang="en-US" sz="2400" kern="900" spc="-30" dirty="0">
                <a:latin typeface="Arial Narrow" panose="020B0606020202030204" pitchFamily="34" charset="0"/>
                <a:ea typeface="Times New Roman" panose="02020603050405020304" pitchFamily="18" charset="0"/>
              </a:rPr>
              <a:t>mechanism substituting for the other if it is missing.</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b="1" dirty="0" err="1" smtClean="0">
                <a:solidFill>
                  <a:srgbClr val="0070C0"/>
                </a:solidFill>
                <a:latin typeface="Arial Narrow" panose="020B0606020202030204" pitchFamily="34" charset="0"/>
                <a:ea typeface="Times New Roman" panose="02020603050405020304" pitchFamily="18" charset="0"/>
              </a:rPr>
              <a:t>Pheochromocytoma</a:t>
            </a:r>
            <a:r>
              <a:rPr lang="en-US" sz="2400" dirty="0" smtClean="0">
                <a:latin typeface="Arial Narrow" panose="020B0606020202030204" pitchFamily="34" charset="0"/>
                <a:ea typeface="Times New Roman" panose="02020603050405020304" pitchFamily="18" charset="0"/>
              </a:rPr>
              <a:t> </a:t>
            </a:r>
            <a:r>
              <a:rPr lang="en-US" sz="2400" dirty="0">
                <a:latin typeface="Arial Narrow" panose="020B0606020202030204" pitchFamily="34" charset="0"/>
                <a:ea typeface="Times New Roman" panose="02020603050405020304" pitchFamily="18" charset="0"/>
              </a:rPr>
              <a:t>is a tumor of the adrenal medulla that </a:t>
            </a:r>
            <a:r>
              <a:rPr lang="en-US" sz="2400" dirty="0" smtClean="0">
                <a:latin typeface="Arial Narrow" panose="020B0606020202030204" pitchFamily="34" charset="0"/>
                <a:ea typeface="Times New Roman" panose="02020603050405020304" pitchFamily="18" charset="0"/>
              </a:rPr>
              <a:t>secretes </a:t>
            </a:r>
            <a:r>
              <a:rPr lang="en-US" sz="2400" dirty="0">
                <a:latin typeface="Arial Narrow" panose="020B0606020202030204" pitchFamily="34" charset="0"/>
                <a:ea typeface="Times New Roman" panose="02020603050405020304" pitchFamily="18" charset="0"/>
              </a:rPr>
              <a:t>excessive amounts of catecholamine and is associated </a:t>
            </a:r>
            <a:r>
              <a:rPr lang="en-US" sz="2400" dirty="0" smtClean="0">
                <a:latin typeface="Arial Narrow" panose="020B0606020202030204" pitchFamily="34" charset="0"/>
                <a:ea typeface="Times New Roman" panose="02020603050405020304" pitchFamily="18" charset="0"/>
              </a:rPr>
              <a:t>with </a:t>
            </a:r>
            <a:r>
              <a:rPr lang="en-US" sz="2400" dirty="0">
                <a:latin typeface="Arial Narrow" panose="020B0606020202030204" pitchFamily="34" charset="0"/>
                <a:ea typeface="Times New Roman" panose="02020603050405020304" pitchFamily="18" charset="0"/>
              </a:rPr>
              <a:t>increased excretion of 3-methoxy-4-hydroxymandelic acid (VMA).</a:t>
            </a:r>
            <a:endParaRPr lang="en-US" sz="2400" dirty="0">
              <a:latin typeface="Times New Roman" panose="02020603050405020304" pitchFamily="18" charset="0"/>
              <a:ea typeface="Times New Roman" panose="02020603050405020304" pitchFamily="18" charset="0"/>
            </a:endParaRPr>
          </a:p>
          <a:p>
            <a:pPr marL="0" indent="0" algn="justLow">
              <a:spcBef>
                <a:spcPts val="0"/>
              </a:spcBef>
              <a:buNone/>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91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kern="900" spc="-30" dirty="0">
                <a:solidFill>
                  <a:srgbClr val="7E36B4"/>
                </a:solidFill>
                <a:latin typeface="Arial Narrow" panose="020B0606020202030204" pitchFamily="34" charset="0"/>
                <a:ea typeface="Times New Roman" panose="02020603050405020304" pitchFamily="18" charset="0"/>
              </a:rPr>
              <a:t>In most situations, the sympathetic and parasympathetic act “synergistically”</a:t>
            </a:r>
            <a:r>
              <a:rPr lang="ar-JO" kern="900" spc="-30" dirty="0">
                <a:solidFill>
                  <a:srgbClr val="7E36B4"/>
                </a:solidFill>
                <a:latin typeface="Arial Narrow" panose="020B0606020202030204" pitchFamily="34" charset="0"/>
                <a:ea typeface="Times New Roman" panose="02020603050405020304" pitchFamily="18" charset="0"/>
              </a:rPr>
              <a:t>مؤازرة</a:t>
            </a:r>
            <a:endParaRPr lang="en-US" sz="2400" dirty="0">
              <a:solidFill>
                <a:srgbClr val="7E36B4"/>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This functional synergy is particularly evident in reflex effects exerted on heart by baroreceptors. </a:t>
            </a:r>
            <a:endParaRPr lang="ar-JO" sz="2400" kern="900" spc="-30" dirty="0" smtClean="0">
              <a:latin typeface="Arial Narrow" panose="020B0606020202030204" pitchFamily="34"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smtClean="0">
                <a:latin typeface="Arial Narrow" panose="020B0606020202030204" pitchFamily="34" charset="0"/>
                <a:ea typeface="Times New Roman" panose="02020603050405020304" pitchFamily="18" charset="0"/>
              </a:rPr>
              <a:t>Excitation </a:t>
            </a:r>
            <a:r>
              <a:rPr lang="en-US" sz="2400" kern="900" spc="-30" dirty="0">
                <a:latin typeface="Arial Narrow" panose="020B0606020202030204" pitchFamily="34" charset="0"/>
                <a:ea typeface="Times New Roman" panose="02020603050405020304" pitchFamily="18" charset="0"/>
              </a:rPr>
              <a:t>of the </a:t>
            </a:r>
            <a:r>
              <a:rPr lang="en-US" sz="2400" kern="900" spc="-30" dirty="0" err="1">
                <a:latin typeface="Arial Narrow" panose="020B0606020202030204" pitchFamily="34" charset="0"/>
                <a:ea typeface="Times New Roman" panose="02020603050405020304" pitchFamily="18" charset="0"/>
              </a:rPr>
              <a:t>baro</a:t>
            </a:r>
            <a:r>
              <a:rPr lang="en-US" sz="2400" kern="900" spc="-30" dirty="0">
                <a:latin typeface="Arial Narrow" panose="020B0606020202030204" pitchFamily="34" charset="0"/>
                <a:ea typeface="Times New Roman" panose="02020603050405020304" pitchFamily="18" charset="0"/>
              </a:rPr>
              <a:t>-receptors when the arterial blood pressure rises, decrease the heart rate and contractility of the heart; this is brought about by an </a:t>
            </a:r>
            <a:r>
              <a:rPr lang="en-US" sz="2400" kern="900" spc="-30" dirty="0">
                <a:solidFill>
                  <a:srgbClr val="0070C0"/>
                </a:solidFill>
                <a:latin typeface="Arial Narrow" panose="020B0606020202030204" pitchFamily="34" charset="0"/>
                <a:ea typeface="Times New Roman" panose="02020603050405020304" pitchFamily="18" charset="0"/>
              </a:rPr>
              <a:t>increase in the activity of parasympathetic fibers to the heart, accompanied by decrease in sympathetic activity. </a:t>
            </a:r>
            <a:endParaRPr lang="en-US" sz="2400" dirty="0">
              <a:solidFill>
                <a:srgbClr val="0070C0"/>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In many organs receiving both sympathetic and parasympathetic innervation, the parasympathetic effect predominates under physiological conditions- these include the urinary bladder and some exocrine glands.</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There are also organs with only sympathetic or only parasympathetic innervation. Almost all </a:t>
            </a:r>
            <a:r>
              <a:rPr lang="en-US" sz="2400" kern="900" spc="-30" dirty="0">
                <a:solidFill>
                  <a:srgbClr val="00B050"/>
                </a:solidFill>
                <a:latin typeface="Arial Narrow" panose="020B0606020202030204" pitchFamily="34" charset="0"/>
                <a:ea typeface="Times New Roman" panose="02020603050405020304" pitchFamily="18" charset="0"/>
              </a:rPr>
              <a:t>blood vessels, spleen some exocrine glands and smooth musculature of hair follicles</a:t>
            </a:r>
            <a:r>
              <a:rPr lang="en-US" sz="2400" kern="900" spc="-30" dirty="0">
                <a:latin typeface="Arial Narrow" panose="020B0606020202030204" pitchFamily="34" charset="0"/>
                <a:ea typeface="Times New Roman" panose="02020603050405020304" pitchFamily="18" charset="0"/>
              </a:rPr>
              <a:t> </a:t>
            </a:r>
            <a:r>
              <a:rPr lang="en-US" sz="2400" kern="900" spc="-30" dirty="0">
                <a:solidFill>
                  <a:srgbClr val="FF0000"/>
                </a:solidFill>
                <a:latin typeface="Arial Narrow" panose="020B0606020202030204" pitchFamily="34" charset="0"/>
                <a:ea typeface="Times New Roman" panose="02020603050405020304" pitchFamily="18" charset="0"/>
              </a:rPr>
              <a:t>receive only sympathetic innervation</a:t>
            </a:r>
            <a:r>
              <a:rPr lang="en-US" sz="2400" kern="900" spc="-30" dirty="0">
                <a:latin typeface="Arial Narrow" panose="020B060602020203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endParaRPr lang="en-US" sz="2000" dirty="0">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
        <p:nvSpPr>
          <p:cNvPr id="4" name="Content Placeholder 2"/>
          <p:cNvSpPr txBox="1">
            <a:spLocks/>
          </p:cNvSpPr>
          <p:nvPr/>
        </p:nvSpPr>
        <p:spPr>
          <a:xfrm>
            <a:off x="-4356" y="3535717"/>
            <a:ext cx="12192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a:lnSpc>
                <a:spcPct val="100000"/>
              </a:lnSpc>
              <a:spcBef>
                <a:spcPts val="0"/>
              </a:spcBef>
              <a:buFont typeface="Wingdings" pitchFamily="2" charset="2"/>
              <a:buChar char="v"/>
            </a:pPr>
            <a:r>
              <a:rPr lang="en-US" sz="2600" dirty="0">
                <a:solidFill>
                  <a:srgbClr val="7E36B4"/>
                </a:solidFill>
                <a:latin typeface="Arial Narrow" panose="020B0606020202030204" pitchFamily="34" charset="0"/>
                <a:ea typeface="Times New Roman" panose="02020603050405020304" pitchFamily="18" charset="0"/>
              </a:rPr>
              <a:t>Neurotransmitters of the </a:t>
            </a:r>
            <a:r>
              <a:rPr lang="en-US" sz="2600" dirty="0" smtClean="0">
                <a:solidFill>
                  <a:srgbClr val="7E36B4"/>
                </a:solidFill>
                <a:latin typeface="Arial Narrow" panose="020B0606020202030204" pitchFamily="34" charset="0"/>
                <a:ea typeface="Times New Roman" panose="02020603050405020304" pitchFamily="18" charset="0"/>
              </a:rPr>
              <a:t>ANS</a:t>
            </a:r>
            <a:endParaRPr lang="en-US" sz="2400" dirty="0" smtClean="0">
              <a:solidFill>
                <a:srgbClr val="7E36B4"/>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Adrenergic </a:t>
            </a:r>
            <a:r>
              <a:rPr lang="en-US" sz="2400" dirty="0">
                <a:latin typeface="Arial Narrow" panose="020B0606020202030204" pitchFamily="34" charset="0"/>
                <a:ea typeface="Times New Roman" panose="02020603050405020304" pitchFamily="18" charset="0"/>
              </a:rPr>
              <a:t>neurons release nor-epinephrine as the neurotransmitter.</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Cholinergic </a:t>
            </a:r>
            <a:r>
              <a:rPr lang="en-US" sz="2400" dirty="0">
                <a:latin typeface="Arial Narrow" panose="020B0606020202030204" pitchFamily="34" charset="0"/>
                <a:ea typeface="Times New Roman" panose="02020603050405020304" pitchFamily="18" charset="0"/>
              </a:rPr>
              <a:t>neurons, whether in the sympathetic or parasympathetic nervous system, release acetylcholine (</a:t>
            </a:r>
            <a:r>
              <a:rPr lang="en-US" sz="2400" dirty="0" err="1">
                <a:latin typeface="Arial Narrow" panose="020B0606020202030204" pitchFamily="34" charset="0"/>
                <a:ea typeface="Times New Roman" panose="02020603050405020304" pitchFamily="18" charset="0"/>
              </a:rPr>
              <a:t>ACh</a:t>
            </a:r>
            <a:r>
              <a:rPr lang="en-US" sz="2400" dirty="0">
                <a:latin typeface="Arial Narrow" panose="020B0606020202030204" pitchFamily="34" charset="0"/>
                <a:ea typeface="Times New Roman" panose="02020603050405020304" pitchFamily="18" charset="0"/>
              </a:rPr>
              <a:t>) as the neurotransmitter.</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Non-adrenergic</a:t>
            </a:r>
            <a:r>
              <a:rPr lang="en-US" sz="2400" dirty="0">
                <a:latin typeface="Arial Narrow" panose="020B0606020202030204" pitchFamily="34" charset="0"/>
                <a:ea typeface="Times New Roman" panose="02020603050405020304" pitchFamily="18" charset="0"/>
              </a:rPr>
              <a:t>, non-cholinergic neurons include some </a:t>
            </a:r>
            <a:r>
              <a:rPr lang="en-US" sz="2400" dirty="0">
                <a:solidFill>
                  <a:srgbClr val="00B050"/>
                </a:solidFill>
                <a:latin typeface="Arial Narrow" panose="020B0606020202030204" pitchFamily="34" charset="0"/>
                <a:ea typeface="Times New Roman" panose="02020603050405020304" pitchFamily="18" charset="0"/>
              </a:rPr>
              <a:t>post-ganglionic parasympathetic neurons of the gastrointestinal tract</a:t>
            </a:r>
            <a:r>
              <a:rPr lang="en-US" sz="2400" dirty="0">
                <a:latin typeface="Arial Narrow" panose="020B0606020202030204" pitchFamily="34" charset="0"/>
                <a:ea typeface="Times New Roman" panose="02020603050405020304" pitchFamily="18" charset="0"/>
              </a:rPr>
              <a:t>, which release </a:t>
            </a:r>
            <a:r>
              <a:rPr lang="en-US" sz="2400" dirty="0">
                <a:solidFill>
                  <a:srgbClr val="FF0000"/>
                </a:solidFill>
                <a:latin typeface="Arial Narrow" panose="020B0606020202030204" pitchFamily="34" charset="0"/>
                <a:ea typeface="Times New Roman" panose="02020603050405020304" pitchFamily="18" charset="0"/>
              </a:rPr>
              <a:t>substance P, </a:t>
            </a:r>
            <a:r>
              <a:rPr lang="en-US" sz="2400" dirty="0" err="1">
                <a:solidFill>
                  <a:srgbClr val="FF0000"/>
                </a:solidFill>
                <a:latin typeface="Arial Narrow" panose="020B0606020202030204" pitchFamily="34" charset="0"/>
                <a:ea typeface="Times New Roman" panose="02020603050405020304" pitchFamily="18" charset="0"/>
              </a:rPr>
              <a:t>vaso</a:t>
            </a:r>
            <a:r>
              <a:rPr lang="en-US" sz="2400" dirty="0">
                <a:solidFill>
                  <a:srgbClr val="FF0000"/>
                </a:solidFill>
                <a:latin typeface="Arial Narrow" panose="020B0606020202030204" pitchFamily="34" charset="0"/>
                <a:ea typeface="Times New Roman" panose="02020603050405020304" pitchFamily="18" charset="0"/>
              </a:rPr>
              <a:t>-active intestinal peptide (VIP), or nitric oxide (NO).</a:t>
            </a:r>
            <a:endParaRPr lang="en-US" sz="2400" dirty="0">
              <a:solidFill>
                <a:srgbClr val="FF0000"/>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endParaRPr lang="en-US" sz="2000" dirty="0" smtClean="0">
              <a:latin typeface="Times New Roman" panose="02020603050405020304" pitchFamily="18" charset="0"/>
              <a:ea typeface="Times New Roman" panose="02020603050405020304" pitchFamily="18" charset="0"/>
            </a:endParaRPr>
          </a:p>
          <a:p>
            <a:pPr marL="0" indent="0" algn="justLow">
              <a:lnSpc>
                <a:spcPct val="100000"/>
              </a:lnSpc>
              <a:spcBef>
                <a:spcPts val="0"/>
              </a:spcBef>
              <a:buFont typeface="Arial" panose="020B0604020202020204" pitchFamily="34" charset="0"/>
              <a:buNone/>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Tree>
    <p:extLst>
      <p:ext uri="{BB962C8B-B14F-4D97-AF65-F5344CB8AC3E}">
        <p14:creationId xmlns:p14="http://schemas.microsoft.com/office/powerpoint/2010/main" val="232453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spcBef>
                <a:spcPts val="0"/>
              </a:spcBef>
              <a:buFont typeface="Wingdings" pitchFamily="2" charset="2"/>
              <a:buChar char="v"/>
            </a:pPr>
            <a:r>
              <a:rPr lang="en-US" kern="900" spc="-30" dirty="0" smtClean="0">
                <a:solidFill>
                  <a:srgbClr val="7E36B4"/>
                </a:solidFill>
                <a:latin typeface="Arial Narrow" panose="020B0606020202030204" pitchFamily="34" charset="0"/>
                <a:ea typeface="Times New Roman" panose="02020603050405020304" pitchFamily="18" charset="0"/>
              </a:rPr>
              <a:t>Generally : </a:t>
            </a:r>
            <a:endParaRPr lang="en-US" sz="2400" dirty="0">
              <a:solidFill>
                <a:srgbClr val="7E36B4"/>
              </a:solidFill>
              <a:latin typeface="Times New Roman" panose="02020603050405020304" pitchFamily="18" charset="0"/>
              <a:ea typeface="Times New Roman" panose="02020603050405020304" pitchFamily="18" charset="0"/>
            </a:endParaRPr>
          </a:p>
          <a:p>
            <a:pPr algn="justLow"/>
            <a:r>
              <a:rPr lang="en-US" sz="2400" kern="900" spc="-30" dirty="0">
                <a:solidFill>
                  <a:srgbClr val="000000"/>
                </a:solidFill>
                <a:latin typeface="Arial Narrow" panose="020B0606020202030204" pitchFamily="34" charset="0"/>
                <a:ea typeface="Times New Roman" panose="02020603050405020304" pitchFamily="18" charset="0"/>
              </a:rPr>
              <a:t>The neurons that are cholinergic are:</a:t>
            </a:r>
            <a:endParaRPr lang="en-US" sz="2400" dirty="0">
              <a:latin typeface="Times New Roman" panose="02020603050405020304" pitchFamily="18" charset="0"/>
              <a:ea typeface="Times New Roman" panose="02020603050405020304" pitchFamily="18" charset="0"/>
            </a:endParaRPr>
          </a:p>
          <a:p>
            <a:pPr marL="342900" lvl="0" indent="-342900" algn="justLow">
              <a:buFont typeface="+mj-lt"/>
              <a:buAutoNum type="romanUcPeriod"/>
              <a:tabLst>
                <a:tab pos="45720" algn="l"/>
              </a:tabLst>
            </a:pPr>
            <a:r>
              <a:rPr lang="en-US" sz="2400" kern="900" spc="-30" dirty="0">
                <a:solidFill>
                  <a:srgbClr val="000000"/>
                </a:solidFill>
                <a:latin typeface="Arial Narrow" panose="020B0606020202030204" pitchFamily="34" charset="0"/>
                <a:ea typeface="Times New Roman" panose="02020603050405020304" pitchFamily="18" charset="0"/>
              </a:rPr>
              <a:t>All pre-ganglionic neurons.</a:t>
            </a:r>
            <a:endParaRPr lang="en-US" sz="2400" dirty="0">
              <a:latin typeface="Times New Roman" panose="02020603050405020304" pitchFamily="18" charset="0"/>
              <a:ea typeface="Times New Roman" panose="02020603050405020304" pitchFamily="18" charset="0"/>
            </a:endParaRPr>
          </a:p>
          <a:p>
            <a:pPr marL="342900" lvl="0" indent="-342900" algn="justLow">
              <a:buFont typeface="+mj-lt"/>
              <a:buAutoNum type="romanUcPeriod"/>
              <a:tabLst>
                <a:tab pos="45720" algn="l"/>
              </a:tabLst>
            </a:pPr>
            <a:r>
              <a:rPr lang="en-US" sz="2400" kern="900" spc="-30" dirty="0">
                <a:solidFill>
                  <a:srgbClr val="000000"/>
                </a:solidFill>
                <a:latin typeface="Arial Narrow" panose="020B0606020202030204" pitchFamily="34" charset="0"/>
                <a:ea typeface="Times New Roman" panose="02020603050405020304" pitchFamily="18" charset="0"/>
              </a:rPr>
              <a:t>The anatomically parasympathetic post-ganglionic neurons.</a:t>
            </a:r>
            <a:endParaRPr lang="en-US" sz="2400" dirty="0">
              <a:latin typeface="Times New Roman" panose="02020603050405020304" pitchFamily="18" charset="0"/>
              <a:ea typeface="Times New Roman" panose="02020603050405020304" pitchFamily="18" charset="0"/>
            </a:endParaRPr>
          </a:p>
          <a:p>
            <a:pPr marL="342900" lvl="0" indent="-342900" algn="justLow">
              <a:buFont typeface="+mj-lt"/>
              <a:buAutoNum type="romanUcPeriod"/>
              <a:tabLst>
                <a:tab pos="45720" algn="l"/>
              </a:tabLst>
            </a:pPr>
            <a:r>
              <a:rPr lang="en-US" sz="2400" kern="900" spc="-30" dirty="0">
                <a:solidFill>
                  <a:srgbClr val="000000"/>
                </a:solidFill>
                <a:latin typeface="Arial Narrow" panose="020B0606020202030204" pitchFamily="34" charset="0"/>
                <a:ea typeface="Times New Roman" panose="02020603050405020304" pitchFamily="18" charset="0"/>
              </a:rPr>
              <a:t>The anatomically sympathetic post-ganglionic neurons which innervate </a:t>
            </a:r>
            <a:r>
              <a:rPr lang="en-US" sz="2400" kern="900" spc="-30" dirty="0">
                <a:solidFill>
                  <a:srgbClr val="00B050"/>
                </a:solidFill>
                <a:latin typeface="Arial Narrow" panose="020B0606020202030204" pitchFamily="34" charset="0"/>
                <a:ea typeface="Times New Roman" panose="02020603050405020304" pitchFamily="18" charset="0"/>
              </a:rPr>
              <a:t>sweat glands</a:t>
            </a:r>
            <a:r>
              <a:rPr lang="en-US" sz="2400" kern="900" spc="-30" dirty="0">
                <a:solidFill>
                  <a:srgbClr val="000000"/>
                </a:solidFill>
                <a:latin typeface="Arial Narrow" panose="020B060602020203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lvl="0" indent="-342900" algn="justLow">
              <a:buFont typeface="+mj-lt"/>
              <a:buAutoNum type="romanUcPeriod"/>
              <a:tabLst>
                <a:tab pos="45720" algn="l"/>
              </a:tabLst>
            </a:pPr>
            <a:r>
              <a:rPr lang="en-US" sz="2400" kern="900" spc="-30" dirty="0">
                <a:solidFill>
                  <a:srgbClr val="000000"/>
                </a:solidFill>
                <a:latin typeface="Arial Narrow" panose="020B0606020202030204" pitchFamily="34" charset="0"/>
                <a:ea typeface="Times New Roman" panose="02020603050405020304" pitchFamily="18" charset="0"/>
              </a:rPr>
              <a:t>The anatomically sympathetic neurons which end </a:t>
            </a:r>
            <a:r>
              <a:rPr lang="en-US" sz="2400" kern="900" spc="-30" dirty="0">
                <a:solidFill>
                  <a:srgbClr val="00B050"/>
                </a:solidFill>
                <a:latin typeface="Arial Narrow" panose="020B0606020202030204" pitchFamily="34" charset="0"/>
                <a:ea typeface="Times New Roman" panose="02020603050405020304" pitchFamily="18" charset="0"/>
              </a:rPr>
              <a:t>on blood vessels in skeletal muscles and produce </a:t>
            </a:r>
            <a:r>
              <a:rPr lang="en-US" sz="2400" kern="900" spc="-30" dirty="0" err="1">
                <a:solidFill>
                  <a:srgbClr val="00B050"/>
                </a:solidFill>
                <a:latin typeface="Arial Narrow" panose="020B0606020202030204" pitchFamily="34" charset="0"/>
                <a:ea typeface="Times New Roman" panose="02020603050405020304" pitchFamily="18" charset="0"/>
              </a:rPr>
              <a:t>vaso</a:t>
            </a:r>
            <a:r>
              <a:rPr lang="en-US" sz="2400" kern="900" spc="-30" dirty="0">
                <a:solidFill>
                  <a:srgbClr val="00B050"/>
                </a:solidFill>
                <a:latin typeface="Arial Narrow" panose="020B0606020202030204" pitchFamily="34" charset="0"/>
                <a:ea typeface="Times New Roman" panose="02020603050405020304" pitchFamily="18" charset="0"/>
              </a:rPr>
              <a:t>-dilation when stimulated.</a:t>
            </a:r>
            <a:endParaRPr lang="en-US" sz="2400" dirty="0">
              <a:solidFill>
                <a:srgbClr val="00B050"/>
              </a:solidFill>
              <a:latin typeface="Times New Roman" panose="02020603050405020304" pitchFamily="18" charset="0"/>
              <a:ea typeface="Times New Roman" panose="02020603050405020304" pitchFamily="18" charset="0"/>
            </a:endParaRPr>
          </a:p>
          <a:p>
            <a:pPr marL="742950" lvl="1" indent="-285750" algn="justLow">
              <a:buFont typeface="Wingdings" panose="05000000000000000000" pitchFamily="2" charset="2"/>
              <a:buChar char=""/>
            </a:pPr>
            <a:r>
              <a:rPr lang="en-US" sz="2800" kern="900" spc="-30" dirty="0">
                <a:solidFill>
                  <a:srgbClr val="FF0000"/>
                </a:solidFill>
                <a:latin typeface="Arial Narrow" panose="020B0606020202030204" pitchFamily="34" charset="0"/>
                <a:ea typeface="Times New Roman" panose="02020603050405020304" pitchFamily="18" charset="0"/>
              </a:rPr>
              <a:t>The remaining post-ganglionic sympathetic neurons are nor-adrenergic </a:t>
            </a:r>
            <a:endParaRPr lang="en-US" sz="2800" dirty="0">
              <a:solidFill>
                <a:srgbClr val="FF0000"/>
              </a:solidFill>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endParaRPr lang="en-US" sz="2000" dirty="0">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Tree>
    <p:extLst>
      <p:ext uri="{BB962C8B-B14F-4D97-AF65-F5344CB8AC3E}">
        <p14:creationId xmlns:p14="http://schemas.microsoft.com/office/powerpoint/2010/main" val="193391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a:buFont typeface="Wingdings" pitchFamily="2" charset="2"/>
              <a:buChar char="v"/>
            </a:pPr>
            <a:r>
              <a:rPr lang="en-US" dirty="0" smtClean="0">
                <a:solidFill>
                  <a:srgbClr val="7E36B4"/>
                </a:solidFill>
                <a:latin typeface="Arial Narrow" pitchFamily="34" charset="0"/>
              </a:rPr>
              <a:t>ANS Receptors </a:t>
            </a:r>
            <a:endParaRPr lang="en-US" dirty="0">
              <a:solidFill>
                <a:srgbClr val="7E36B4"/>
              </a:solidFill>
              <a:latin typeface="Arial Narrow"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97" y="526818"/>
            <a:ext cx="10549103" cy="4124818"/>
          </a:xfrm>
          <a:prstGeom prst="rect">
            <a:avLst/>
          </a:prstGeom>
        </p:spPr>
      </p:pic>
    </p:spTree>
    <p:extLst>
      <p:ext uri="{BB962C8B-B14F-4D97-AF65-F5344CB8AC3E}">
        <p14:creationId xmlns:p14="http://schemas.microsoft.com/office/powerpoint/2010/main" val="400778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Font typeface="+mj-lt"/>
              <a:buAutoNum type="arabicPeriod"/>
            </a:pPr>
            <a:r>
              <a:rPr lang="en-US" b="1" u="sng" dirty="0" smtClean="0">
                <a:solidFill>
                  <a:schemeClr val="accent5">
                    <a:lumMod val="75000"/>
                  </a:schemeClr>
                </a:solidFill>
                <a:latin typeface="Arial Narrow" pitchFamily="34" charset="0"/>
              </a:rPr>
              <a:t>Adrenergic Receptors </a:t>
            </a:r>
          </a:p>
          <a:p>
            <a:pPr>
              <a:buFont typeface="Wingdings" pitchFamily="2" charset="2"/>
              <a:buChar char="ü"/>
            </a:pPr>
            <a:r>
              <a:rPr lang="en-US" sz="2400" dirty="0" smtClean="0">
                <a:latin typeface="Arial Narrow" pitchFamily="34" charset="0"/>
              </a:rPr>
              <a:t>Adrenergic Receptors has 4 Ligands : </a:t>
            </a:r>
          </a:p>
          <a:p>
            <a:pPr marL="457200" lvl="0" indent="-457200" algn="justLow">
              <a:lnSpc>
                <a:spcPct val="120000"/>
              </a:lnSpc>
              <a:spcBef>
                <a:spcPts val="0"/>
              </a:spcBef>
              <a:buFont typeface="+mj-lt"/>
              <a:buAutoNum type="alphaLcParenR"/>
            </a:pPr>
            <a:r>
              <a:rPr lang="en-US" sz="2400" b="1" kern="900" spc="-30" dirty="0">
                <a:solidFill>
                  <a:srgbClr val="00B050"/>
                </a:solidFill>
                <a:latin typeface="Arial Narrow" panose="020B0606020202030204" pitchFamily="34" charset="0"/>
                <a:ea typeface="Times New Roman" panose="02020603050405020304" pitchFamily="18" charset="0"/>
              </a:rPr>
              <a:t>Nor-adrenaline</a:t>
            </a:r>
            <a:r>
              <a:rPr lang="en-US" sz="2400" kern="900" spc="-30" dirty="0">
                <a:solidFill>
                  <a:srgbClr val="000000"/>
                </a:solidFill>
                <a:latin typeface="Arial Narrow" panose="020B0606020202030204" pitchFamily="34" charset="0"/>
                <a:ea typeface="Times New Roman" panose="02020603050405020304" pitchFamily="18" charset="0"/>
              </a:rPr>
              <a:t>, the transmitter substance release by post-ganglionic sympathetic release.</a:t>
            </a:r>
            <a:endParaRPr lang="en-US" sz="2400" dirty="0">
              <a:latin typeface="Times New Roman" panose="02020603050405020304" pitchFamily="18" charset="0"/>
              <a:ea typeface="Times New Roman" panose="02020603050405020304" pitchFamily="18" charset="0"/>
            </a:endParaRPr>
          </a:p>
          <a:p>
            <a:pPr marL="457200" lvl="0" indent="-457200" algn="justLow">
              <a:lnSpc>
                <a:spcPct val="120000"/>
              </a:lnSpc>
              <a:spcBef>
                <a:spcPts val="0"/>
              </a:spcBef>
              <a:buFont typeface="+mj-lt"/>
              <a:buAutoNum type="alphaLcParenR"/>
            </a:pPr>
            <a:r>
              <a:rPr lang="en-US" sz="2400" b="1" kern="900" spc="-30" dirty="0">
                <a:solidFill>
                  <a:srgbClr val="00B050"/>
                </a:solidFill>
                <a:latin typeface="Arial Narrow" panose="020B0606020202030204" pitchFamily="34" charset="0"/>
                <a:ea typeface="Times New Roman" panose="02020603050405020304" pitchFamily="18" charset="0"/>
              </a:rPr>
              <a:t>Adrenaline</a:t>
            </a:r>
            <a:r>
              <a:rPr lang="en-US" sz="2400" kern="900" spc="-30" dirty="0">
                <a:latin typeface="Arial Narrow" panose="020B0606020202030204" pitchFamily="34" charset="0"/>
                <a:ea typeface="Times New Roman" panose="02020603050405020304" pitchFamily="18" charset="0"/>
              </a:rPr>
              <a:t>, a hormone secreted along with nor-adrenaline by adrenal medulla.</a:t>
            </a:r>
            <a:endParaRPr lang="en-US" sz="2400" dirty="0">
              <a:latin typeface="Times New Roman" panose="02020603050405020304" pitchFamily="18" charset="0"/>
              <a:ea typeface="Times New Roman" panose="02020603050405020304" pitchFamily="18" charset="0"/>
            </a:endParaRPr>
          </a:p>
          <a:p>
            <a:pPr marL="457200" lvl="0" indent="-457200" algn="justLow">
              <a:lnSpc>
                <a:spcPct val="120000"/>
              </a:lnSpc>
              <a:spcBef>
                <a:spcPts val="0"/>
              </a:spcBef>
              <a:buFont typeface="+mj-lt"/>
              <a:buAutoNum type="alphaLcParenR"/>
            </a:pPr>
            <a:r>
              <a:rPr lang="en-US" sz="2400" b="1" kern="900" spc="-30" dirty="0">
                <a:solidFill>
                  <a:srgbClr val="00B050"/>
                </a:solidFill>
                <a:latin typeface="Arial Narrow" panose="020B0606020202030204" pitchFamily="34" charset="0"/>
                <a:ea typeface="Times New Roman" panose="02020603050405020304" pitchFamily="18" charset="0"/>
              </a:rPr>
              <a:t>Dopamine</a:t>
            </a:r>
            <a:r>
              <a:rPr lang="en-US" sz="2400" kern="900" spc="-30" dirty="0">
                <a:solidFill>
                  <a:srgbClr val="000000"/>
                </a:solidFill>
                <a:latin typeface="Arial Narrow" panose="020B0606020202030204" pitchFamily="34" charset="0"/>
                <a:ea typeface="Times New Roman" panose="02020603050405020304" pitchFamily="18" charset="0"/>
              </a:rPr>
              <a:t>, the metabolic precursor of nor-adrenaline and adrenaline, which functions as a </a:t>
            </a:r>
            <a:r>
              <a:rPr lang="en-US" sz="2400" kern="900" spc="-30" dirty="0" err="1">
                <a:solidFill>
                  <a:srgbClr val="000000"/>
                </a:solidFill>
                <a:latin typeface="Arial Narrow" panose="020B0606020202030204" pitchFamily="34" charset="0"/>
                <a:ea typeface="Times New Roman" panose="02020603050405020304" pitchFamily="18" charset="0"/>
              </a:rPr>
              <a:t>neuro</a:t>
            </a:r>
            <a:r>
              <a:rPr lang="en-US" sz="2400" kern="900" spc="-30" dirty="0">
                <a:solidFill>
                  <a:srgbClr val="000000"/>
                </a:solidFill>
                <a:latin typeface="Arial Narrow" panose="020B0606020202030204" pitchFamily="34" charset="0"/>
                <a:ea typeface="Times New Roman" panose="02020603050405020304" pitchFamily="18" charset="0"/>
              </a:rPr>
              <a:t>-transmitter in its own right in brain, and possible also in the periphery.</a:t>
            </a:r>
            <a:endParaRPr lang="en-US" sz="2400" dirty="0">
              <a:latin typeface="Times New Roman" panose="02020603050405020304" pitchFamily="18" charset="0"/>
              <a:ea typeface="Times New Roman" panose="02020603050405020304" pitchFamily="18" charset="0"/>
            </a:endParaRPr>
          </a:p>
          <a:p>
            <a:pPr marL="457200" lvl="0" indent="-457200" algn="justLow">
              <a:lnSpc>
                <a:spcPct val="120000"/>
              </a:lnSpc>
              <a:spcBef>
                <a:spcPts val="0"/>
              </a:spcBef>
              <a:buFont typeface="+mj-lt"/>
              <a:buAutoNum type="alphaLcParenR"/>
            </a:pPr>
            <a:r>
              <a:rPr lang="en-US" sz="2400" b="1" kern="900" spc="-30" dirty="0" err="1">
                <a:solidFill>
                  <a:srgbClr val="00B050"/>
                </a:solidFill>
                <a:latin typeface="Arial Narrow" panose="020B0606020202030204" pitchFamily="34" charset="0"/>
                <a:ea typeface="Times New Roman" panose="02020603050405020304" pitchFamily="18" charset="0"/>
              </a:rPr>
              <a:t>Isoprenaline</a:t>
            </a:r>
            <a:r>
              <a:rPr lang="en-US" sz="2400" kern="900" spc="-30" dirty="0">
                <a:solidFill>
                  <a:srgbClr val="000000"/>
                </a:solidFill>
                <a:latin typeface="Arial Narrow" panose="020B0606020202030204" pitchFamily="34" charset="0"/>
                <a:ea typeface="Times New Roman" panose="02020603050405020304" pitchFamily="18" charset="0"/>
              </a:rPr>
              <a:t>, a synaptic derivative of nor-adrenaline that is not found in the body</a:t>
            </a:r>
            <a:r>
              <a:rPr lang="en-US" sz="2400" kern="900" spc="-30" dirty="0" smtClean="0">
                <a:solidFill>
                  <a:srgbClr val="000000"/>
                </a:solidFill>
                <a:latin typeface="Arial Narrow" panose="020B0606020202030204" pitchFamily="34" charset="0"/>
                <a:ea typeface="Times New Roman" panose="02020603050405020304" pitchFamily="18" charset="0"/>
              </a:rPr>
              <a:t>.</a:t>
            </a:r>
            <a:endParaRPr lang="en-US" sz="2400" kern="900" spc="-30" dirty="0">
              <a:solidFill>
                <a:srgbClr val="000000"/>
              </a:solidFill>
              <a:latin typeface="Arial Narrow" panose="020B0606020202030204" pitchFamily="34" charset="0"/>
              <a:ea typeface="Times New Roman" panose="02020603050405020304" pitchFamily="18" charset="0"/>
            </a:endParaRPr>
          </a:p>
          <a:p>
            <a:pPr lvl="0" algn="justLow">
              <a:lnSpc>
                <a:spcPct val="120000"/>
              </a:lnSpc>
              <a:spcBef>
                <a:spcPts val="0"/>
              </a:spcBef>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Adrenergic receptors are classified into </a:t>
            </a: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α</a:t>
            </a:r>
            <a:r>
              <a:rPr lang="en-US" sz="2400" kern="900" spc="-30" dirty="0">
                <a:solidFill>
                  <a:srgbClr val="000000"/>
                </a:solidFill>
                <a:latin typeface="Arial Narrow" panose="020B0606020202030204" pitchFamily="34" charset="0"/>
                <a:ea typeface="Times New Roman" panose="02020603050405020304" pitchFamily="18" charset="0"/>
              </a:rPr>
              <a:t> and </a:t>
            </a:r>
            <a:r>
              <a:rPr lang="en-US" sz="2400" kern="900" spc="-3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β</a:t>
            </a:r>
            <a:r>
              <a:rPr lang="en-US" sz="2400" kern="900" spc="-30" dirty="0">
                <a:solidFill>
                  <a:srgbClr val="000000"/>
                </a:solidFill>
                <a:latin typeface="Arial Narrow" panose="020B0606020202030204" pitchFamily="34" charset="0"/>
                <a:ea typeface="Times New Roman" panose="02020603050405020304" pitchFamily="18" charset="0"/>
              </a:rPr>
              <a:t> </a:t>
            </a:r>
            <a:r>
              <a:rPr lang="en-US" sz="2400" kern="900" spc="-30" dirty="0" smtClean="0">
                <a:solidFill>
                  <a:srgbClr val="000000"/>
                </a:solidFill>
                <a:latin typeface="Arial Narrow" panose="020B0606020202030204" pitchFamily="34" charset="0"/>
                <a:ea typeface="Times New Roman" panose="02020603050405020304" pitchFamily="18" charset="0"/>
              </a:rPr>
              <a:t>subtypes, and these subtypes differ in their potency to the ligands (agonists)  : </a:t>
            </a:r>
          </a:p>
          <a:p>
            <a:pPr algn="justLow">
              <a:lnSpc>
                <a:spcPct val="120000"/>
              </a:lnSpc>
              <a:spcBef>
                <a:spcPts val="0"/>
              </a:spcBef>
            </a:pPr>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α</a:t>
            </a:r>
            <a:r>
              <a:rPr lang="en-US" sz="2400" kern="900" spc="-30" dirty="0">
                <a:solidFill>
                  <a:srgbClr val="000000"/>
                </a:solidFill>
                <a:latin typeface="Century Schoolbook" panose="02040604050505020304" pitchFamily="18" charset="0"/>
                <a:ea typeface="Times New Roman" panose="02020603050405020304" pitchFamily="18" charset="0"/>
              </a:rPr>
              <a:t>      </a:t>
            </a:r>
            <a:r>
              <a:rPr lang="en-US" sz="2400" kern="900" spc="-30" dirty="0">
                <a:solidFill>
                  <a:srgbClr val="000000"/>
                </a:solidFill>
                <a:latin typeface="Times New Roman" panose="02020603050405020304" pitchFamily="18" charset="0"/>
                <a:ea typeface="Times New Roman" panose="02020603050405020304" pitchFamily="18" charset="0"/>
              </a:rPr>
              <a:t>Noradrenalin &gt; adrenaline &gt; </a:t>
            </a:r>
            <a:r>
              <a:rPr lang="en-US" sz="2400" kern="900" spc="-30" dirty="0" err="1">
                <a:solidFill>
                  <a:srgbClr val="000000"/>
                </a:solidFill>
                <a:latin typeface="Times New Roman" panose="02020603050405020304" pitchFamily="18" charset="0"/>
                <a:ea typeface="Times New Roman" panose="02020603050405020304" pitchFamily="18" charset="0"/>
              </a:rPr>
              <a:t>isoprenaline</a:t>
            </a:r>
            <a:endParaRPr lang="en-US" sz="2400" dirty="0">
              <a:latin typeface="Times New Roman" panose="02020603050405020304" pitchFamily="18" charset="0"/>
              <a:ea typeface="Times New Roman" panose="02020603050405020304" pitchFamily="18" charset="0"/>
            </a:endParaRPr>
          </a:p>
          <a:p>
            <a:pPr algn="justLow">
              <a:lnSpc>
                <a:spcPct val="120000"/>
              </a:lnSpc>
              <a:spcBef>
                <a:spcPts val="0"/>
              </a:spcBef>
            </a:pPr>
            <a:r>
              <a:rPr lang="en-US" sz="2400" kern="900" spc="-30" dirty="0">
                <a:solidFill>
                  <a:srgbClr val="000000"/>
                </a:solidFill>
                <a:latin typeface="Times New Roman" panose="02020603050405020304" pitchFamily="18" charset="0"/>
                <a:ea typeface="Times New Roman" panose="02020603050405020304" pitchFamily="18" charset="0"/>
              </a:rPr>
              <a:t>β      </a:t>
            </a:r>
            <a:r>
              <a:rPr lang="en-US" sz="2400" kern="900" spc="-30" dirty="0" err="1">
                <a:solidFill>
                  <a:srgbClr val="000000"/>
                </a:solidFill>
                <a:latin typeface="Times New Roman" panose="02020603050405020304" pitchFamily="18" charset="0"/>
                <a:ea typeface="Times New Roman" panose="02020603050405020304" pitchFamily="18" charset="0"/>
              </a:rPr>
              <a:t>Isoprenaline</a:t>
            </a:r>
            <a:r>
              <a:rPr lang="en-US" sz="2400" kern="900" spc="-30" dirty="0">
                <a:solidFill>
                  <a:srgbClr val="000000"/>
                </a:solidFill>
                <a:latin typeface="Times New Roman" panose="02020603050405020304" pitchFamily="18" charset="0"/>
                <a:ea typeface="Times New Roman" panose="02020603050405020304" pitchFamily="18" charset="0"/>
              </a:rPr>
              <a:t> &gt; adrenaline &gt; noradrenalin </a:t>
            </a:r>
            <a:endParaRPr lang="en-US" sz="2400" dirty="0">
              <a:latin typeface="Times New Roman" panose="02020603050405020304" pitchFamily="18" charset="0"/>
              <a:ea typeface="Times New Roman" panose="02020603050405020304" pitchFamily="18" charset="0"/>
            </a:endParaRPr>
          </a:p>
          <a:p>
            <a:pPr algn="justLow">
              <a:lnSpc>
                <a:spcPct val="120000"/>
              </a:lnSpc>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rPr>
              <a:t>The basic adrenergic receptor structure is 7 trans-membrane domains (serpentine receptor) </a:t>
            </a:r>
            <a:endParaRPr lang="en-US" sz="2400" dirty="0">
              <a:latin typeface="Times New Roman" panose="02020603050405020304" pitchFamily="18" charset="0"/>
              <a:ea typeface="Times New Roman" panose="02020603050405020304" pitchFamily="18" charset="0"/>
            </a:endParaRPr>
          </a:p>
          <a:p>
            <a:pPr lvl="0" algn="justLow">
              <a:lnSpc>
                <a:spcPct val="120000"/>
              </a:lnSpc>
              <a:spcBef>
                <a:spcPts val="0"/>
              </a:spcBef>
              <a:buFont typeface="Wingdings" pitchFamily="2" charset="2"/>
              <a:buChar char="ü"/>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71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a:buFont typeface="Wingdings" pitchFamily="2" charset="2"/>
              <a:buChar char="v"/>
            </a:pPr>
            <a:r>
              <a:rPr lang="en-US" dirty="0" smtClean="0">
                <a:solidFill>
                  <a:srgbClr val="7E36B4"/>
                </a:solidFill>
                <a:latin typeface="Arial Narrow" pitchFamily="34" charset="0"/>
              </a:rPr>
              <a:t>Remember :</a:t>
            </a:r>
          </a:p>
          <a:p>
            <a:pPr marL="514350" indent="-514350">
              <a:buFont typeface="+mj-lt"/>
              <a:buAutoNum type="alphaLcParenR"/>
            </a:pPr>
            <a:r>
              <a:rPr lang="en-US" sz="2400" b="1" u="dotted" dirty="0">
                <a:latin typeface="Arial Narrow" panose="020B0606020202030204" pitchFamily="34" charset="0"/>
                <a:ea typeface="Times New Roman" panose="02020603050405020304" pitchFamily="18" charset="0"/>
              </a:rPr>
              <a:t>G</a:t>
            </a:r>
            <a:r>
              <a:rPr lang="en-US" sz="2400" b="1" u="dotted" dirty="0">
                <a:latin typeface="Times New Roman" panose="02020603050405020304" pitchFamily="18" charset="0"/>
                <a:ea typeface="Times New Roman" panose="02020603050405020304" pitchFamily="18" charset="0"/>
              </a:rPr>
              <a:t>α</a:t>
            </a:r>
            <a:r>
              <a:rPr lang="en-US" sz="2400" b="1" u="dotted" dirty="0">
                <a:latin typeface="Arial Narrow" panose="020B0606020202030204" pitchFamily="34" charset="0"/>
                <a:ea typeface="Times New Roman" panose="02020603050405020304" pitchFamily="18" charset="0"/>
              </a:rPr>
              <a:t>s-coupled receptors:</a:t>
            </a:r>
          </a:p>
          <a:p>
            <a:pPr marL="514350" indent="-514350">
              <a:buFont typeface="+mj-lt"/>
              <a:buAutoNum type="alphaLcParenR"/>
            </a:pPr>
            <a:endParaRPr lang="en-US" sz="2400" b="1" u="dotted" dirty="0">
              <a:latin typeface="Arial Narrow" panose="020B0606020202030204" pitchFamily="34" charset="0"/>
              <a:ea typeface="Times New Roman" panose="02020603050405020304" pitchFamily="18" charset="0"/>
            </a:endParaRPr>
          </a:p>
          <a:p>
            <a:pPr marL="0" indent="0" algn="ctr">
              <a:spcBef>
                <a:spcPts val="0"/>
              </a:spcBef>
              <a:buNone/>
            </a:pPr>
            <a:r>
              <a:rPr lang="en-US" sz="2400" b="1" dirty="0">
                <a:latin typeface="Arial Narrow" panose="020B0606020202030204" pitchFamily="34" charset="0"/>
                <a:ea typeface="Times New Roman" panose="02020603050405020304" pitchFamily="18" charset="0"/>
              </a:rPr>
              <a:t>G</a:t>
            </a:r>
            <a:r>
              <a:rPr lang="en-US" sz="2400" b="1" dirty="0">
                <a:latin typeface="Times New Roman" panose="02020603050405020304" pitchFamily="18" charset="0"/>
                <a:ea typeface="Times New Roman" panose="02020603050405020304" pitchFamily="18" charset="0"/>
              </a:rPr>
              <a:t>α</a:t>
            </a:r>
            <a:r>
              <a:rPr lang="en-US" sz="2400" b="1" dirty="0">
                <a:latin typeface="Arial Narrow" panose="020B0606020202030204" pitchFamily="34" charset="0"/>
                <a:ea typeface="Times New Roman" panose="02020603050405020304" pitchFamily="18" charset="0"/>
              </a:rPr>
              <a:t>s</a:t>
            </a:r>
            <a:r>
              <a:rPr lang="en-US" sz="2400" dirty="0">
                <a:latin typeface="Arial Narrow" panose="020B0606020202030204" pitchFamily="34" charset="0"/>
                <a:ea typeface="Times New Roman" panose="02020603050405020304" pitchFamily="18" charset="0"/>
              </a:rPr>
              <a:t> interacts with adenylyl </a:t>
            </a:r>
            <a:r>
              <a:rPr lang="en-US" sz="2400" dirty="0" err="1">
                <a:latin typeface="Arial Narrow" panose="020B0606020202030204" pitchFamily="34" charset="0"/>
                <a:ea typeface="Times New Roman" panose="02020603050405020304" pitchFamily="18" charset="0"/>
              </a:rPr>
              <a:t>cyclase</a:t>
            </a:r>
            <a:r>
              <a:rPr lang="en-US" sz="2400" dirty="0">
                <a:latin typeface="Arial Narrow" panose="020B0606020202030204" pitchFamily="34" charset="0"/>
                <a:ea typeface="Times New Roman" panose="02020603050405020304" pitchFamily="18" charset="0"/>
              </a:rPr>
              <a:t> (AC).</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b="1" dirty="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a:latin typeface="Arial Narrow" panose="020B0606020202030204" pitchFamily="34" charset="0"/>
                <a:ea typeface="Times New Roman" panose="02020603050405020304" pitchFamily="18" charset="0"/>
              </a:rPr>
              <a:t>adenylyl </a:t>
            </a:r>
            <a:r>
              <a:rPr lang="en-US" sz="2400" dirty="0" err="1">
                <a:latin typeface="Arial Narrow" panose="020B0606020202030204" pitchFamily="34" charset="0"/>
                <a:ea typeface="Times New Roman" panose="02020603050405020304" pitchFamily="18" charset="0"/>
              </a:rPr>
              <a:t>cyclase</a:t>
            </a:r>
            <a:r>
              <a:rPr lang="en-US" sz="2400" dirty="0">
                <a:latin typeface="Arial Narrow" panose="020B0606020202030204" pitchFamily="34" charset="0"/>
                <a:ea typeface="Times New Roman" panose="02020603050405020304" pitchFamily="18" charset="0"/>
              </a:rPr>
              <a:t> catalyzes the production of </a:t>
            </a:r>
            <a:r>
              <a:rPr lang="en-US" sz="2400" dirty="0" err="1">
                <a:latin typeface="Arial Narrow" panose="020B0606020202030204" pitchFamily="34" charset="0"/>
                <a:ea typeface="Times New Roman" panose="02020603050405020304" pitchFamily="18" charset="0"/>
              </a:rPr>
              <a:t>cAMP</a:t>
            </a:r>
            <a:r>
              <a:rPr lang="en-US" sz="2400" dirty="0">
                <a:latin typeface="Arial Narrow" panose="020B0606020202030204" pitchFamily="34" charset="0"/>
                <a:ea typeface="Times New Roman" panose="02020603050405020304" pitchFamily="18" charset="0"/>
              </a:rPr>
              <a:t> from ATP;</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err="1">
                <a:latin typeface="Arial Narrow" panose="020B0606020202030204" pitchFamily="34" charset="0"/>
                <a:ea typeface="Times New Roman" panose="02020603050405020304" pitchFamily="18" charset="0"/>
              </a:rPr>
              <a:t>cAMP</a:t>
            </a:r>
            <a:r>
              <a:rPr lang="en-US" sz="2400" dirty="0">
                <a:latin typeface="Arial Narrow" panose="020B0606020202030204" pitchFamily="34" charset="0"/>
                <a:ea typeface="Times New Roman" panose="02020603050405020304" pitchFamily="18" charset="0"/>
              </a:rPr>
              <a:t> activates protein kinase A</a:t>
            </a:r>
            <a:r>
              <a:rPr lang="en-US" sz="2400" dirty="0" smtClean="0">
                <a:latin typeface="Arial Narrow" panose="020B0606020202030204" pitchFamily="34" charset="0"/>
                <a:ea typeface="Times New Roman" panose="02020603050405020304" pitchFamily="18" charset="0"/>
              </a:rPr>
              <a:t>,</a:t>
            </a:r>
          </a:p>
          <a:p>
            <a:pPr marL="0" indent="0" algn="ctr">
              <a:spcBef>
                <a:spcPts val="0"/>
              </a:spcBef>
              <a:buNone/>
            </a:pPr>
            <a:endParaRPr lang="en-US" sz="2400" dirty="0">
              <a:latin typeface="Arial Narrow" panose="020B0606020202030204" pitchFamily="34" charset="0"/>
              <a:ea typeface="Times New Roman" panose="02020603050405020304" pitchFamily="18" charset="0"/>
            </a:endParaRPr>
          </a:p>
          <a:p>
            <a:pPr marL="514350" indent="-514350">
              <a:buFont typeface="+mj-lt"/>
              <a:buAutoNum type="alphaLcParenR" startAt="2"/>
            </a:pPr>
            <a:r>
              <a:rPr lang="en-US" sz="2400" b="1" u="dotted" dirty="0" smtClean="0">
                <a:latin typeface="Arial Narrow" panose="020B0606020202030204" pitchFamily="34" charset="0"/>
                <a:ea typeface="Times New Roman" panose="02020603050405020304" pitchFamily="18" charset="0"/>
              </a:rPr>
              <a:t>G</a:t>
            </a:r>
            <a:r>
              <a:rPr lang="en-US" sz="2400" b="1" u="dotted" dirty="0" smtClean="0">
                <a:latin typeface="Times New Roman" panose="02020603050405020304" pitchFamily="18" charset="0"/>
                <a:ea typeface="Times New Roman" panose="02020603050405020304" pitchFamily="18" charset="0"/>
              </a:rPr>
              <a:t>α</a:t>
            </a:r>
            <a:r>
              <a:rPr lang="en-US" sz="2400" b="1" u="dotted" dirty="0" smtClean="0">
                <a:latin typeface="Arial Narrow" panose="020B0606020202030204" pitchFamily="34" charset="0"/>
                <a:ea typeface="Times New Roman" panose="02020603050405020304" pitchFamily="18" charset="0"/>
              </a:rPr>
              <a:t>i-coupled </a:t>
            </a:r>
            <a:r>
              <a:rPr lang="en-US" sz="2400" b="1" u="dotted" dirty="0">
                <a:latin typeface="Arial Narrow" panose="020B0606020202030204" pitchFamily="34" charset="0"/>
                <a:ea typeface="Times New Roman" panose="02020603050405020304" pitchFamily="18" charset="0"/>
              </a:rPr>
              <a:t>receptors:</a:t>
            </a:r>
          </a:p>
          <a:p>
            <a:pPr marL="514350" indent="-514350">
              <a:buFont typeface="+mj-lt"/>
              <a:buAutoNum type="alphaLcParenR" startAt="2"/>
            </a:pPr>
            <a:endParaRPr lang="en-US" sz="2400" b="1" u="dotted" dirty="0">
              <a:latin typeface="Arial Narrow" panose="020B0606020202030204" pitchFamily="34" charset="0"/>
              <a:ea typeface="Times New Roman" panose="02020603050405020304" pitchFamily="18" charset="0"/>
            </a:endParaRPr>
          </a:p>
          <a:p>
            <a:pPr marL="0" indent="0" algn="ctr">
              <a:spcBef>
                <a:spcPts val="0"/>
              </a:spcBef>
              <a:buNone/>
            </a:pPr>
            <a:r>
              <a:rPr lang="en-US" sz="2400" b="1" dirty="0" smtClean="0">
                <a:latin typeface="Arial Narrow" panose="020B0606020202030204" pitchFamily="34" charset="0"/>
                <a:ea typeface="Times New Roman" panose="02020603050405020304" pitchFamily="18" charset="0"/>
              </a:rPr>
              <a:t>G</a:t>
            </a:r>
            <a:r>
              <a:rPr lang="en-US" sz="2400" b="1" dirty="0" smtClean="0">
                <a:latin typeface="Times New Roman" panose="02020603050405020304" pitchFamily="18" charset="0"/>
                <a:ea typeface="Times New Roman" panose="02020603050405020304" pitchFamily="18" charset="0"/>
              </a:rPr>
              <a:t>α</a:t>
            </a:r>
            <a:r>
              <a:rPr lang="en-US" sz="2400" b="1" dirty="0" smtClean="0">
                <a:latin typeface="Arial Narrow" panose="020B0606020202030204" pitchFamily="34" charset="0"/>
                <a:ea typeface="Times New Roman" panose="02020603050405020304" pitchFamily="18" charset="0"/>
              </a:rPr>
              <a:t>i</a:t>
            </a:r>
            <a:r>
              <a:rPr lang="en-US" sz="2400" dirty="0" smtClean="0">
                <a:latin typeface="Arial Narrow" panose="020B0606020202030204" pitchFamily="34" charset="0"/>
                <a:ea typeface="Times New Roman" panose="02020603050405020304" pitchFamily="18" charset="0"/>
              </a:rPr>
              <a:t> </a:t>
            </a:r>
            <a:r>
              <a:rPr lang="en-US" sz="2400" dirty="0">
                <a:latin typeface="Arial Narrow" panose="020B0606020202030204" pitchFamily="34" charset="0"/>
                <a:ea typeface="Times New Roman" panose="02020603050405020304" pitchFamily="18" charset="0"/>
              </a:rPr>
              <a:t>interacts with adenylyl </a:t>
            </a:r>
            <a:r>
              <a:rPr lang="en-US" sz="2400" dirty="0" err="1">
                <a:latin typeface="Arial Narrow" panose="020B0606020202030204" pitchFamily="34" charset="0"/>
                <a:ea typeface="Times New Roman" panose="02020603050405020304" pitchFamily="18" charset="0"/>
              </a:rPr>
              <a:t>cyclase</a:t>
            </a:r>
            <a:r>
              <a:rPr lang="en-US" sz="2400" dirty="0">
                <a:latin typeface="Arial Narrow" panose="020B0606020202030204" pitchFamily="34" charset="0"/>
                <a:ea typeface="Times New Roman" panose="02020603050405020304" pitchFamily="18" charset="0"/>
              </a:rPr>
              <a:t> (AC).</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b="1" dirty="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a:latin typeface="Arial Narrow" panose="020B0606020202030204" pitchFamily="34" charset="0"/>
                <a:ea typeface="Times New Roman" panose="02020603050405020304" pitchFamily="18" charset="0"/>
              </a:rPr>
              <a:t>adenylyl </a:t>
            </a:r>
            <a:r>
              <a:rPr lang="en-US" sz="2400" dirty="0" err="1">
                <a:latin typeface="Arial Narrow" panose="020B0606020202030204" pitchFamily="34" charset="0"/>
                <a:ea typeface="Times New Roman" panose="02020603050405020304" pitchFamily="18" charset="0"/>
              </a:rPr>
              <a:t>cyclase</a:t>
            </a:r>
            <a:r>
              <a:rPr lang="en-US" sz="2400" dirty="0">
                <a:latin typeface="Arial Narrow" panose="020B0606020202030204" pitchFamily="34" charset="0"/>
                <a:ea typeface="Times New Roman" panose="02020603050405020304" pitchFamily="18" charset="0"/>
              </a:rPr>
              <a:t> </a:t>
            </a:r>
            <a:r>
              <a:rPr lang="en-US" sz="2400" dirty="0" smtClean="0">
                <a:latin typeface="Arial Narrow" panose="020B0606020202030204" pitchFamily="34" charset="0"/>
                <a:ea typeface="Times New Roman" panose="02020603050405020304" pitchFamily="18" charset="0"/>
              </a:rPr>
              <a:t>is inhibited </a:t>
            </a:r>
          </a:p>
          <a:p>
            <a:pPr marL="0" indent="0" algn="ctr">
              <a:spcBef>
                <a:spcPts val="0"/>
              </a:spcBef>
              <a:buNone/>
            </a:pPr>
            <a:r>
              <a:rPr lang="en-US" sz="2400" dirty="0" smtClean="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a:latin typeface="Arial Narrow" panose="020B0606020202030204" pitchFamily="34" charset="0"/>
                <a:ea typeface="Times New Roman" panose="02020603050405020304" pitchFamily="18" charset="0"/>
              </a:rPr>
              <a:t>the production of </a:t>
            </a:r>
            <a:r>
              <a:rPr lang="en-US" sz="2400" dirty="0" err="1" smtClean="0">
                <a:latin typeface="Arial Narrow" panose="020B0606020202030204" pitchFamily="34" charset="0"/>
                <a:ea typeface="Times New Roman" panose="02020603050405020304" pitchFamily="18" charset="0"/>
              </a:rPr>
              <a:t>cAMP</a:t>
            </a:r>
            <a:r>
              <a:rPr lang="en-US" sz="2400" dirty="0" smtClean="0">
                <a:latin typeface="Arial Narrow" panose="020B0606020202030204" pitchFamily="34" charset="0"/>
                <a:ea typeface="Times New Roman" panose="02020603050405020304" pitchFamily="18" charset="0"/>
              </a:rPr>
              <a:t> is inhibited too</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57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ctr">
              <a:spcBef>
                <a:spcPts val="0"/>
              </a:spcBef>
              <a:buNone/>
            </a:pPr>
            <a:endParaRPr lang="en-US" sz="2400" dirty="0">
              <a:latin typeface="Arial Narrow" panose="020B0606020202030204" pitchFamily="34" charset="0"/>
              <a:ea typeface="Times New Roman" panose="02020603050405020304" pitchFamily="18" charset="0"/>
            </a:endParaRPr>
          </a:p>
          <a:p>
            <a:pPr marL="514350" indent="-514350">
              <a:buFont typeface="+mj-lt"/>
              <a:buAutoNum type="alphaLcParenR" startAt="3"/>
            </a:pPr>
            <a:r>
              <a:rPr lang="en-US" sz="2400" b="1" u="dotted" dirty="0" smtClean="0">
                <a:latin typeface="Arial Narrow" panose="020B0606020202030204" pitchFamily="34" charset="0"/>
                <a:ea typeface="Times New Roman" panose="02020603050405020304" pitchFamily="18" charset="0"/>
              </a:rPr>
              <a:t>G</a:t>
            </a:r>
            <a:r>
              <a:rPr lang="en-US" sz="2400" b="1" u="dotted" dirty="0" smtClean="0">
                <a:latin typeface="Times New Roman" panose="02020603050405020304" pitchFamily="18" charset="0"/>
                <a:ea typeface="Times New Roman" panose="02020603050405020304" pitchFamily="18" charset="0"/>
              </a:rPr>
              <a:t>α</a:t>
            </a:r>
            <a:r>
              <a:rPr lang="en-US" sz="2400" b="1" u="dotted" dirty="0">
                <a:latin typeface="Arial Narrow" panose="020B0606020202030204" pitchFamily="34" charset="0"/>
                <a:ea typeface="Times New Roman" panose="02020603050405020304" pitchFamily="18" charset="0"/>
              </a:rPr>
              <a:t>q</a:t>
            </a:r>
            <a:r>
              <a:rPr lang="en-US" sz="2400" b="1" u="dotted" dirty="0" smtClean="0">
                <a:latin typeface="Arial Narrow" panose="020B0606020202030204" pitchFamily="34" charset="0"/>
                <a:ea typeface="Times New Roman" panose="02020603050405020304" pitchFamily="18" charset="0"/>
              </a:rPr>
              <a:t>-coupled </a:t>
            </a:r>
            <a:r>
              <a:rPr lang="en-US" sz="2400" b="1" u="dotted" dirty="0">
                <a:latin typeface="Arial Narrow" panose="020B0606020202030204" pitchFamily="34" charset="0"/>
                <a:ea typeface="Times New Roman" panose="02020603050405020304" pitchFamily="18" charset="0"/>
              </a:rPr>
              <a:t>receptors:</a:t>
            </a:r>
          </a:p>
          <a:p>
            <a:pPr marL="514350" indent="-514350">
              <a:buFont typeface="+mj-lt"/>
              <a:buAutoNum type="alphaLcParenR" startAt="3"/>
            </a:pPr>
            <a:endParaRPr lang="en-US" sz="2400" b="1" u="dotted" dirty="0">
              <a:latin typeface="Arial Narrow" panose="020B0606020202030204" pitchFamily="34" charset="0"/>
              <a:ea typeface="Times New Roman" panose="02020603050405020304" pitchFamily="18" charset="0"/>
            </a:endParaRPr>
          </a:p>
          <a:p>
            <a:pPr marL="0" indent="0" algn="ctr">
              <a:spcBef>
                <a:spcPts val="0"/>
              </a:spcBef>
              <a:buNone/>
            </a:pPr>
            <a:r>
              <a:rPr lang="en-US" sz="2400" b="1" dirty="0" smtClean="0">
                <a:latin typeface="Arial Narrow" panose="020B0606020202030204" pitchFamily="34" charset="0"/>
                <a:ea typeface="Times New Roman" panose="02020603050405020304" pitchFamily="18" charset="0"/>
              </a:rPr>
              <a:t>G</a:t>
            </a:r>
            <a:r>
              <a:rPr lang="en-US" sz="2400" b="1" dirty="0" smtClean="0">
                <a:latin typeface="Times New Roman" panose="02020603050405020304" pitchFamily="18" charset="0"/>
                <a:ea typeface="Times New Roman" panose="02020603050405020304" pitchFamily="18" charset="0"/>
              </a:rPr>
              <a:t>α</a:t>
            </a:r>
            <a:r>
              <a:rPr lang="en-US" sz="2400" b="1" dirty="0">
                <a:latin typeface="Arial Narrow" panose="020B0606020202030204" pitchFamily="34" charset="0"/>
                <a:ea typeface="Times New Roman" panose="02020603050405020304" pitchFamily="18" charset="0"/>
              </a:rPr>
              <a:t>q</a:t>
            </a:r>
            <a:r>
              <a:rPr lang="en-US" sz="2400" dirty="0" smtClean="0">
                <a:latin typeface="Arial Narrow" panose="020B0606020202030204" pitchFamily="34" charset="0"/>
                <a:ea typeface="Times New Roman" panose="02020603050405020304" pitchFamily="18" charset="0"/>
              </a:rPr>
              <a:t> </a:t>
            </a:r>
            <a:r>
              <a:rPr lang="en-US" sz="2400" dirty="0">
                <a:latin typeface="Arial Narrow" panose="020B0606020202030204" pitchFamily="34" charset="0"/>
                <a:ea typeface="Times New Roman" panose="02020603050405020304" pitchFamily="18" charset="0"/>
              </a:rPr>
              <a:t>interacts </a:t>
            </a:r>
            <a:r>
              <a:rPr lang="en-US" sz="2400" dirty="0" smtClean="0">
                <a:latin typeface="Arial Narrow" panose="020B0606020202030204" pitchFamily="34" charset="0"/>
                <a:ea typeface="Times New Roman" panose="02020603050405020304" pitchFamily="18" charset="0"/>
              </a:rPr>
              <a:t>with phospholipase </a:t>
            </a:r>
            <a:r>
              <a:rPr lang="en-US" sz="2400" dirty="0">
                <a:latin typeface="Arial Narrow" panose="020B0606020202030204" pitchFamily="34" charset="0"/>
                <a:ea typeface="Times New Roman" panose="02020603050405020304" pitchFamily="18" charset="0"/>
              </a:rPr>
              <a:t>C</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b="1" dirty="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a:latin typeface="Arial Narrow" panose="020B0606020202030204" pitchFamily="34" charset="0"/>
                <a:ea typeface="Times New Roman" panose="02020603050405020304" pitchFamily="18" charset="0"/>
              </a:rPr>
              <a:t>increase in </a:t>
            </a:r>
            <a:r>
              <a:rPr lang="en-US" sz="2400" dirty="0" smtClean="0">
                <a:latin typeface="Arial Narrow" panose="020B0606020202030204" pitchFamily="34" charset="0"/>
                <a:ea typeface="Times New Roman" panose="02020603050405020304" pitchFamily="18" charset="0"/>
              </a:rPr>
              <a:t>(IP3) levels</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smtClean="0">
                <a:latin typeface="Arial Narrow" panose="020B0606020202030204" pitchFamily="34" charset="0"/>
                <a:ea typeface="Times New Roman" panose="02020603050405020304" pitchFamily="18" charset="0"/>
                <a:sym typeface="Wingdings" panose="05000000000000000000" pitchFamily="2" charset="2"/>
              </a:rPr>
              <a:t></a:t>
            </a:r>
            <a:endParaRPr lang="en-US" sz="2400" dirty="0">
              <a:latin typeface="Times New Roman" panose="02020603050405020304" pitchFamily="18" charset="0"/>
              <a:ea typeface="Times New Roman" panose="02020603050405020304" pitchFamily="18" charset="0"/>
            </a:endParaRPr>
          </a:p>
          <a:p>
            <a:pPr marL="0" indent="0" algn="ctr">
              <a:spcBef>
                <a:spcPts val="0"/>
              </a:spcBef>
              <a:buNone/>
            </a:pPr>
            <a:r>
              <a:rPr lang="en-US" sz="2400" dirty="0" smtClean="0">
                <a:latin typeface="Arial Narrow" panose="020B0606020202030204" pitchFamily="34" charset="0"/>
                <a:ea typeface="Times New Roman" panose="02020603050405020304" pitchFamily="18" charset="0"/>
              </a:rPr>
              <a:t>Increase in intracellular </a:t>
            </a:r>
            <a:r>
              <a:rPr lang="en-US" sz="2400" dirty="0">
                <a:latin typeface="Arial Narrow" panose="020B0606020202030204" pitchFamily="34" charset="0"/>
                <a:ea typeface="Times New Roman" panose="02020603050405020304" pitchFamily="18" charset="0"/>
              </a:rPr>
              <a:t>[Ca</a:t>
            </a:r>
            <a:r>
              <a:rPr lang="en-US" sz="2400" b="1" baseline="-25000" dirty="0">
                <a:latin typeface="Arial Narrow" panose="020B0606020202030204" pitchFamily="34" charset="0"/>
                <a:ea typeface="Times New Roman" panose="02020603050405020304" pitchFamily="18" charset="0"/>
              </a:rPr>
              <a:t>2</a:t>
            </a:r>
            <a:r>
              <a:rPr lang="en-US" sz="2400" b="1" baseline="30000" dirty="0">
                <a:latin typeface="Arial Narrow" panose="020B0606020202030204" pitchFamily="34" charset="0"/>
                <a:ea typeface="Times New Roman" panose="02020603050405020304" pitchFamily="18" charset="0"/>
              </a:rPr>
              <a:t>+</a:t>
            </a:r>
            <a:r>
              <a:rPr lang="en-US" sz="2400" dirty="0">
                <a:latin typeface="Arial Narrow" panose="020B060602020203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24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5787641"/>
              </p:ext>
            </p:extLst>
          </p:nvPr>
        </p:nvGraphicFramePr>
        <p:xfrm>
          <a:off x="0" y="63500"/>
          <a:ext cx="12191999" cy="6400800"/>
        </p:xfrm>
        <a:graphic>
          <a:graphicData uri="http://schemas.openxmlformats.org/drawingml/2006/table">
            <a:tbl>
              <a:tblPr firstRow="1" bandRow="1">
                <a:tableStyleId>{5C22544A-7EE6-4342-B048-85BDC9FD1C3A}</a:tableStyleId>
              </a:tblPr>
              <a:tblGrid>
                <a:gridCol w="1841500"/>
                <a:gridCol w="2921000"/>
                <a:gridCol w="1054100"/>
                <a:gridCol w="2362200"/>
                <a:gridCol w="1701800"/>
                <a:gridCol w="2311399"/>
              </a:tblGrid>
              <a:tr h="667657">
                <a:tc>
                  <a:txBody>
                    <a:bodyPr/>
                    <a:lstStyle/>
                    <a:p>
                      <a:pPr algn="ctr"/>
                      <a:r>
                        <a:rPr lang="en-US" sz="2400" dirty="0" smtClean="0"/>
                        <a:t>Type </a:t>
                      </a:r>
                      <a:endParaRPr lang="en-US" sz="2400" dirty="0"/>
                    </a:p>
                  </a:txBody>
                  <a:tcPr/>
                </a:tc>
                <a:tc>
                  <a:txBody>
                    <a:bodyPr/>
                    <a:lstStyle/>
                    <a:p>
                      <a:pPr algn="ctr"/>
                      <a:r>
                        <a:rPr lang="en-US" sz="2400" dirty="0" smtClean="0"/>
                        <a:t>Locations </a:t>
                      </a:r>
                      <a:endParaRPr lang="en-US" sz="2400" dirty="0"/>
                    </a:p>
                  </a:txBody>
                  <a:tcPr/>
                </a:tc>
                <a:tc>
                  <a:txBody>
                    <a:bodyPr/>
                    <a:lstStyle/>
                    <a:p>
                      <a:pPr algn="ctr"/>
                      <a:r>
                        <a:rPr lang="en-US" sz="2400" dirty="0" smtClean="0"/>
                        <a:t>Effect </a:t>
                      </a:r>
                      <a:endParaRPr lang="en-US" sz="2400" dirty="0"/>
                    </a:p>
                  </a:txBody>
                  <a:tcPr/>
                </a:tc>
                <a:tc>
                  <a:txBody>
                    <a:bodyPr/>
                    <a:lstStyle/>
                    <a:p>
                      <a:pPr algn="ctr"/>
                      <a:r>
                        <a:rPr lang="en-US" sz="2400" dirty="0" smtClean="0"/>
                        <a:t>Sensitivity </a:t>
                      </a:r>
                      <a:endParaRPr lang="en-US" sz="2400" dirty="0"/>
                    </a:p>
                  </a:txBody>
                  <a:tcPr/>
                </a:tc>
                <a:tc>
                  <a:txBody>
                    <a:bodyPr/>
                    <a:lstStyle/>
                    <a:p>
                      <a:pPr algn="ctr"/>
                      <a:r>
                        <a:rPr lang="en-US" sz="2400" dirty="0" smtClean="0"/>
                        <a:t>Mechanism of action</a:t>
                      </a:r>
                      <a:endParaRPr lang="en-US" sz="2400" dirty="0"/>
                    </a:p>
                  </a:txBody>
                  <a:tcPr/>
                </a:tc>
                <a:tc>
                  <a:txBody>
                    <a:bodyPr/>
                    <a:lstStyle/>
                    <a:p>
                      <a:pPr algn="ctr"/>
                      <a:r>
                        <a:rPr lang="en-US" sz="2400" dirty="0" smtClean="0"/>
                        <a:t>Notes</a:t>
                      </a:r>
                      <a:endParaRPr lang="en-US" sz="2400"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effectLst/>
                          <a:latin typeface="Times New Roman" panose="02020603050405020304" pitchFamily="18" charset="0"/>
                          <a:ea typeface="Times New Roman" panose="02020603050405020304" pitchFamily="18" charset="0"/>
                        </a:rPr>
                        <a:t>άl</a:t>
                      </a:r>
                      <a:r>
                        <a:rPr lang="en-US" sz="2400" b="1" dirty="0" smtClean="0">
                          <a:effectLst/>
                          <a:latin typeface="Arial Narrow" panose="020B0606020202030204" pitchFamily="34" charset="0"/>
                          <a:ea typeface="Times New Roman" panose="02020603050405020304" pitchFamily="18" charset="0"/>
                        </a:rPr>
                        <a:t> Receptors</a:t>
                      </a:r>
                      <a:endParaRPr lang="en-US" sz="2400" dirty="0" smtClean="0">
                        <a:effectLst/>
                        <a:latin typeface="Times New Roman" panose="02020603050405020304" pitchFamily="18" charset="0"/>
                        <a:ea typeface="Times New Roman" panose="02020603050405020304" pitchFamily="18" charset="0"/>
                      </a:endParaRPr>
                    </a:p>
                    <a:p>
                      <a:pPr algn="l"/>
                      <a:endParaRPr lang="en-US" dirty="0"/>
                    </a:p>
                  </a:txBody>
                  <a:tcPr/>
                </a:tc>
                <a:tc>
                  <a:txBody>
                    <a:bodyPr/>
                    <a:lstStyle/>
                    <a:p>
                      <a:pPr marL="342900" indent="-342900">
                        <a:buFont typeface="+mj-lt"/>
                        <a:buAutoNum type="arabicPeriod"/>
                      </a:pPr>
                      <a:r>
                        <a:rPr lang="en-US" sz="1800" dirty="0" smtClean="0">
                          <a:solidFill>
                            <a:schemeClr val="tx1"/>
                          </a:solidFill>
                          <a:effectLst/>
                          <a:latin typeface="Arial Narrow" panose="020B0606020202030204" pitchFamily="34" charset="0"/>
                          <a:ea typeface="Times New Roman" panose="02020603050405020304" pitchFamily="18" charset="0"/>
                        </a:rPr>
                        <a:t>vascular smooth muscle of the skin</a:t>
                      </a:r>
                    </a:p>
                    <a:p>
                      <a:pPr marL="342900" indent="-342900">
                        <a:buFont typeface="+mj-lt"/>
                        <a:buAutoNum type="arabicPeriod"/>
                      </a:pPr>
                      <a:r>
                        <a:rPr lang="en-US" sz="1800" dirty="0" smtClean="0">
                          <a:solidFill>
                            <a:schemeClr val="tx1"/>
                          </a:solidFill>
                          <a:effectLst/>
                          <a:latin typeface="Arial Narrow" panose="020B0606020202030204" pitchFamily="34" charset="0"/>
                          <a:ea typeface="Times New Roman" panose="02020603050405020304" pitchFamily="18" charset="0"/>
                        </a:rPr>
                        <a:t>the gastrointestinal (GI) </a:t>
                      </a:r>
                    </a:p>
                    <a:p>
                      <a:pPr marL="342900" indent="-342900">
                        <a:buFont typeface="+mj-lt"/>
                        <a:buAutoNum type="arabicPeriod"/>
                      </a:pPr>
                      <a:r>
                        <a:rPr lang="en-US" sz="1800" dirty="0" smtClean="0">
                          <a:solidFill>
                            <a:schemeClr val="tx1"/>
                          </a:solidFill>
                          <a:effectLst/>
                          <a:latin typeface="Arial Narrow" panose="020B0606020202030204" pitchFamily="34" charset="0"/>
                          <a:ea typeface="Times New Roman" panose="02020603050405020304" pitchFamily="18" charset="0"/>
                        </a:rPr>
                        <a:t>bladder sphincters</a:t>
                      </a:r>
                    </a:p>
                    <a:p>
                      <a:pPr marL="342900" indent="-342900">
                        <a:buFont typeface="+mj-lt"/>
                        <a:buAutoNum type="arabicPeriod"/>
                      </a:pPr>
                      <a:r>
                        <a:rPr lang="en-US" sz="1800" dirty="0" smtClean="0">
                          <a:solidFill>
                            <a:schemeClr val="tx1"/>
                          </a:solidFill>
                          <a:effectLst/>
                          <a:latin typeface="Arial Narrow" panose="020B0606020202030204" pitchFamily="34" charset="0"/>
                          <a:ea typeface="Times New Roman" panose="02020603050405020304" pitchFamily="18" charset="0"/>
                        </a:rPr>
                        <a:t>the radial muscle of the iris</a:t>
                      </a:r>
                      <a:endParaRPr lang="en-US" dirty="0">
                        <a:solidFill>
                          <a:schemeClr val="tx1"/>
                        </a:solidFill>
                      </a:endParaRPr>
                    </a:p>
                  </a:txBody>
                  <a:tcPr/>
                </a:tc>
                <a:tc>
                  <a:txBody>
                    <a:bodyPr/>
                    <a:lstStyle/>
                    <a:p>
                      <a:pPr algn="l"/>
                      <a:r>
                        <a:rPr lang="en-US" dirty="0" smtClean="0">
                          <a:latin typeface="Arial Narrow" pitchFamily="34" charset="0"/>
                        </a:rPr>
                        <a:t>Excitation </a:t>
                      </a:r>
                      <a:endParaRPr lang="en-US" dirty="0">
                        <a:latin typeface="Arial Narrow" pitchFamily="34" charset="0"/>
                      </a:endParaRPr>
                    </a:p>
                  </a:txBody>
                  <a:tcPr/>
                </a:tc>
                <a:tc>
                  <a:txBody>
                    <a:bodyPr/>
                    <a:lstStyle/>
                    <a:p>
                      <a:pPr algn="l"/>
                      <a:r>
                        <a:rPr lang="en-US" sz="1800" dirty="0" smtClean="0">
                          <a:solidFill>
                            <a:schemeClr val="tx1"/>
                          </a:solidFill>
                          <a:effectLst/>
                          <a:latin typeface="Arial Narrow" panose="020B0606020202030204" pitchFamily="34" charset="0"/>
                          <a:ea typeface="Times New Roman" panose="02020603050405020304" pitchFamily="18" charset="0"/>
                        </a:rPr>
                        <a:t>Equally sensitive to nor-epinephrine and epinephrine</a:t>
                      </a:r>
                      <a:endParaRPr lang="en-US" dirty="0">
                        <a:solidFill>
                          <a:schemeClr val="tx1"/>
                        </a:solidFill>
                      </a:endParaRPr>
                    </a:p>
                  </a:txBody>
                  <a:tcPr/>
                </a:tc>
                <a:tc>
                  <a:txBody>
                    <a:bodyPr/>
                    <a:lstStyle/>
                    <a:p>
                      <a:pPr algn="l"/>
                      <a:r>
                        <a:rPr lang="en-US" sz="1800" dirty="0" err="1" smtClean="0">
                          <a:solidFill>
                            <a:schemeClr val="tx1"/>
                          </a:solidFill>
                          <a:effectLst/>
                          <a:latin typeface="Arial Narrow" panose="020B0606020202030204" pitchFamily="34" charset="0"/>
                          <a:ea typeface="Times New Roman" panose="02020603050405020304" pitchFamily="18" charset="0"/>
                        </a:rPr>
                        <a:t>G</a:t>
                      </a:r>
                      <a:r>
                        <a:rPr lang="en-US" sz="1800" b="1" dirty="0" err="1" smtClean="0">
                          <a:solidFill>
                            <a:schemeClr val="tx1"/>
                          </a:solidFill>
                          <a:effectLst/>
                          <a:latin typeface="Arial Narrow" panose="020B0606020202030204" pitchFamily="34" charset="0"/>
                          <a:ea typeface="Times New Roman" panose="02020603050405020304" pitchFamily="18" charset="0"/>
                        </a:rPr>
                        <a:t>q</a:t>
                      </a:r>
                      <a:r>
                        <a:rPr lang="en-US" sz="1800" dirty="0" smtClean="0">
                          <a:solidFill>
                            <a:schemeClr val="tx1"/>
                          </a:solidFill>
                          <a:effectLst/>
                          <a:latin typeface="Arial Narrow" panose="020B0606020202030204" pitchFamily="34" charset="0"/>
                          <a:ea typeface="Times New Roman" panose="02020603050405020304" pitchFamily="18" charset="0"/>
                        </a:rPr>
                        <a:t> protein</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Arial Narrow" panose="020B0606020202030204" pitchFamily="34" charset="0"/>
                          <a:ea typeface="Times New Roman" panose="02020603050405020304" pitchFamily="18" charset="0"/>
                        </a:rPr>
                        <a:t>nor-epinephrine must be present in high enough concentrations to activate </a:t>
                      </a:r>
                      <a:r>
                        <a:rPr lang="en-US" sz="1800" dirty="0" smtClean="0">
                          <a:solidFill>
                            <a:schemeClr val="tx1"/>
                          </a:solidFill>
                          <a:latin typeface="Times New Roman" panose="02020603050405020304" pitchFamily="18" charset="0"/>
                          <a:ea typeface="Times New Roman" panose="02020603050405020304" pitchFamily="18" charset="0"/>
                          <a:cs typeface="Arial" panose="020B0604020202020204" pitchFamily="34" charset="0"/>
                        </a:rPr>
                        <a:t>ά1</a:t>
                      </a:r>
                      <a:r>
                        <a:rPr lang="en-US" sz="1800" dirty="0" smtClean="0">
                          <a:solidFill>
                            <a:schemeClr val="tx1"/>
                          </a:solidFill>
                          <a:effectLst/>
                          <a:latin typeface="Arial Narrow" panose="020B0606020202030204" pitchFamily="34" charset="0"/>
                          <a:ea typeface="Times New Roman" panose="02020603050405020304" pitchFamily="18" charset="0"/>
                        </a:rPr>
                        <a:t> receptors.</a:t>
                      </a:r>
                      <a:endParaRPr lang="en-US" sz="1800" dirty="0" smtClean="0">
                        <a:solidFill>
                          <a:schemeClr val="tx1"/>
                        </a:solidFill>
                        <a:effectLst/>
                        <a:latin typeface="Times New Roman" panose="02020603050405020304" pitchFamily="18" charset="0"/>
                        <a:ea typeface="Times New Roman" panose="02020603050405020304" pitchFamily="18" charset="0"/>
                      </a:endParaRPr>
                    </a:p>
                    <a:p>
                      <a:pPr algn="l"/>
                      <a:endParaRPr lang="en-US"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Times New Roman" panose="02020603050405020304" pitchFamily="18" charset="0"/>
                          <a:ea typeface="Times New Roman" panose="02020603050405020304" pitchFamily="18" charset="0"/>
                        </a:rPr>
                        <a:t>ά2</a:t>
                      </a:r>
                      <a:r>
                        <a:rPr lang="en-US" sz="2400" b="1" dirty="0" smtClean="0">
                          <a:effectLst/>
                          <a:latin typeface="Arial Narrow" panose="020B0606020202030204" pitchFamily="34" charset="0"/>
                          <a:ea typeface="Times New Roman" panose="02020603050405020304" pitchFamily="18" charset="0"/>
                        </a:rPr>
                        <a:t> Receptors</a:t>
                      </a:r>
                      <a:endParaRPr lang="en-US" sz="2400" dirty="0" smtClean="0">
                        <a:effectLst/>
                        <a:latin typeface="Times New Roman" panose="02020603050405020304" pitchFamily="18" charset="0"/>
                        <a:ea typeface="Times New Roman" panose="02020603050405020304" pitchFamily="18" charset="0"/>
                      </a:endParaRPr>
                    </a:p>
                    <a:p>
                      <a:pPr algn="l"/>
                      <a:endParaRPr lang="en-US" dirty="0"/>
                    </a:p>
                  </a:txBody>
                  <a:tcPr/>
                </a:tc>
                <a:tc>
                  <a:txBody>
                    <a:bodyPr/>
                    <a:lstStyle/>
                    <a:p>
                      <a:pPr marL="342900" indent="-342900">
                        <a:buFont typeface="+mj-lt"/>
                        <a:buAutoNum type="arabicPeriod"/>
                      </a:pPr>
                      <a:r>
                        <a:rPr lang="en-US" sz="1800" dirty="0" smtClean="0">
                          <a:effectLst/>
                          <a:latin typeface="Arial Narrow" panose="020B0606020202030204" pitchFamily="34" charset="0"/>
                          <a:ea typeface="Times New Roman" panose="02020603050405020304" pitchFamily="18" charset="0"/>
                        </a:rPr>
                        <a:t>presynaptic nerve terminals</a:t>
                      </a:r>
                    </a:p>
                    <a:p>
                      <a:pPr marL="342900" indent="-342900">
                        <a:buFont typeface="+mj-lt"/>
                        <a:buAutoNum type="arabicPeriod"/>
                      </a:pPr>
                      <a:r>
                        <a:rPr lang="en-US" sz="1800" dirty="0" smtClean="0">
                          <a:effectLst/>
                          <a:latin typeface="Arial Narrow" panose="020B0606020202030204" pitchFamily="34" charset="0"/>
                          <a:ea typeface="Times New Roman" panose="02020603050405020304" pitchFamily="18" charset="0"/>
                        </a:rPr>
                        <a:t>platelets</a:t>
                      </a:r>
                    </a:p>
                    <a:p>
                      <a:pPr marL="342900" indent="-342900">
                        <a:buFont typeface="+mj-lt"/>
                        <a:buAutoNum type="arabicPeriod"/>
                      </a:pPr>
                      <a:r>
                        <a:rPr lang="en-US" sz="1800" dirty="0" smtClean="0">
                          <a:effectLst/>
                          <a:latin typeface="Arial Narrow" panose="020B0606020202030204" pitchFamily="34" charset="0"/>
                          <a:ea typeface="Times New Roman" panose="02020603050405020304" pitchFamily="18" charset="0"/>
                        </a:rPr>
                        <a:t>fat cells</a:t>
                      </a:r>
                    </a:p>
                    <a:p>
                      <a:pPr marL="342900" indent="-342900">
                        <a:buFont typeface="+mj-lt"/>
                        <a:buAutoNum type="arabicPeriod"/>
                      </a:pPr>
                      <a:r>
                        <a:rPr lang="en-US" sz="1800" dirty="0" smtClean="0">
                          <a:effectLst/>
                          <a:latin typeface="Arial Narrow" panose="020B0606020202030204" pitchFamily="34" charset="0"/>
                          <a:ea typeface="Times New Roman" panose="02020603050405020304" pitchFamily="18" charset="0"/>
                        </a:rPr>
                        <a:t>walls of the GI tract</a:t>
                      </a:r>
                      <a:endParaRPr lang="en-US" dirty="0"/>
                    </a:p>
                  </a:txBody>
                  <a:tcPr/>
                </a:tc>
                <a:tc>
                  <a:txBody>
                    <a:bodyPr/>
                    <a:lstStyle/>
                    <a:p>
                      <a:pPr algn="l"/>
                      <a:r>
                        <a:rPr lang="en-US" dirty="0" smtClean="0">
                          <a:latin typeface="Arial Narrow" pitchFamily="34" charset="0"/>
                        </a:rPr>
                        <a:t>Inhibition </a:t>
                      </a:r>
                      <a:endParaRPr lang="en-US" dirty="0">
                        <a:latin typeface="Arial Narrow" pitchFamily="34" charset="0"/>
                      </a:endParaRPr>
                    </a:p>
                  </a:txBody>
                  <a:tcPr/>
                </a:tc>
                <a:tc>
                  <a:txBody>
                    <a:bodyPr/>
                    <a:lstStyle/>
                    <a:p>
                      <a:pPr algn="l"/>
                      <a:r>
                        <a:rPr lang="en-US" dirty="0" smtClean="0"/>
                        <a:t>---------------------------------------------------------------------------------------------</a:t>
                      </a:r>
                      <a:endParaRPr lang="en-US" dirty="0"/>
                    </a:p>
                  </a:txBody>
                  <a:tcPr/>
                </a:tc>
                <a:tc>
                  <a:txBody>
                    <a:bodyPr/>
                    <a:lstStyle/>
                    <a:p>
                      <a:pPr algn="l"/>
                      <a:r>
                        <a:rPr lang="en-US" dirty="0" err="1" smtClean="0">
                          <a:latin typeface="Arial Narrow" pitchFamily="34" charset="0"/>
                        </a:rPr>
                        <a:t>G</a:t>
                      </a:r>
                      <a:r>
                        <a:rPr lang="en-US" b="1" dirty="0" err="1" smtClean="0">
                          <a:latin typeface="Arial Narrow" pitchFamily="34" charset="0"/>
                        </a:rPr>
                        <a:t>i</a:t>
                      </a:r>
                      <a:r>
                        <a:rPr lang="en-US" dirty="0" smtClean="0">
                          <a:latin typeface="Arial Narrow" pitchFamily="34" charset="0"/>
                        </a:rPr>
                        <a:t> protein</a:t>
                      </a:r>
                      <a:endParaRPr lang="en-US" dirty="0">
                        <a:latin typeface="Arial Narrow" pitchFamily="34" charset="0"/>
                      </a:endParaRPr>
                    </a:p>
                  </a:txBody>
                  <a:tcPr/>
                </a:tc>
                <a:tc>
                  <a:txBody>
                    <a:bodyPr/>
                    <a:lstStyle/>
                    <a:p>
                      <a:pPr algn="l"/>
                      <a:r>
                        <a:rPr lang="en-US" dirty="0" smtClean="0"/>
                        <a:t>------------------------------------------------------------------------------------------</a:t>
                      </a:r>
                      <a:endParaRPr lang="en-US"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a:t>
                      </a:r>
                      <a:r>
                        <a:rPr lang="en-US" sz="2400" b="1" dirty="0" smtClean="0">
                          <a:effectLst/>
                          <a:latin typeface="Arial Narrow" panose="020B0606020202030204" pitchFamily="34" charset="0"/>
                          <a:ea typeface="Times New Roman" panose="02020603050405020304" pitchFamily="18" charset="0"/>
                        </a:rPr>
                        <a:t>1 Receptors</a:t>
                      </a:r>
                      <a:endParaRPr lang="en-US" sz="2000" dirty="0" smtClean="0">
                        <a:effectLst/>
                        <a:latin typeface="Times New Roman" panose="02020603050405020304" pitchFamily="18" charset="0"/>
                        <a:ea typeface="Times New Roman" panose="02020603050405020304" pitchFamily="18" charset="0"/>
                      </a:endParaRPr>
                    </a:p>
                    <a:p>
                      <a:pPr algn="l"/>
                      <a:endParaRPr lang="en-US" dirty="0"/>
                    </a:p>
                  </a:txBody>
                  <a:tcPr/>
                </a:tc>
                <a:tc>
                  <a:txBody>
                    <a:bodyPr/>
                    <a:lstStyle/>
                    <a:p>
                      <a:pPr marL="342900" indent="-342900">
                        <a:buFont typeface="+mj-lt"/>
                        <a:buAutoNum type="arabicPeriod"/>
                      </a:pPr>
                      <a:r>
                        <a:rPr lang="en-US" dirty="0" err="1" smtClean="0">
                          <a:solidFill>
                            <a:schemeClr val="tx1"/>
                          </a:solidFill>
                          <a:effectLst/>
                          <a:latin typeface="Arial Narrow" panose="020B0606020202030204" pitchFamily="34" charset="0"/>
                          <a:ea typeface="Times New Roman" panose="02020603050405020304" pitchFamily="18" charset="0"/>
                        </a:rPr>
                        <a:t>sinoatrial</a:t>
                      </a:r>
                      <a:r>
                        <a:rPr lang="en-US" dirty="0" smtClean="0">
                          <a:solidFill>
                            <a:schemeClr val="tx1"/>
                          </a:solidFill>
                          <a:effectLst/>
                          <a:latin typeface="Arial Narrow" panose="020B0606020202030204" pitchFamily="34" charset="0"/>
                          <a:ea typeface="Times New Roman" panose="02020603050405020304" pitchFamily="18" charset="0"/>
                        </a:rPr>
                        <a:t> (SA) node</a:t>
                      </a:r>
                    </a:p>
                    <a:p>
                      <a:pPr marL="342900" indent="-342900">
                        <a:buFont typeface="+mj-lt"/>
                        <a:buAutoNum type="arabicPeriod"/>
                      </a:pPr>
                      <a:r>
                        <a:rPr lang="en-US" dirty="0" err="1" smtClean="0">
                          <a:solidFill>
                            <a:schemeClr val="tx1"/>
                          </a:solidFill>
                          <a:effectLst/>
                          <a:latin typeface="Arial Narrow" panose="020B0606020202030204" pitchFamily="34" charset="0"/>
                          <a:ea typeface="Times New Roman" panose="02020603050405020304" pitchFamily="18" charset="0"/>
                        </a:rPr>
                        <a:t>atrioventricular</a:t>
                      </a:r>
                      <a:r>
                        <a:rPr lang="en-US" dirty="0" smtClean="0">
                          <a:solidFill>
                            <a:schemeClr val="tx1"/>
                          </a:solidFill>
                          <a:effectLst/>
                          <a:latin typeface="Arial Narrow" panose="020B0606020202030204" pitchFamily="34" charset="0"/>
                          <a:ea typeface="Times New Roman" panose="02020603050405020304" pitchFamily="18" charset="0"/>
                        </a:rPr>
                        <a:t> (AV) node</a:t>
                      </a:r>
                    </a:p>
                    <a:p>
                      <a:pPr marL="342900" indent="-342900">
                        <a:buFont typeface="+mj-lt"/>
                        <a:buAutoNum type="arabicPeriod"/>
                      </a:pPr>
                      <a:r>
                        <a:rPr lang="en-US" dirty="0" smtClean="0">
                          <a:solidFill>
                            <a:schemeClr val="tx1"/>
                          </a:solidFill>
                          <a:effectLst/>
                          <a:latin typeface="Arial Narrow" panose="020B0606020202030204" pitchFamily="34" charset="0"/>
                          <a:ea typeface="Times New Roman" panose="02020603050405020304" pitchFamily="18" charset="0"/>
                        </a:rPr>
                        <a:t>ventricular muscle of the heart.</a:t>
                      </a:r>
                      <a:endParaRPr lang="en-US" dirty="0">
                        <a:solidFill>
                          <a:schemeClr val="tx1"/>
                        </a:solidFill>
                      </a:endParaRPr>
                    </a:p>
                  </a:txBody>
                  <a:tcPr/>
                </a:tc>
                <a:tc>
                  <a:txBody>
                    <a:bodyPr/>
                    <a:lstStyle/>
                    <a:p>
                      <a:pPr algn="l"/>
                      <a:r>
                        <a:rPr lang="en-US" dirty="0" smtClean="0">
                          <a:latin typeface="Arial Narrow" pitchFamily="34" charset="0"/>
                        </a:rPr>
                        <a:t>Excitation </a:t>
                      </a:r>
                      <a:endParaRPr lang="en-US" dirty="0"/>
                    </a:p>
                  </a:txBody>
                  <a:tcPr/>
                </a:tc>
                <a:tc>
                  <a:txBody>
                    <a:bodyPr/>
                    <a:lstStyle/>
                    <a:p>
                      <a:pPr algn="l"/>
                      <a:r>
                        <a:rPr lang="en-US" dirty="0" smtClean="0">
                          <a:solidFill>
                            <a:schemeClr val="tx1"/>
                          </a:solidFill>
                          <a:effectLst/>
                          <a:latin typeface="Arial Narrow" panose="020B0606020202030204" pitchFamily="34" charset="0"/>
                          <a:ea typeface="Times New Roman" panose="02020603050405020304" pitchFamily="18" charset="0"/>
                        </a:rPr>
                        <a:t>sensitive to both nor-epinephrine and epinephrine, and are more sensitive than the </a:t>
                      </a:r>
                      <a:r>
                        <a:rPr lang="en-US" sz="1800" b="1" dirty="0" err="1" smtClean="0">
                          <a:effectLst/>
                          <a:latin typeface="Times New Roman" panose="02020603050405020304" pitchFamily="18" charset="0"/>
                          <a:ea typeface="Times New Roman" panose="02020603050405020304" pitchFamily="18" charset="0"/>
                        </a:rPr>
                        <a:t>άl</a:t>
                      </a:r>
                      <a:r>
                        <a:rPr lang="en-US" sz="1800" b="1" dirty="0" smtClean="0">
                          <a:effectLst/>
                          <a:latin typeface="Times New Roman" panose="02020603050405020304" pitchFamily="18" charset="0"/>
                          <a:ea typeface="Times New Roman" panose="02020603050405020304" pitchFamily="18" charset="0"/>
                        </a:rPr>
                        <a:t> </a:t>
                      </a:r>
                      <a:r>
                        <a:rPr lang="en-US" dirty="0" smtClean="0">
                          <a:solidFill>
                            <a:schemeClr val="tx1"/>
                          </a:solidFill>
                          <a:effectLst/>
                          <a:latin typeface="Arial Narrow" panose="020B0606020202030204" pitchFamily="34" charset="0"/>
                          <a:ea typeface="Times New Roman" panose="02020603050405020304" pitchFamily="18" charset="0"/>
                        </a:rPr>
                        <a:t>receptors.</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Narrow" pitchFamily="34" charset="0"/>
                        </a:rPr>
                        <a:t>G</a:t>
                      </a:r>
                      <a:r>
                        <a:rPr lang="en-US" b="1" dirty="0" err="1" smtClean="0">
                          <a:latin typeface="Arial Narrow" pitchFamily="34" charset="0"/>
                        </a:rPr>
                        <a:t>s</a:t>
                      </a:r>
                      <a:r>
                        <a:rPr lang="en-US" dirty="0" smtClean="0">
                          <a:latin typeface="Arial Narrow" pitchFamily="34" charset="0"/>
                        </a:rPr>
                        <a:t> protein</a:t>
                      </a:r>
                    </a:p>
                    <a:p>
                      <a:pPr algn="l"/>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algn="l"/>
                      <a:endParaRPr lang="en-US"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a:t>
                      </a:r>
                      <a:r>
                        <a:rPr lang="en-US" sz="2400" b="1" dirty="0" smtClean="0">
                          <a:effectLst/>
                          <a:latin typeface="Arial Narrow" panose="020B0606020202030204" pitchFamily="34" charset="0"/>
                          <a:ea typeface="Times New Roman" panose="02020603050405020304" pitchFamily="18" charset="0"/>
                        </a:rPr>
                        <a:t>2 Receptors</a:t>
                      </a:r>
                      <a:endParaRPr lang="en-US" sz="2000" dirty="0" smtClean="0">
                        <a:effectLst/>
                        <a:latin typeface="Times New Roman" panose="02020603050405020304" pitchFamily="18" charset="0"/>
                        <a:ea typeface="Times New Roman" panose="02020603050405020304" pitchFamily="18" charset="0"/>
                      </a:endParaRPr>
                    </a:p>
                    <a:p>
                      <a:pPr algn="ctr"/>
                      <a:endParaRPr lang="en-US" sz="2400" dirty="0"/>
                    </a:p>
                  </a:txBody>
                  <a:tcPr/>
                </a:tc>
                <a:tc>
                  <a:txBody>
                    <a:bodyPr/>
                    <a:lstStyle/>
                    <a:p>
                      <a:pPr marL="342900" indent="-342900">
                        <a:buFont typeface="+mj-lt"/>
                        <a:buAutoNum type="arabicPeriod"/>
                      </a:pPr>
                      <a:r>
                        <a:rPr lang="en-US" dirty="0" smtClean="0">
                          <a:solidFill>
                            <a:schemeClr val="tx1"/>
                          </a:solidFill>
                          <a:effectLst/>
                          <a:latin typeface="Arial Narrow" panose="020B0606020202030204" pitchFamily="34" charset="0"/>
                          <a:ea typeface="Times New Roman" panose="02020603050405020304" pitchFamily="18" charset="0"/>
                        </a:rPr>
                        <a:t>vascular smooth muscle of skeletal muscle</a:t>
                      </a:r>
                    </a:p>
                    <a:p>
                      <a:pPr marL="342900" indent="-342900">
                        <a:buFont typeface="+mj-lt"/>
                        <a:buAutoNum type="arabicPeriod"/>
                      </a:pPr>
                      <a:r>
                        <a:rPr lang="en-US" dirty="0" smtClean="0">
                          <a:solidFill>
                            <a:schemeClr val="tx1"/>
                          </a:solidFill>
                          <a:effectLst/>
                          <a:latin typeface="Arial Narrow" panose="020B0606020202030204" pitchFamily="34" charset="0"/>
                          <a:ea typeface="Times New Roman" panose="02020603050405020304" pitchFamily="18" charset="0"/>
                        </a:rPr>
                        <a:t>bronchial smooth muscle</a:t>
                      </a:r>
                    </a:p>
                    <a:p>
                      <a:pPr marL="342900" indent="-342900">
                        <a:buFont typeface="+mj-lt"/>
                        <a:buAutoNum type="arabicPeriod"/>
                      </a:pPr>
                      <a:r>
                        <a:rPr lang="en-US" dirty="0" smtClean="0">
                          <a:solidFill>
                            <a:schemeClr val="tx1"/>
                          </a:solidFill>
                          <a:effectLst/>
                          <a:latin typeface="Arial Narrow" panose="020B0606020202030204" pitchFamily="34" charset="0"/>
                          <a:ea typeface="Times New Roman" panose="02020603050405020304" pitchFamily="18" charset="0"/>
                        </a:rPr>
                        <a:t>the walls of the GI tract and bladder</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Narrow" pitchFamily="34" charset="0"/>
                        </a:rPr>
                        <a:t>Inhibition</a:t>
                      </a:r>
                      <a:r>
                        <a:rPr lang="en-US" baseline="0" dirty="0" smtClean="0">
                          <a:latin typeface="Arial Narrow" pitchFamily="34" charset="0"/>
                        </a:rPr>
                        <a:t> and relaxation</a:t>
                      </a:r>
                      <a:endParaRPr lang="en-US" dirty="0" smtClean="0">
                        <a:latin typeface="Arial Narrow" pitchFamily="34" charset="0"/>
                      </a:endParaRPr>
                    </a:p>
                  </a:txBody>
                  <a:tcPr/>
                </a:tc>
                <a:tc>
                  <a:txBody>
                    <a:bodyPr/>
                    <a:lstStyle/>
                    <a:p>
                      <a:pPr marL="0" lvl="0" indent="0" algn="justLow">
                        <a:spcBef>
                          <a:spcPts val="0"/>
                        </a:spcBef>
                        <a:buNone/>
                      </a:pPr>
                      <a:r>
                        <a:rPr lang="en-US" dirty="0" smtClean="0">
                          <a:effectLst/>
                          <a:latin typeface="Arial Narrow" panose="020B0606020202030204" pitchFamily="34" charset="0"/>
                          <a:ea typeface="Times New Roman" panose="02020603050405020304" pitchFamily="18" charset="0"/>
                        </a:rPr>
                        <a:t>more sensitive to epinephrine than to nor-epinephrine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Arial Narrow" pitchFamily="34" charset="0"/>
                        </a:rPr>
                        <a:t>G</a:t>
                      </a:r>
                      <a:r>
                        <a:rPr lang="en-US" b="1" dirty="0" err="1" smtClean="0">
                          <a:latin typeface="Arial Narrow" pitchFamily="34" charset="0"/>
                        </a:rPr>
                        <a:t>s</a:t>
                      </a:r>
                      <a:r>
                        <a:rPr lang="en-US" dirty="0" smtClean="0">
                          <a:latin typeface="Arial Narrow" pitchFamily="34" charset="0"/>
                        </a:rPr>
                        <a:t> protein</a:t>
                      </a:r>
                    </a:p>
                    <a:p>
                      <a:pPr algn="l"/>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algn="l"/>
                      <a:endParaRPr lang="en-US" dirty="0"/>
                    </a:p>
                  </a:txBody>
                  <a:tcPr/>
                </a:tc>
              </a:tr>
            </a:tbl>
          </a:graphicData>
        </a:graphic>
      </p:graphicFrame>
    </p:spTree>
    <p:extLst>
      <p:ext uri="{BB962C8B-B14F-4D97-AF65-F5344CB8AC3E}">
        <p14:creationId xmlns:p14="http://schemas.microsoft.com/office/powerpoint/2010/main" val="2104824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0316889"/>
              </p:ext>
            </p:extLst>
          </p:nvPr>
        </p:nvGraphicFramePr>
        <p:xfrm>
          <a:off x="0" y="63500"/>
          <a:ext cx="12191999" cy="3474720"/>
        </p:xfrm>
        <a:graphic>
          <a:graphicData uri="http://schemas.openxmlformats.org/drawingml/2006/table">
            <a:tbl>
              <a:tblPr firstRow="1" bandRow="1">
                <a:tableStyleId>{5C22544A-7EE6-4342-B048-85BDC9FD1C3A}</a:tableStyleId>
              </a:tblPr>
              <a:tblGrid>
                <a:gridCol w="1841500"/>
                <a:gridCol w="2921000"/>
                <a:gridCol w="1054100"/>
                <a:gridCol w="2362200"/>
                <a:gridCol w="1701800"/>
                <a:gridCol w="2311399"/>
              </a:tblGrid>
              <a:tr h="667657">
                <a:tc>
                  <a:txBody>
                    <a:bodyPr/>
                    <a:lstStyle/>
                    <a:p>
                      <a:pPr algn="ctr"/>
                      <a:r>
                        <a:rPr lang="en-US" sz="2400" dirty="0" smtClean="0"/>
                        <a:t>Type </a:t>
                      </a:r>
                      <a:endParaRPr lang="en-US" sz="2400" dirty="0"/>
                    </a:p>
                  </a:txBody>
                  <a:tcPr/>
                </a:tc>
                <a:tc>
                  <a:txBody>
                    <a:bodyPr/>
                    <a:lstStyle/>
                    <a:p>
                      <a:pPr algn="ctr"/>
                      <a:r>
                        <a:rPr lang="en-US" sz="2400" dirty="0" smtClean="0"/>
                        <a:t>Locations </a:t>
                      </a:r>
                      <a:endParaRPr lang="en-US" sz="2400" dirty="0"/>
                    </a:p>
                  </a:txBody>
                  <a:tcPr/>
                </a:tc>
                <a:tc>
                  <a:txBody>
                    <a:bodyPr/>
                    <a:lstStyle/>
                    <a:p>
                      <a:pPr algn="ctr"/>
                      <a:r>
                        <a:rPr lang="en-US" sz="2400" dirty="0" smtClean="0"/>
                        <a:t>Effect </a:t>
                      </a:r>
                      <a:endParaRPr lang="en-US" sz="2400" dirty="0"/>
                    </a:p>
                  </a:txBody>
                  <a:tcPr/>
                </a:tc>
                <a:tc>
                  <a:txBody>
                    <a:bodyPr/>
                    <a:lstStyle/>
                    <a:p>
                      <a:pPr algn="ctr"/>
                      <a:r>
                        <a:rPr lang="en-US" sz="2400" dirty="0" smtClean="0"/>
                        <a:t>Sensitivity </a:t>
                      </a:r>
                      <a:endParaRPr lang="en-US" sz="2400" dirty="0"/>
                    </a:p>
                  </a:txBody>
                  <a:tcPr/>
                </a:tc>
                <a:tc>
                  <a:txBody>
                    <a:bodyPr/>
                    <a:lstStyle/>
                    <a:p>
                      <a:pPr algn="ctr"/>
                      <a:r>
                        <a:rPr lang="en-US" sz="2400" dirty="0" smtClean="0"/>
                        <a:t>Mechanism of action</a:t>
                      </a:r>
                      <a:endParaRPr lang="en-US" sz="2400" dirty="0"/>
                    </a:p>
                  </a:txBody>
                  <a:tcPr/>
                </a:tc>
                <a:tc>
                  <a:txBody>
                    <a:bodyPr/>
                    <a:lstStyle/>
                    <a:p>
                      <a:pPr algn="ctr"/>
                      <a:r>
                        <a:rPr lang="en-US" sz="2400" dirty="0" smtClean="0"/>
                        <a:t>Notes</a:t>
                      </a:r>
                      <a:endParaRPr lang="en-US" sz="2400"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a:t>
                      </a:r>
                      <a:r>
                        <a:rPr lang="en-US" sz="2400" b="1" dirty="0" smtClean="0">
                          <a:effectLst/>
                          <a:latin typeface="Arial Narrow" panose="020B0606020202030204" pitchFamily="34" charset="0"/>
                          <a:ea typeface="Times New Roman" panose="02020603050405020304" pitchFamily="18" charset="0"/>
                          <a:cs typeface="+mn-cs"/>
                        </a:rPr>
                        <a:t>3</a:t>
                      </a:r>
                      <a:r>
                        <a:rPr lang="en-US" sz="2400" b="1" dirty="0" smtClean="0">
                          <a:effectLst/>
                          <a:latin typeface="Arial Narrow" panose="020B0606020202030204" pitchFamily="34" charset="0"/>
                          <a:ea typeface="Times New Roman" panose="02020603050405020304" pitchFamily="18" charset="0"/>
                        </a:rPr>
                        <a:t> Receptors</a:t>
                      </a:r>
                      <a:endParaRPr lang="en-US" sz="2000" dirty="0" smtClean="0">
                        <a:effectLst/>
                        <a:latin typeface="Times New Roman" panose="02020603050405020304" pitchFamily="18" charset="0"/>
                        <a:ea typeface="Times New Roman" panose="02020603050405020304" pitchFamily="18" charset="0"/>
                      </a:endParaRPr>
                    </a:p>
                    <a:p>
                      <a:pPr algn="ctr"/>
                      <a:endParaRPr lang="en-US" sz="2400"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effectLst/>
                          <a:latin typeface="Arial Narrow" panose="020B0606020202030204" pitchFamily="34" charset="0"/>
                          <a:ea typeface="Times New Roman" panose="02020603050405020304" pitchFamily="18" charset="0"/>
                        </a:rPr>
                        <a:t>may be involved in regulating the metabolism of fatty acids, and</a:t>
                      </a:r>
                      <a:r>
                        <a:rPr lang="en-US" baseline="0" dirty="0" smtClean="0">
                          <a:effectLst/>
                          <a:latin typeface="Arial Narrow" panose="020B0606020202030204" pitchFamily="34" charset="0"/>
                          <a:ea typeface="Times New Roman" panose="02020603050405020304" pitchFamily="18" charset="0"/>
                        </a:rPr>
                        <a:t> </a:t>
                      </a:r>
                      <a:r>
                        <a:rPr lang="en-US" dirty="0" smtClean="0">
                          <a:effectLst/>
                          <a:latin typeface="Arial Narrow" panose="020B0606020202030204" pitchFamily="34" charset="0"/>
                          <a:ea typeface="Times New Roman" panose="02020603050405020304" pitchFamily="18" charset="0"/>
                        </a:rPr>
                        <a:t>could be the site of anti-obesity drugs in the future</a:t>
                      </a:r>
                      <a:endParaRPr lang="en-US" dirty="0"/>
                    </a:p>
                  </a:txBody>
                  <a:tcPr/>
                </a:tc>
              </a:tr>
              <a:tr h="6676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β</a:t>
                      </a:r>
                      <a:r>
                        <a:rPr lang="en-US" sz="2400" b="1" dirty="0" smtClean="0">
                          <a:effectLst/>
                          <a:latin typeface="Arial Narrow" panose="020B0606020202030204" pitchFamily="34" charset="0"/>
                          <a:ea typeface="Times New Roman" panose="02020603050405020304" pitchFamily="18" charset="0"/>
                          <a:cs typeface="+mn-cs"/>
                        </a:rPr>
                        <a:t>4</a:t>
                      </a:r>
                      <a:r>
                        <a:rPr lang="en-US" sz="2400" b="1" dirty="0" smtClean="0">
                          <a:effectLst/>
                          <a:latin typeface="Arial Narrow" panose="020B0606020202030204" pitchFamily="34" charset="0"/>
                          <a:ea typeface="Times New Roman" panose="02020603050405020304" pitchFamily="18" charset="0"/>
                        </a:rPr>
                        <a:t> Receptors</a:t>
                      </a:r>
                      <a:endParaRPr lang="en-US" sz="2000" dirty="0" smtClean="0">
                        <a:effectLst/>
                        <a:latin typeface="Times New Roman" panose="02020603050405020304" pitchFamily="18" charset="0"/>
                        <a:ea typeface="Times New Roman" panose="02020603050405020304" pitchFamily="18" charset="0"/>
                      </a:endParaRPr>
                    </a:p>
                    <a:p>
                      <a:pPr algn="ctr"/>
                      <a:endParaRPr lang="en-US" sz="2400"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t>---------------------------------------------------------------</a:t>
                      </a:r>
                      <a:endParaRPr lang="en-US" dirty="0"/>
                    </a:p>
                  </a:txBody>
                  <a:tcPr/>
                </a:tc>
                <a:tc>
                  <a:txBody>
                    <a:bodyPr/>
                    <a:lstStyle/>
                    <a:p>
                      <a:pPr algn="l"/>
                      <a:r>
                        <a:rPr lang="en-US" dirty="0" smtClean="0">
                          <a:latin typeface="Arial Narrow" pitchFamily="34" charset="0"/>
                        </a:rPr>
                        <a:t>Not discovered function</a:t>
                      </a:r>
                      <a:endParaRPr lang="en-US" dirty="0">
                        <a:latin typeface="Arial Narrow" pitchFamily="34" charset="0"/>
                      </a:endParaRPr>
                    </a:p>
                  </a:txBody>
                  <a:tcPr/>
                </a:tc>
              </a:tr>
            </a:tbl>
          </a:graphicData>
        </a:graphic>
      </p:graphicFrame>
    </p:spTree>
    <p:extLst>
      <p:ext uri="{BB962C8B-B14F-4D97-AF65-F5344CB8AC3E}">
        <p14:creationId xmlns:p14="http://schemas.microsoft.com/office/powerpoint/2010/main" val="210382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Font typeface="+mj-lt"/>
              <a:buAutoNum type="arabicPeriod" startAt="2"/>
            </a:pPr>
            <a:r>
              <a:rPr lang="en-US" b="1" u="sng" dirty="0" smtClean="0">
                <a:solidFill>
                  <a:schemeClr val="accent5">
                    <a:lumMod val="75000"/>
                  </a:schemeClr>
                </a:solidFill>
                <a:latin typeface="Arial Narrow" pitchFamily="34" charset="0"/>
              </a:rPr>
              <a:t>Cholinergic Receptors </a:t>
            </a:r>
          </a:p>
          <a:p>
            <a:pPr>
              <a:buFont typeface="Wingdings" pitchFamily="2" charset="2"/>
              <a:buChar char="ü"/>
            </a:pPr>
            <a:r>
              <a:rPr lang="en-US" sz="2400" dirty="0">
                <a:latin typeface="Arial Narrow" panose="020B0606020202030204" pitchFamily="34" charset="0"/>
                <a:ea typeface="Times New Roman" panose="02020603050405020304" pitchFamily="18" charset="0"/>
              </a:rPr>
              <a:t>Acetylcholine is secreted by neurons in many areas of the nervous system but speciﬁcally by </a:t>
            </a:r>
            <a:r>
              <a:rPr lang="en-US" sz="2400" dirty="0" smtClean="0">
                <a:latin typeface="Arial Narrow" panose="020B0606020202030204" pitchFamily="34" charset="0"/>
                <a:ea typeface="Times New Roman" panose="02020603050405020304" pitchFamily="18" charset="0"/>
              </a:rPr>
              <a:t>: </a:t>
            </a:r>
          </a:p>
          <a:p>
            <a:pPr marL="0" lvl="0" indent="0" algn="justLow">
              <a:lnSpc>
                <a:spcPct val="120000"/>
              </a:lnSpc>
              <a:spcBef>
                <a:spcPts val="0"/>
              </a:spcBef>
              <a:buNone/>
            </a:pPr>
            <a:r>
              <a:rPr lang="en-US" sz="2400" b="1" dirty="0" smtClean="0">
                <a:solidFill>
                  <a:srgbClr val="00B050"/>
                </a:solidFill>
                <a:latin typeface="Arial Narrow" panose="020B0606020202030204" pitchFamily="34" charset="0"/>
                <a:ea typeface="Times New Roman" panose="02020603050405020304" pitchFamily="18" charset="0"/>
              </a:rPr>
              <a:t>(1) </a:t>
            </a:r>
            <a:r>
              <a:rPr lang="en-US" sz="2400" dirty="0" smtClean="0">
                <a:latin typeface="Arial Narrow" panose="020B0606020202030204" pitchFamily="34" charset="0"/>
                <a:ea typeface="Times New Roman" panose="02020603050405020304" pitchFamily="18" charset="0"/>
              </a:rPr>
              <a:t>the </a:t>
            </a:r>
            <a:r>
              <a:rPr lang="en-US" sz="2400" dirty="0">
                <a:latin typeface="Arial Narrow" panose="020B0606020202030204" pitchFamily="34" charset="0"/>
                <a:ea typeface="Times New Roman" panose="02020603050405020304" pitchFamily="18" charset="0"/>
              </a:rPr>
              <a:t>terminals of the large </a:t>
            </a:r>
            <a:r>
              <a:rPr lang="en-US" sz="2400" dirty="0">
                <a:solidFill>
                  <a:srgbClr val="FF0000"/>
                </a:solidFill>
                <a:latin typeface="Arial Narrow" panose="020B0606020202030204" pitchFamily="34" charset="0"/>
                <a:ea typeface="Times New Roman" panose="02020603050405020304" pitchFamily="18" charset="0"/>
              </a:rPr>
              <a:t>pyramidal cells </a:t>
            </a:r>
            <a:r>
              <a:rPr lang="en-US" sz="2400" dirty="0">
                <a:latin typeface="Arial Narrow" panose="020B0606020202030204" pitchFamily="34" charset="0"/>
                <a:ea typeface="Times New Roman" panose="02020603050405020304" pitchFamily="18" charset="0"/>
              </a:rPr>
              <a:t>from the motor cortex, </a:t>
            </a:r>
            <a:endParaRPr lang="en-US" sz="2400" dirty="0" smtClean="0">
              <a:latin typeface="Arial Narrow" panose="020B0606020202030204" pitchFamily="34" charset="0"/>
              <a:ea typeface="Times New Roman" panose="02020603050405020304" pitchFamily="18" charset="0"/>
            </a:endParaRPr>
          </a:p>
          <a:p>
            <a:pPr marL="0" lvl="0" indent="0" algn="justLow">
              <a:lnSpc>
                <a:spcPct val="120000"/>
              </a:lnSpc>
              <a:spcBef>
                <a:spcPts val="0"/>
              </a:spcBef>
              <a:buNone/>
            </a:pPr>
            <a:r>
              <a:rPr lang="en-US" sz="2400" b="1" dirty="0" smtClean="0">
                <a:solidFill>
                  <a:srgbClr val="00B050"/>
                </a:solidFill>
                <a:latin typeface="Arial Narrow" panose="020B0606020202030204" pitchFamily="34" charset="0"/>
                <a:ea typeface="Times New Roman" panose="02020603050405020304" pitchFamily="18" charset="0"/>
              </a:rPr>
              <a:t>(</a:t>
            </a:r>
            <a:r>
              <a:rPr lang="en-US" sz="2400" b="1" dirty="0">
                <a:solidFill>
                  <a:srgbClr val="00B050"/>
                </a:solidFill>
                <a:latin typeface="Arial Narrow" panose="020B0606020202030204" pitchFamily="34" charset="0"/>
                <a:ea typeface="Times New Roman" panose="02020603050405020304" pitchFamily="18" charset="0"/>
              </a:rPr>
              <a:t>2) </a:t>
            </a:r>
            <a:r>
              <a:rPr lang="en-US" sz="2400" dirty="0">
                <a:latin typeface="Arial Narrow" panose="020B0606020202030204" pitchFamily="34" charset="0"/>
                <a:ea typeface="Times New Roman" panose="02020603050405020304" pitchFamily="18" charset="0"/>
              </a:rPr>
              <a:t>several different types of neurons in the </a:t>
            </a:r>
            <a:r>
              <a:rPr lang="en-US" sz="2400" dirty="0">
                <a:solidFill>
                  <a:srgbClr val="FF0000"/>
                </a:solidFill>
                <a:latin typeface="Arial Narrow" panose="020B0606020202030204" pitchFamily="34" charset="0"/>
                <a:ea typeface="Times New Roman" panose="02020603050405020304" pitchFamily="18" charset="0"/>
              </a:rPr>
              <a:t>basal ganglia</a:t>
            </a:r>
            <a:r>
              <a:rPr lang="en-US" sz="2400" dirty="0" smtClean="0">
                <a:latin typeface="Arial Narrow" panose="020B0606020202030204" pitchFamily="34" charset="0"/>
                <a:ea typeface="Times New Roman" panose="02020603050405020304" pitchFamily="18" charset="0"/>
              </a:rPr>
              <a:t>,</a:t>
            </a:r>
          </a:p>
          <a:p>
            <a:pPr marL="0" lvl="0" indent="0" algn="justLow">
              <a:lnSpc>
                <a:spcPct val="120000"/>
              </a:lnSpc>
              <a:spcBef>
                <a:spcPts val="0"/>
              </a:spcBef>
              <a:buNone/>
            </a:pPr>
            <a:r>
              <a:rPr lang="en-US" sz="2400" b="1" dirty="0" smtClean="0">
                <a:solidFill>
                  <a:srgbClr val="00B050"/>
                </a:solidFill>
                <a:latin typeface="Arial Narrow" panose="020B0606020202030204" pitchFamily="34" charset="0"/>
                <a:ea typeface="Times New Roman" panose="02020603050405020304" pitchFamily="18" charset="0"/>
              </a:rPr>
              <a:t>(</a:t>
            </a:r>
            <a:r>
              <a:rPr lang="en-US" sz="2400" b="1" dirty="0">
                <a:solidFill>
                  <a:srgbClr val="00B050"/>
                </a:solidFill>
                <a:latin typeface="Arial Narrow" panose="020B0606020202030204" pitchFamily="34" charset="0"/>
                <a:ea typeface="Times New Roman" panose="02020603050405020304" pitchFamily="18" charset="0"/>
              </a:rPr>
              <a:t>3) </a:t>
            </a:r>
            <a:r>
              <a:rPr lang="en-US" sz="2400" dirty="0">
                <a:latin typeface="Arial Narrow" panose="020B0606020202030204" pitchFamily="34" charset="0"/>
                <a:ea typeface="Times New Roman" panose="02020603050405020304" pitchFamily="18" charset="0"/>
              </a:rPr>
              <a:t>the motor neurons that innervate the </a:t>
            </a:r>
            <a:r>
              <a:rPr lang="en-US" sz="2400" dirty="0">
                <a:solidFill>
                  <a:srgbClr val="FF0000"/>
                </a:solidFill>
                <a:latin typeface="Arial Narrow" panose="020B0606020202030204" pitchFamily="34" charset="0"/>
                <a:ea typeface="Times New Roman" panose="02020603050405020304" pitchFamily="18" charset="0"/>
              </a:rPr>
              <a:t>skeletal muscles</a:t>
            </a:r>
            <a:r>
              <a:rPr lang="en-US" sz="2400" dirty="0">
                <a:latin typeface="Arial Narrow" panose="020B0606020202030204" pitchFamily="34" charset="0"/>
                <a:ea typeface="Times New Roman" panose="02020603050405020304" pitchFamily="18" charset="0"/>
              </a:rPr>
              <a:t>, </a:t>
            </a:r>
            <a:endParaRPr lang="en-US" sz="2400" dirty="0" smtClean="0">
              <a:latin typeface="Arial Narrow" panose="020B0606020202030204" pitchFamily="34" charset="0"/>
              <a:ea typeface="Times New Roman" panose="02020603050405020304" pitchFamily="18" charset="0"/>
            </a:endParaRPr>
          </a:p>
          <a:p>
            <a:pPr marL="0" lvl="0" indent="0" algn="justLow">
              <a:lnSpc>
                <a:spcPct val="120000"/>
              </a:lnSpc>
              <a:spcBef>
                <a:spcPts val="0"/>
              </a:spcBef>
              <a:buNone/>
            </a:pPr>
            <a:r>
              <a:rPr lang="en-US" sz="2400" b="1" dirty="0" smtClean="0">
                <a:solidFill>
                  <a:srgbClr val="00B050"/>
                </a:solidFill>
                <a:latin typeface="Arial Narrow" panose="020B0606020202030204" pitchFamily="34" charset="0"/>
                <a:ea typeface="Times New Roman" panose="02020603050405020304" pitchFamily="18" charset="0"/>
              </a:rPr>
              <a:t>(</a:t>
            </a:r>
            <a:r>
              <a:rPr lang="en-US" sz="2400" b="1" dirty="0">
                <a:solidFill>
                  <a:srgbClr val="00B050"/>
                </a:solidFill>
                <a:latin typeface="Arial Narrow" panose="020B0606020202030204" pitchFamily="34" charset="0"/>
                <a:ea typeface="Times New Roman" panose="02020603050405020304" pitchFamily="18" charset="0"/>
              </a:rPr>
              <a:t>4) </a:t>
            </a:r>
            <a:r>
              <a:rPr lang="en-US" sz="2400" dirty="0">
                <a:latin typeface="Arial Narrow" panose="020B0606020202030204" pitchFamily="34" charset="0"/>
                <a:ea typeface="Times New Roman" panose="02020603050405020304" pitchFamily="18" charset="0"/>
              </a:rPr>
              <a:t>the preganglionic neurons of the autonomic nervous system, </a:t>
            </a:r>
            <a:endParaRPr lang="en-US" sz="2400" dirty="0" smtClean="0">
              <a:latin typeface="Arial Narrow" panose="020B0606020202030204" pitchFamily="34" charset="0"/>
              <a:ea typeface="Times New Roman" panose="02020603050405020304" pitchFamily="18" charset="0"/>
            </a:endParaRPr>
          </a:p>
          <a:p>
            <a:pPr marL="0" lvl="0" indent="0" algn="justLow">
              <a:lnSpc>
                <a:spcPct val="120000"/>
              </a:lnSpc>
              <a:spcBef>
                <a:spcPts val="0"/>
              </a:spcBef>
              <a:buNone/>
            </a:pPr>
            <a:r>
              <a:rPr lang="en-US" sz="2400" b="1" dirty="0" smtClean="0">
                <a:solidFill>
                  <a:srgbClr val="00B050"/>
                </a:solidFill>
                <a:latin typeface="Arial Narrow" panose="020B0606020202030204" pitchFamily="34" charset="0"/>
                <a:ea typeface="Times New Roman" panose="02020603050405020304" pitchFamily="18" charset="0"/>
              </a:rPr>
              <a:t>(</a:t>
            </a:r>
            <a:r>
              <a:rPr lang="en-US" sz="2400" b="1" dirty="0">
                <a:solidFill>
                  <a:srgbClr val="00B050"/>
                </a:solidFill>
                <a:latin typeface="Arial Narrow" panose="020B0606020202030204" pitchFamily="34" charset="0"/>
                <a:ea typeface="Times New Roman" panose="02020603050405020304" pitchFamily="18" charset="0"/>
              </a:rPr>
              <a:t>5) </a:t>
            </a:r>
            <a:r>
              <a:rPr lang="en-US" sz="2400" dirty="0">
                <a:latin typeface="Arial Narrow" panose="020B0606020202030204" pitchFamily="34" charset="0"/>
                <a:ea typeface="Times New Roman" panose="02020603050405020304" pitchFamily="18" charset="0"/>
              </a:rPr>
              <a:t>the postganglionic neurons of the parasympathetic nervous system, and </a:t>
            </a:r>
            <a:endParaRPr lang="en-US" sz="2400" dirty="0" smtClean="0">
              <a:latin typeface="Arial Narrow" panose="020B0606020202030204" pitchFamily="34" charset="0"/>
              <a:ea typeface="Times New Roman" panose="02020603050405020304" pitchFamily="18" charset="0"/>
            </a:endParaRPr>
          </a:p>
          <a:p>
            <a:pPr marL="0" indent="0">
              <a:buNone/>
            </a:pPr>
            <a:r>
              <a:rPr lang="en-US" sz="2400" b="1" dirty="0" smtClean="0">
                <a:solidFill>
                  <a:srgbClr val="00B050"/>
                </a:solidFill>
                <a:latin typeface="Arial Narrow" panose="020B0606020202030204" pitchFamily="34" charset="0"/>
                <a:ea typeface="Times New Roman" panose="02020603050405020304" pitchFamily="18" charset="0"/>
              </a:rPr>
              <a:t>(</a:t>
            </a:r>
            <a:r>
              <a:rPr lang="en-US" sz="2400" b="1" dirty="0">
                <a:solidFill>
                  <a:srgbClr val="00B050"/>
                </a:solidFill>
                <a:latin typeface="Arial Narrow" panose="020B0606020202030204" pitchFamily="34" charset="0"/>
                <a:ea typeface="Times New Roman" panose="02020603050405020304" pitchFamily="18" charset="0"/>
              </a:rPr>
              <a:t>6) </a:t>
            </a:r>
            <a:r>
              <a:rPr lang="en-US" sz="2400" dirty="0">
                <a:latin typeface="Arial Narrow" panose="020B0606020202030204" pitchFamily="34" charset="0"/>
                <a:ea typeface="Times New Roman" panose="02020603050405020304" pitchFamily="18" charset="0"/>
              </a:rPr>
              <a:t>some of the postganglionic neurons of the sympathetic nervous </a:t>
            </a:r>
            <a:r>
              <a:rPr lang="en-US" sz="2400" dirty="0" smtClean="0">
                <a:latin typeface="Arial Narrow" panose="020B0606020202030204" pitchFamily="34" charset="0"/>
                <a:ea typeface="Times New Roman" panose="02020603050405020304" pitchFamily="18" charset="0"/>
              </a:rPr>
              <a:t>system</a:t>
            </a:r>
            <a:r>
              <a:rPr lang="ar-JO" sz="2400" dirty="0" smtClean="0">
                <a:latin typeface="Arial Narrow" panose="020B0606020202030204" pitchFamily="34" charset="0"/>
                <a:ea typeface="Times New Roman" panose="02020603050405020304" pitchFamily="18" charset="0"/>
              </a:rPr>
              <a:t> </a:t>
            </a:r>
            <a:r>
              <a:rPr lang="en-US" sz="2400" dirty="0" smtClean="0">
                <a:latin typeface="Arial Narrow" panose="020B0606020202030204" pitchFamily="34" charset="0"/>
                <a:ea typeface="Times New Roman" panose="02020603050405020304" pitchFamily="18" charset="0"/>
              </a:rPr>
              <a:t> (</a:t>
            </a:r>
            <a:r>
              <a:rPr lang="en-US" sz="2400" kern="900" spc="-30" dirty="0">
                <a:solidFill>
                  <a:srgbClr val="00B050"/>
                </a:solidFill>
                <a:latin typeface="Arial Narrow" panose="020B0606020202030204" pitchFamily="34" charset="0"/>
                <a:ea typeface="Times New Roman" panose="02020603050405020304" pitchFamily="18" charset="0"/>
              </a:rPr>
              <a:t>sweat </a:t>
            </a:r>
            <a:r>
              <a:rPr lang="en-US" sz="2400" kern="900" spc="-30" dirty="0" smtClean="0">
                <a:solidFill>
                  <a:srgbClr val="00B050"/>
                </a:solidFill>
                <a:latin typeface="Arial Narrow" panose="020B0606020202030204" pitchFamily="34" charset="0"/>
                <a:ea typeface="Times New Roman" panose="02020603050405020304" pitchFamily="18" charset="0"/>
              </a:rPr>
              <a:t>glands, and blood vessels   </a:t>
            </a:r>
          </a:p>
          <a:p>
            <a:pPr marL="0" indent="0">
              <a:buNone/>
            </a:pPr>
            <a:r>
              <a:rPr lang="en-US" sz="2400" kern="900" spc="-30" dirty="0">
                <a:solidFill>
                  <a:srgbClr val="00B050"/>
                </a:solidFill>
                <a:latin typeface="Arial Narrow" panose="020B0606020202030204" pitchFamily="34" charset="0"/>
                <a:ea typeface="Times New Roman" panose="02020603050405020304" pitchFamily="18" charset="0"/>
              </a:rPr>
              <a:t> </a:t>
            </a:r>
            <a:r>
              <a:rPr lang="en-US" sz="2400" kern="900" spc="-30" dirty="0" smtClean="0">
                <a:solidFill>
                  <a:srgbClr val="00B050"/>
                </a:solidFill>
                <a:latin typeface="Arial Narrow" panose="020B0606020202030204" pitchFamily="34" charset="0"/>
                <a:ea typeface="Times New Roman" panose="02020603050405020304" pitchFamily="18" charset="0"/>
              </a:rPr>
              <a:t>     in </a:t>
            </a:r>
            <a:r>
              <a:rPr lang="en-US" sz="2400" kern="900" spc="-30" dirty="0">
                <a:solidFill>
                  <a:srgbClr val="00B050"/>
                </a:solidFill>
                <a:latin typeface="Arial Narrow" panose="020B0606020202030204" pitchFamily="34" charset="0"/>
                <a:ea typeface="Times New Roman" panose="02020603050405020304" pitchFamily="18" charset="0"/>
              </a:rPr>
              <a:t>skeletal </a:t>
            </a:r>
            <a:r>
              <a:rPr lang="en-US" sz="2400" kern="900" spc="-30" dirty="0" smtClean="0">
                <a:solidFill>
                  <a:srgbClr val="00B050"/>
                </a:solidFill>
                <a:latin typeface="Arial Narrow" panose="020B0606020202030204" pitchFamily="34" charset="0"/>
                <a:ea typeface="Times New Roman" panose="02020603050405020304" pitchFamily="18" charset="0"/>
              </a:rPr>
              <a:t>muscles .. </a:t>
            </a:r>
            <a:r>
              <a:rPr lang="en-US" sz="2400" kern="900" spc="-30" dirty="0">
                <a:solidFill>
                  <a:srgbClr val="FF0000"/>
                </a:solidFill>
                <a:latin typeface="Arial Narrow" panose="020B0606020202030204" pitchFamily="34" charset="0"/>
                <a:ea typeface="Times New Roman" panose="02020603050405020304" pitchFamily="18" charset="0"/>
              </a:rPr>
              <a:t>and </a:t>
            </a:r>
            <a:r>
              <a:rPr lang="en-US" sz="2400" kern="900" spc="-30" dirty="0" smtClean="0">
                <a:solidFill>
                  <a:srgbClr val="FF0000"/>
                </a:solidFill>
                <a:latin typeface="Arial Narrow" panose="020B0606020202030204" pitchFamily="34" charset="0"/>
                <a:ea typeface="Times New Roman" panose="02020603050405020304" pitchFamily="18" charset="0"/>
              </a:rPr>
              <a:t>they produce </a:t>
            </a:r>
            <a:r>
              <a:rPr lang="en-US" sz="2400" kern="900" spc="-30" dirty="0" err="1">
                <a:solidFill>
                  <a:srgbClr val="FF0000"/>
                </a:solidFill>
                <a:latin typeface="Arial Narrow" panose="020B0606020202030204" pitchFamily="34" charset="0"/>
                <a:ea typeface="Times New Roman" panose="02020603050405020304" pitchFamily="18" charset="0"/>
              </a:rPr>
              <a:t>vaso</a:t>
            </a:r>
            <a:r>
              <a:rPr lang="en-US" sz="2400" kern="900" spc="-30" dirty="0">
                <a:solidFill>
                  <a:srgbClr val="FF0000"/>
                </a:solidFill>
                <a:latin typeface="Arial Narrow" panose="020B0606020202030204" pitchFamily="34" charset="0"/>
                <a:ea typeface="Times New Roman" panose="02020603050405020304" pitchFamily="18" charset="0"/>
              </a:rPr>
              <a:t>-dilation when stimulated</a:t>
            </a:r>
            <a:r>
              <a:rPr lang="en-US" sz="2400" kern="900" spc="-30" dirty="0" smtClean="0">
                <a:latin typeface="Arial Narrow" panose="020B0606020202030204" pitchFamily="34" charset="0"/>
                <a:ea typeface="Times New Roman" panose="02020603050405020304" pitchFamily="18" charset="0"/>
              </a:rPr>
              <a:t>.)</a:t>
            </a:r>
            <a:endParaRPr lang="en-US" sz="2400" dirty="0" smtClean="0">
              <a:latin typeface="Arial Narrow" panose="020B0606020202030204" pitchFamily="34" charset="0"/>
              <a:ea typeface="Times New Roman" panose="02020603050405020304" pitchFamily="18" charset="0"/>
            </a:endParaRPr>
          </a:p>
          <a:p>
            <a:pPr marL="0" lvl="0" indent="0" algn="justLow">
              <a:lnSpc>
                <a:spcPct val="120000"/>
              </a:lnSpc>
              <a:spcBef>
                <a:spcPts val="0"/>
              </a:spcBef>
              <a:buNone/>
            </a:pPr>
            <a:endParaRPr lang="en-US" sz="2400" dirty="0" smtClean="0">
              <a:latin typeface="Arial Narrow" panose="020B0606020202030204" pitchFamily="34" charset="0"/>
              <a:ea typeface="Times New Roman" panose="02020603050405020304" pitchFamily="18" charset="0"/>
            </a:endParaRPr>
          </a:p>
          <a:p>
            <a:pPr lvl="0" algn="justLow">
              <a:lnSpc>
                <a:spcPct val="120000"/>
              </a:lnSpc>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rPr>
              <a:t>In most instances, acetylcholine has an </a:t>
            </a:r>
            <a:r>
              <a:rPr lang="en-US" sz="2400" dirty="0">
                <a:solidFill>
                  <a:srgbClr val="FF0000"/>
                </a:solidFill>
                <a:latin typeface="Arial Narrow" panose="020B0606020202030204" pitchFamily="34" charset="0"/>
                <a:ea typeface="Times New Roman" panose="02020603050405020304" pitchFamily="18" charset="0"/>
              </a:rPr>
              <a:t>excitatory effect</a:t>
            </a:r>
            <a:r>
              <a:rPr lang="en-US" sz="2400" dirty="0">
                <a:latin typeface="Arial Narrow" panose="020B0606020202030204" pitchFamily="34" charset="0"/>
                <a:ea typeface="Times New Roman" panose="02020603050405020304" pitchFamily="18" charset="0"/>
              </a:rPr>
              <a:t>; however, it is known to have </a:t>
            </a:r>
            <a:r>
              <a:rPr lang="en-US" sz="2400" dirty="0">
                <a:solidFill>
                  <a:srgbClr val="FF0000"/>
                </a:solidFill>
                <a:latin typeface="Arial Narrow" panose="020B0606020202030204" pitchFamily="34" charset="0"/>
                <a:ea typeface="Times New Roman" panose="02020603050405020304" pitchFamily="18" charset="0"/>
              </a:rPr>
              <a:t>inhibitory effects </a:t>
            </a:r>
            <a:r>
              <a:rPr lang="en-US" sz="2400" dirty="0">
                <a:latin typeface="Arial Narrow" panose="020B0606020202030204" pitchFamily="34" charset="0"/>
                <a:ea typeface="Times New Roman" panose="02020603050405020304" pitchFamily="18" charset="0"/>
              </a:rPr>
              <a:t>at some peripheral parasympathetic nerve endings, such as inhibition of the heart by the </a:t>
            </a:r>
            <a:r>
              <a:rPr lang="en-US" sz="2400" dirty="0" err="1">
                <a:latin typeface="Arial Narrow" panose="020B0606020202030204" pitchFamily="34" charset="0"/>
                <a:ea typeface="Times New Roman" panose="02020603050405020304" pitchFamily="18" charset="0"/>
              </a:rPr>
              <a:t>vagus</a:t>
            </a:r>
            <a:r>
              <a:rPr lang="en-US" sz="2400" dirty="0">
                <a:latin typeface="Arial Narrow" panose="020B0606020202030204" pitchFamily="34" charset="0"/>
                <a:ea typeface="Times New Roman" panose="02020603050405020304" pitchFamily="18" charset="0"/>
              </a:rPr>
              <a:t> nerves</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445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92A3B8B-692D-427F-8E77-C47482B0B133}"/>
              </a:ext>
            </a:extLst>
          </p:cNvPr>
          <p:cNvPicPr>
            <a:picLocks noChangeAspect="1"/>
          </p:cNvPicPr>
          <p:nvPr/>
        </p:nvPicPr>
        <p:blipFill>
          <a:blip r:embed="rId2"/>
          <a:stretch>
            <a:fillRect/>
          </a:stretch>
        </p:blipFill>
        <p:spPr>
          <a:xfrm>
            <a:off x="2108280" y="1171977"/>
            <a:ext cx="7568457" cy="4443212"/>
          </a:xfrm>
          <a:prstGeom prst="rect">
            <a:avLst/>
          </a:prstGeom>
        </p:spPr>
      </p:pic>
    </p:spTree>
    <p:extLst>
      <p:ext uri="{BB962C8B-B14F-4D97-AF65-F5344CB8AC3E}">
        <p14:creationId xmlns:p14="http://schemas.microsoft.com/office/powerpoint/2010/main" val="3931862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92500" lnSpcReduction="20000"/>
          </a:bodyPr>
          <a:lstStyle/>
          <a:p>
            <a:pPr marL="514350" indent="-514350">
              <a:lnSpc>
                <a:spcPct val="110000"/>
              </a:lnSpc>
              <a:buFont typeface="+mj-lt"/>
              <a:buAutoNum type="alphaUcPeriod"/>
            </a:pPr>
            <a:r>
              <a:rPr lang="en-US" sz="3000" b="1" u="sng" dirty="0" smtClean="0">
                <a:solidFill>
                  <a:srgbClr val="FF0000"/>
                </a:solidFill>
                <a:latin typeface="Arial Narrow" pitchFamily="34" charset="0"/>
              </a:rPr>
              <a:t>Nicotinic Cholinergic Receptors </a:t>
            </a:r>
          </a:p>
          <a:p>
            <a:pPr>
              <a:lnSpc>
                <a:spcPct val="110000"/>
              </a:lnSpc>
              <a:buFont typeface="Wingdings" pitchFamily="2" charset="2"/>
              <a:buChar char="v"/>
            </a:pPr>
            <a:r>
              <a:rPr lang="en-US" sz="2600" u="sng" dirty="0" smtClean="0">
                <a:solidFill>
                  <a:srgbClr val="7E36B4"/>
                </a:solidFill>
                <a:latin typeface="Arial Narrow" pitchFamily="34" charset="0"/>
              </a:rPr>
              <a:t>Reason for this name </a:t>
            </a:r>
          </a:p>
          <a:p>
            <a:pPr>
              <a:lnSpc>
                <a:spcPct val="110000"/>
              </a:lnSpc>
              <a:buFont typeface="Wingdings" pitchFamily="2" charset="2"/>
              <a:buChar char="ü"/>
            </a:pPr>
            <a:r>
              <a:rPr lang="en-US" sz="2600" dirty="0">
                <a:latin typeface="Arial Narrow" panose="020B0606020202030204" pitchFamily="34" charset="0"/>
                <a:ea typeface="Times New Roman" panose="02020603050405020304" pitchFamily="18" charset="0"/>
              </a:rPr>
              <a:t>this type of receptors are known as nicotinic, because these types of receptors stimulated by nicotine which mimics </a:t>
            </a:r>
            <a:r>
              <a:rPr lang="en-US" sz="2600" dirty="0" smtClean="0">
                <a:latin typeface="Arial Narrow" panose="020B0606020202030204" pitchFamily="34" charset="0"/>
                <a:ea typeface="Times New Roman" panose="02020603050405020304" pitchFamily="18" charset="0"/>
              </a:rPr>
              <a:t>the </a:t>
            </a:r>
            <a:r>
              <a:rPr lang="en-US" sz="2600" dirty="0">
                <a:latin typeface="Arial Narrow" panose="020B0606020202030204" pitchFamily="34" charset="0"/>
                <a:ea typeface="Times New Roman" panose="02020603050405020304" pitchFamily="18" charset="0"/>
              </a:rPr>
              <a:t>action of Ach but having more affinity than Ach</a:t>
            </a:r>
            <a:r>
              <a:rPr lang="en-US" sz="2600" dirty="0" smtClean="0">
                <a:latin typeface="Arial Narrow" panose="020B0606020202030204" pitchFamily="34" charset="0"/>
                <a:ea typeface="Times New Roman" panose="02020603050405020304" pitchFamily="18" charset="0"/>
              </a:rPr>
              <a:t>.</a:t>
            </a:r>
          </a:p>
          <a:p>
            <a:pPr>
              <a:lnSpc>
                <a:spcPct val="110000"/>
              </a:lnSpc>
              <a:buFont typeface="Wingdings" pitchFamily="2" charset="2"/>
              <a:buChar char="v"/>
            </a:pPr>
            <a:r>
              <a:rPr lang="en-US" sz="2600" u="sng" dirty="0" smtClean="0">
                <a:solidFill>
                  <a:srgbClr val="7E36B4"/>
                </a:solidFill>
                <a:latin typeface="Arial Narrow" pitchFamily="34" charset="0"/>
              </a:rPr>
              <a:t>Types and Location </a:t>
            </a:r>
          </a:p>
          <a:p>
            <a:pPr>
              <a:lnSpc>
                <a:spcPct val="110000"/>
              </a:lnSpc>
              <a:buFont typeface="Wingdings 2"/>
              <a:buChar char="u"/>
            </a:pPr>
            <a:r>
              <a:rPr lang="en-US" sz="2600" b="1" dirty="0" smtClean="0">
                <a:solidFill>
                  <a:srgbClr val="0070C0"/>
                </a:solidFill>
                <a:latin typeface="Arial Narrow" panose="020B0606020202030204" pitchFamily="34" charset="0"/>
                <a:ea typeface="Times New Roman" panose="02020603050405020304" pitchFamily="18" charset="0"/>
              </a:rPr>
              <a:t>(</a:t>
            </a:r>
            <a:r>
              <a:rPr lang="en-US" sz="2600" b="1" dirty="0">
                <a:solidFill>
                  <a:srgbClr val="0070C0"/>
                </a:solidFill>
                <a:latin typeface="Arial Narrow" panose="020B0606020202030204" pitchFamily="34" charset="0"/>
                <a:ea typeface="Times New Roman" panose="02020603050405020304" pitchFamily="18" charset="0"/>
              </a:rPr>
              <a:t>N</a:t>
            </a:r>
            <a:r>
              <a:rPr lang="en-US" sz="2600" b="1" baseline="-25000" dirty="0">
                <a:solidFill>
                  <a:srgbClr val="0070C0"/>
                </a:solidFill>
                <a:latin typeface="Arial Narrow" panose="020B0606020202030204" pitchFamily="34" charset="0"/>
                <a:ea typeface="Times New Roman" panose="02020603050405020304" pitchFamily="18" charset="0"/>
              </a:rPr>
              <a:t>N</a:t>
            </a:r>
            <a:r>
              <a:rPr lang="en-US" sz="2600" b="1" dirty="0">
                <a:solidFill>
                  <a:srgbClr val="0070C0"/>
                </a:solidFill>
                <a:latin typeface="Arial Narrow" panose="020B0606020202030204" pitchFamily="34" charset="0"/>
                <a:ea typeface="Times New Roman" panose="02020603050405020304" pitchFamily="18" charset="0"/>
              </a:rPr>
              <a:t>) </a:t>
            </a:r>
            <a:r>
              <a:rPr lang="en-US" sz="2600" dirty="0" smtClean="0">
                <a:latin typeface="Arial Narrow" panose="020B0606020202030204" pitchFamily="34" charset="0"/>
                <a:ea typeface="Times New Roman" panose="02020603050405020304" pitchFamily="18" charset="0"/>
              </a:rPr>
              <a:t>: found in the </a:t>
            </a:r>
            <a:r>
              <a:rPr lang="en-US" sz="2600" dirty="0">
                <a:latin typeface="Arial Narrow" panose="020B0606020202030204" pitchFamily="34" charset="0"/>
                <a:ea typeface="Times New Roman" panose="02020603050405020304" pitchFamily="18" charset="0"/>
              </a:rPr>
              <a:t>autonomic ganglia </a:t>
            </a:r>
            <a:r>
              <a:rPr lang="en-US" sz="2600" dirty="0" smtClean="0">
                <a:latin typeface="Arial Narrow" panose="020B0606020202030204" pitchFamily="34" charset="0"/>
                <a:ea typeface="Times New Roman" panose="02020603050405020304" pitchFamily="18" charset="0"/>
              </a:rPr>
              <a:t>of </a:t>
            </a:r>
            <a:r>
              <a:rPr lang="en-US" sz="2600" dirty="0">
                <a:latin typeface="Arial Narrow" panose="020B0606020202030204" pitchFamily="34" charset="0"/>
                <a:ea typeface="Times New Roman" panose="02020603050405020304" pitchFamily="18" charset="0"/>
              </a:rPr>
              <a:t>the sympathetic and parasympathetic nervous systems</a:t>
            </a:r>
            <a:r>
              <a:rPr lang="en-US" sz="2600" dirty="0" smtClean="0">
                <a:latin typeface="Arial Narrow" panose="020B0606020202030204" pitchFamily="34" charset="0"/>
                <a:ea typeface="Times New Roman" panose="02020603050405020304" pitchFamily="18" charset="0"/>
              </a:rPr>
              <a:t>, and </a:t>
            </a:r>
            <a:r>
              <a:rPr lang="en-US" sz="2600" dirty="0">
                <a:latin typeface="Arial Narrow" panose="020B0606020202030204" pitchFamily="34" charset="0"/>
                <a:ea typeface="Times New Roman" panose="02020603050405020304" pitchFamily="18" charset="0"/>
              </a:rPr>
              <a:t>in the adrenal medulla</a:t>
            </a:r>
            <a:r>
              <a:rPr lang="en-US" sz="2600" dirty="0" smtClean="0">
                <a:latin typeface="Arial Narrow" panose="020B0606020202030204" pitchFamily="34" charset="0"/>
                <a:ea typeface="Times New Roman" panose="02020603050405020304" pitchFamily="18" charset="0"/>
              </a:rPr>
              <a:t> </a:t>
            </a:r>
          </a:p>
          <a:p>
            <a:pPr marL="0" indent="0">
              <a:lnSpc>
                <a:spcPct val="110000"/>
              </a:lnSpc>
              <a:buNone/>
            </a:pPr>
            <a:r>
              <a:rPr lang="en-US" sz="2600" dirty="0" smtClean="0">
                <a:solidFill>
                  <a:srgbClr val="0070C0"/>
                </a:solidFill>
                <a:latin typeface="Arial Narrow" panose="020B0606020202030204" pitchFamily="34" charset="0"/>
                <a:ea typeface="Times New Roman" panose="02020603050405020304" pitchFamily="18" charset="0"/>
                <a:sym typeface="Wingdings 2" panose="05020102010507070707" pitchFamily="18" charset="2"/>
              </a:rPr>
              <a:t></a:t>
            </a:r>
            <a:r>
              <a:rPr lang="en-US" sz="2600" dirty="0" smtClean="0">
                <a:latin typeface="Arial Narrow" panose="020B0606020202030204" pitchFamily="34" charset="0"/>
                <a:ea typeface="Times New Roman" panose="02020603050405020304" pitchFamily="18" charset="0"/>
              </a:rPr>
              <a:t> </a:t>
            </a:r>
            <a:r>
              <a:rPr lang="en-US" sz="2600" b="1" dirty="0" smtClean="0">
                <a:solidFill>
                  <a:srgbClr val="0070C0"/>
                </a:solidFill>
                <a:latin typeface="Arial Narrow" panose="020B0606020202030204" pitchFamily="34" charset="0"/>
                <a:ea typeface="Times New Roman" panose="02020603050405020304" pitchFamily="18" charset="0"/>
              </a:rPr>
              <a:t>(N</a:t>
            </a:r>
            <a:r>
              <a:rPr lang="en-US" sz="2600" b="1" baseline="-25000" dirty="0" smtClean="0">
                <a:solidFill>
                  <a:srgbClr val="0070C0"/>
                </a:solidFill>
                <a:latin typeface="Arial Narrow" panose="020B0606020202030204" pitchFamily="34" charset="0"/>
                <a:ea typeface="Times New Roman" panose="02020603050405020304" pitchFamily="18" charset="0"/>
              </a:rPr>
              <a:t>M</a:t>
            </a:r>
            <a:r>
              <a:rPr lang="en-US" sz="2600" b="1" dirty="0" smtClean="0">
                <a:solidFill>
                  <a:srgbClr val="0070C0"/>
                </a:solidFill>
                <a:latin typeface="Arial Narrow" panose="020B0606020202030204" pitchFamily="34" charset="0"/>
                <a:ea typeface="Times New Roman" panose="02020603050405020304" pitchFamily="18" charset="0"/>
              </a:rPr>
              <a:t>) </a:t>
            </a:r>
            <a:r>
              <a:rPr lang="en-US" sz="2600" dirty="0" smtClean="0">
                <a:latin typeface="Arial Narrow" panose="020B0606020202030204" pitchFamily="34" charset="0"/>
                <a:ea typeface="Times New Roman" panose="02020603050405020304" pitchFamily="18" charset="0"/>
              </a:rPr>
              <a:t>: found in  </a:t>
            </a:r>
            <a:r>
              <a:rPr lang="en-US" sz="2600" dirty="0">
                <a:latin typeface="Arial Narrow" panose="020B0606020202030204" pitchFamily="34" charset="0"/>
                <a:ea typeface="Times New Roman" panose="02020603050405020304" pitchFamily="18" charset="0"/>
              </a:rPr>
              <a:t>the neuromuscular </a:t>
            </a:r>
            <a:r>
              <a:rPr lang="en-US" sz="2600" dirty="0" smtClean="0">
                <a:latin typeface="Arial Narrow" panose="020B0606020202030204" pitchFamily="34" charset="0"/>
                <a:ea typeface="Times New Roman" panose="02020603050405020304" pitchFamily="18" charset="0"/>
              </a:rPr>
              <a:t>junction</a:t>
            </a:r>
            <a:endParaRPr lang="en-US" sz="2600" u="sng" dirty="0">
              <a:latin typeface="Arial Narrow" pitchFamily="34" charset="0"/>
            </a:endParaRPr>
          </a:p>
          <a:p>
            <a:pPr>
              <a:lnSpc>
                <a:spcPct val="110000"/>
              </a:lnSpc>
              <a:buFont typeface="Wingdings" pitchFamily="2" charset="2"/>
              <a:buChar char="v"/>
            </a:pPr>
            <a:r>
              <a:rPr lang="en-US" sz="2600" u="sng" dirty="0" smtClean="0">
                <a:solidFill>
                  <a:srgbClr val="7E36B4"/>
                </a:solidFill>
                <a:latin typeface="Arial Narrow" pitchFamily="34" charset="0"/>
              </a:rPr>
              <a:t>Activation and Blocking </a:t>
            </a:r>
          </a:p>
          <a:p>
            <a:pPr algn="justLow">
              <a:lnSpc>
                <a:spcPct val="110000"/>
              </a:lnSpc>
              <a:spcBef>
                <a:spcPts val="0"/>
              </a:spcBef>
              <a:buFont typeface="Wingdings" pitchFamily="2" charset="2"/>
              <a:buChar char="ü"/>
            </a:pPr>
            <a:r>
              <a:rPr lang="en-US" sz="2600" dirty="0" smtClean="0">
                <a:latin typeface="Arial Narrow" panose="020B0606020202030204" pitchFamily="34" charset="0"/>
                <a:ea typeface="Times New Roman" panose="02020603050405020304" pitchFamily="18" charset="0"/>
              </a:rPr>
              <a:t>They are </a:t>
            </a:r>
            <a:r>
              <a:rPr lang="en-US" sz="2600" dirty="0">
                <a:latin typeface="Arial Narrow" panose="020B0606020202030204" pitchFamily="34" charset="0"/>
                <a:ea typeface="Times New Roman" panose="02020603050405020304" pitchFamily="18" charset="0"/>
              </a:rPr>
              <a:t>activated by </a:t>
            </a:r>
            <a:r>
              <a:rPr lang="en-US" sz="2600" dirty="0" err="1">
                <a:latin typeface="Arial Narrow" panose="020B0606020202030204" pitchFamily="34" charset="0"/>
                <a:ea typeface="Times New Roman" panose="02020603050405020304" pitchFamily="18" charset="0"/>
              </a:rPr>
              <a:t>ACh</a:t>
            </a:r>
            <a:r>
              <a:rPr lang="en-US" sz="2600" dirty="0">
                <a:latin typeface="Arial Narrow" panose="020B0606020202030204" pitchFamily="34" charset="0"/>
                <a:ea typeface="Times New Roman" panose="02020603050405020304" pitchFamily="18" charset="0"/>
              </a:rPr>
              <a:t> or </a:t>
            </a:r>
            <a:r>
              <a:rPr lang="en-US" sz="2600" dirty="0" smtClean="0">
                <a:latin typeface="Arial Narrow" panose="020B0606020202030204" pitchFamily="34" charset="0"/>
                <a:ea typeface="Times New Roman" panose="02020603050405020304" pitchFamily="18" charset="0"/>
              </a:rPr>
              <a:t>nicotine, and are </a:t>
            </a:r>
            <a:r>
              <a:rPr lang="en-US" sz="2600" dirty="0">
                <a:latin typeface="Arial Narrow" panose="020B0606020202030204" pitchFamily="34" charset="0"/>
                <a:ea typeface="Times New Roman" panose="02020603050405020304" pitchFamily="18" charset="0"/>
              </a:rPr>
              <a:t>blocked by ganglionic blockers (e.g., </a:t>
            </a:r>
            <a:r>
              <a:rPr lang="en-US" sz="2600" dirty="0" err="1">
                <a:latin typeface="Arial Narrow" panose="020B0606020202030204" pitchFamily="34" charset="0"/>
                <a:ea typeface="Times New Roman" panose="02020603050405020304" pitchFamily="18" charset="0"/>
              </a:rPr>
              <a:t>hexamethonium</a:t>
            </a:r>
            <a:r>
              <a:rPr lang="en-US" sz="2600" dirty="0">
                <a:latin typeface="Arial Narrow" panose="020B0606020202030204" pitchFamily="34" charset="0"/>
                <a:ea typeface="Times New Roman" panose="02020603050405020304" pitchFamily="18" charset="0"/>
              </a:rPr>
              <a:t>) in the autonomic ganglia, </a:t>
            </a:r>
            <a:r>
              <a:rPr lang="en-US" sz="2600" dirty="0">
                <a:solidFill>
                  <a:srgbClr val="00B050"/>
                </a:solidFill>
                <a:latin typeface="Arial Narrow" panose="020B0606020202030204" pitchFamily="34" charset="0"/>
                <a:ea typeface="Times New Roman" panose="02020603050405020304" pitchFamily="18" charset="0"/>
              </a:rPr>
              <a:t>but not at the neuromuscular </a:t>
            </a:r>
            <a:r>
              <a:rPr lang="en-US" sz="2600" dirty="0" smtClean="0">
                <a:solidFill>
                  <a:srgbClr val="00B050"/>
                </a:solidFill>
                <a:latin typeface="Arial Narrow" panose="020B0606020202030204" pitchFamily="34" charset="0"/>
                <a:ea typeface="Times New Roman" panose="02020603050405020304" pitchFamily="18" charset="0"/>
              </a:rPr>
              <a:t>junction … </a:t>
            </a:r>
            <a:r>
              <a:rPr lang="en-US" sz="2600" dirty="0">
                <a:latin typeface="Arial Narrow" panose="020B0606020202030204" pitchFamily="34" charset="0"/>
                <a:ea typeface="Times New Roman" panose="02020603050405020304" pitchFamily="18" charset="0"/>
              </a:rPr>
              <a:t>These actions are </a:t>
            </a:r>
            <a:r>
              <a:rPr lang="en-US" sz="2600" dirty="0">
                <a:solidFill>
                  <a:srgbClr val="00B050"/>
                </a:solidFill>
                <a:latin typeface="Arial Narrow" panose="020B0606020202030204" pitchFamily="34" charset="0"/>
                <a:ea typeface="Times New Roman" panose="02020603050405020304" pitchFamily="18" charset="0"/>
              </a:rPr>
              <a:t>not blocked by atropine</a:t>
            </a:r>
            <a:endParaRPr lang="en-US" sz="2600" u="sng" dirty="0">
              <a:solidFill>
                <a:srgbClr val="7E36B4"/>
              </a:solidFill>
              <a:latin typeface="Arial Narrow" pitchFamily="34" charset="0"/>
            </a:endParaRPr>
          </a:p>
          <a:p>
            <a:pPr>
              <a:lnSpc>
                <a:spcPct val="110000"/>
              </a:lnSpc>
              <a:buFont typeface="Wingdings" pitchFamily="2" charset="2"/>
              <a:buChar char="v"/>
            </a:pPr>
            <a:r>
              <a:rPr lang="en-US" sz="2600" u="sng" dirty="0" smtClean="0">
                <a:solidFill>
                  <a:srgbClr val="7E36B4"/>
                </a:solidFill>
                <a:latin typeface="Arial Narrow" pitchFamily="34" charset="0"/>
              </a:rPr>
              <a:t>Effect </a:t>
            </a:r>
            <a:endParaRPr lang="en-US" sz="2600" u="sng" dirty="0">
              <a:solidFill>
                <a:srgbClr val="7E36B4"/>
              </a:solidFill>
              <a:latin typeface="Arial Narrow" pitchFamily="34" charset="0"/>
            </a:endParaRPr>
          </a:p>
          <a:p>
            <a:pPr algn="justLow">
              <a:lnSpc>
                <a:spcPct val="110000"/>
              </a:lnSpc>
              <a:spcBef>
                <a:spcPts val="0"/>
              </a:spcBef>
              <a:buFont typeface="Wingdings" pitchFamily="2" charset="2"/>
              <a:buChar char="ü"/>
            </a:pPr>
            <a:r>
              <a:rPr lang="en-US" sz="2600" dirty="0" smtClean="0">
                <a:latin typeface="Arial Narrow" panose="020B0606020202030204" pitchFamily="34" charset="0"/>
              </a:rPr>
              <a:t>They produce Activation (Excitation) </a:t>
            </a:r>
          </a:p>
          <a:p>
            <a:pPr algn="justLow">
              <a:lnSpc>
                <a:spcPct val="110000"/>
              </a:lnSpc>
              <a:spcBef>
                <a:spcPts val="0"/>
              </a:spcBef>
              <a:buFont typeface="Wingdings" pitchFamily="2" charset="2"/>
              <a:buChar char="v"/>
            </a:pPr>
            <a:r>
              <a:rPr lang="en-US" sz="2600" u="sng" dirty="0" smtClean="0">
                <a:solidFill>
                  <a:srgbClr val="7E36B4"/>
                </a:solidFill>
                <a:latin typeface="Arial Narrow" pitchFamily="34" charset="0"/>
              </a:rPr>
              <a:t>Mechanism of Action  </a:t>
            </a:r>
            <a:endParaRPr lang="en-US" sz="2600" u="sng" dirty="0">
              <a:solidFill>
                <a:srgbClr val="7E36B4"/>
              </a:solidFill>
              <a:latin typeface="Arial Narrow" pitchFamily="34" charset="0"/>
            </a:endParaRPr>
          </a:p>
          <a:p>
            <a:pPr algn="justLow">
              <a:lnSpc>
                <a:spcPct val="110000"/>
              </a:lnSpc>
              <a:spcBef>
                <a:spcPts val="0"/>
              </a:spcBef>
              <a:buFont typeface="Wingdings" pitchFamily="2" charset="2"/>
              <a:buChar char="ü"/>
            </a:pPr>
            <a:r>
              <a:rPr lang="en-US" sz="2600" dirty="0" err="1">
                <a:latin typeface="Arial Narrow" panose="020B0606020202030204" pitchFamily="34" charset="0"/>
                <a:ea typeface="Times New Roman" panose="02020603050405020304" pitchFamily="18" charset="0"/>
              </a:rPr>
              <a:t>ACh</a:t>
            </a:r>
            <a:r>
              <a:rPr lang="en-US" sz="2600" dirty="0">
                <a:latin typeface="Arial Narrow" panose="020B0606020202030204" pitchFamily="34" charset="0"/>
                <a:ea typeface="Times New Roman" panose="02020603050405020304" pitchFamily="18" charset="0"/>
              </a:rPr>
              <a:t> binds to </a:t>
            </a:r>
            <a:r>
              <a:rPr lang="en-US" sz="2600" b="1" dirty="0">
                <a:latin typeface="Times New Roman" panose="02020603050405020304" pitchFamily="18" charset="0"/>
                <a:ea typeface="Times New Roman" panose="02020603050405020304" pitchFamily="18" charset="0"/>
              </a:rPr>
              <a:t>ά</a:t>
            </a:r>
            <a:r>
              <a:rPr lang="en-US" sz="2600" dirty="0">
                <a:latin typeface="Arial Narrow" panose="020B0606020202030204" pitchFamily="34" charset="0"/>
                <a:ea typeface="Times New Roman" panose="02020603050405020304" pitchFamily="18" charset="0"/>
              </a:rPr>
              <a:t> subunits of the nicotinic Ach receptor. The nicotinic </a:t>
            </a:r>
            <a:r>
              <a:rPr lang="en-US" sz="2600" dirty="0" err="1">
                <a:latin typeface="Arial Narrow" panose="020B0606020202030204" pitchFamily="34" charset="0"/>
                <a:ea typeface="Times New Roman" panose="02020603050405020304" pitchFamily="18" charset="0"/>
              </a:rPr>
              <a:t>ACh</a:t>
            </a:r>
            <a:r>
              <a:rPr lang="en-US" sz="2600" dirty="0">
                <a:latin typeface="Arial Narrow" panose="020B0606020202030204" pitchFamily="34" charset="0"/>
                <a:ea typeface="Times New Roman" panose="02020603050405020304" pitchFamily="18" charset="0"/>
              </a:rPr>
              <a:t> receptors are also ion channels for Na</a:t>
            </a:r>
            <a:r>
              <a:rPr lang="en-US" sz="2600" b="1" baseline="30000" dirty="0">
                <a:latin typeface="Arial Narrow" panose="020B0606020202030204" pitchFamily="34" charset="0"/>
                <a:ea typeface="Times New Roman" panose="02020603050405020304" pitchFamily="18" charset="0"/>
              </a:rPr>
              <a:t>+</a:t>
            </a:r>
            <a:r>
              <a:rPr lang="en-US" sz="2600" dirty="0">
                <a:latin typeface="Arial Narrow" panose="020B0606020202030204" pitchFamily="34" charset="0"/>
                <a:ea typeface="Times New Roman" panose="02020603050405020304" pitchFamily="18" charset="0"/>
              </a:rPr>
              <a:t> and K</a:t>
            </a:r>
            <a:r>
              <a:rPr lang="en-US" sz="2600" b="1" baseline="30000" dirty="0">
                <a:latin typeface="Arial Narrow" panose="020B0606020202030204" pitchFamily="34" charset="0"/>
                <a:ea typeface="Times New Roman" panose="02020603050405020304" pitchFamily="18" charset="0"/>
              </a:rPr>
              <a:t>+</a:t>
            </a:r>
            <a:r>
              <a:rPr lang="en-US" sz="2600" dirty="0">
                <a:latin typeface="Arial Narrow" panose="020B0606020202030204" pitchFamily="34" charset="0"/>
                <a:ea typeface="Times New Roman" panose="02020603050405020304" pitchFamily="18" charset="0"/>
              </a:rPr>
              <a:t>.</a:t>
            </a:r>
            <a:endParaRPr lang="en-US" sz="2600" u="sng" dirty="0" smtClean="0">
              <a:solidFill>
                <a:srgbClr val="7E36B4"/>
              </a:solidFill>
              <a:latin typeface="Arial Narrow" pitchFamily="34" charset="0"/>
            </a:endParaRPr>
          </a:p>
        </p:txBody>
      </p:sp>
    </p:spTree>
    <p:extLst>
      <p:ext uri="{BB962C8B-B14F-4D97-AF65-F5344CB8AC3E}">
        <p14:creationId xmlns:p14="http://schemas.microsoft.com/office/powerpoint/2010/main" val="212529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nSpc>
                <a:spcPct val="110000"/>
              </a:lnSpc>
              <a:buFont typeface="Wingdings" pitchFamily="2" charset="2"/>
              <a:buChar char="v"/>
            </a:pPr>
            <a:r>
              <a:rPr lang="en-US" sz="2400" u="sng" dirty="0" smtClean="0">
                <a:solidFill>
                  <a:srgbClr val="7E36B4"/>
                </a:solidFill>
                <a:latin typeface="Arial Narrow" pitchFamily="34" charset="0"/>
              </a:rPr>
              <a:t>Subunits  </a:t>
            </a:r>
          </a:p>
          <a:p>
            <a:pPr>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cs typeface="Times New Roman" panose="02020603050405020304" pitchFamily="18" charset="0"/>
              </a:rPr>
              <a:t>Nicotinic cholinergic receptors are made up of </a:t>
            </a:r>
            <a:r>
              <a:rPr lang="en-US" sz="2400" dirty="0">
                <a:solidFill>
                  <a:srgbClr val="0070C0"/>
                </a:solidFill>
                <a:latin typeface="Arial Narrow" panose="020B0606020202030204" pitchFamily="34" charset="0"/>
                <a:ea typeface="Times New Roman" panose="02020603050405020304" pitchFamily="18" charset="0"/>
                <a:cs typeface="Times New Roman" panose="02020603050405020304" pitchFamily="18" charset="0"/>
              </a:rPr>
              <a:t>five sub-units </a:t>
            </a:r>
            <a:r>
              <a:rPr lang="en-US" sz="2400" dirty="0">
                <a:latin typeface="Arial Narrow" panose="020B0606020202030204" pitchFamily="34" charset="0"/>
                <a:ea typeface="Times New Roman" panose="02020603050405020304" pitchFamily="18" charset="0"/>
                <a:cs typeface="Times New Roman" panose="02020603050405020304" pitchFamily="18" charset="0"/>
              </a:rPr>
              <a:t>that form a central channel which, when the receptor is activated, permits the passage of Na and other </a:t>
            </a:r>
            <a:r>
              <a:rPr lang="en-US" sz="2400" dirty="0" err="1">
                <a:latin typeface="Arial Narrow" panose="020B0606020202030204" pitchFamily="34" charset="0"/>
                <a:ea typeface="Times New Roman" panose="02020603050405020304" pitchFamily="18" charset="0"/>
                <a:cs typeface="Times New Roman" panose="02020603050405020304" pitchFamily="18" charset="0"/>
              </a:rPr>
              <a:t>cations</a:t>
            </a:r>
            <a:r>
              <a:rPr lang="en-US" sz="2400" dirty="0">
                <a:latin typeface="Arial Narrow" panose="020B0606020202030204" pitchFamily="34" charset="0"/>
                <a:ea typeface="Times New Roman" panose="02020603050405020304" pitchFamily="18" charset="0"/>
                <a:cs typeface="Times New Roman" panose="02020603050405020304" pitchFamily="18" charset="0"/>
              </a:rPr>
              <a:t>. The sub-units are (2 </a:t>
            </a:r>
            <a:r>
              <a:rPr lang="en-US" sz="2400" b="1" dirty="0">
                <a:solidFill>
                  <a:prstClr val="black"/>
                </a:solidFill>
                <a:latin typeface="Times New Roman" panose="02020603050405020304" pitchFamily="18" charset="0"/>
                <a:ea typeface="Times New Roman" panose="02020603050405020304" pitchFamily="18" charset="0"/>
              </a:rPr>
              <a:t>ά</a:t>
            </a:r>
            <a:r>
              <a:rPr lang="en-US" sz="2400" b="1" baseline="-25000" dirty="0">
                <a:latin typeface="Arial Narrow" panose="020B0606020202030204" pitchFamily="34" charset="0"/>
                <a:ea typeface="Times New Roman" panose="02020603050405020304" pitchFamily="18" charset="0"/>
                <a:cs typeface="Times New Roman" panose="02020603050405020304" pitchFamily="18" charset="0"/>
              </a:rPr>
              <a:t>,</a:t>
            </a:r>
            <a:r>
              <a:rPr lang="en-US" sz="2400" dirty="0">
                <a:latin typeface="Century Schoolbook" panose="02040604050505020304" pitchFamily="18" charset="0"/>
                <a:ea typeface="Times New Roman" panose="02020603050405020304" pitchFamily="18" charset="0"/>
                <a:cs typeface="Times New Roman" panose="02020603050405020304" pitchFamily="18" charset="0"/>
              </a:rPr>
              <a:t> β</a:t>
            </a:r>
            <a:r>
              <a:rPr lang="en-US" sz="2400" dirty="0">
                <a:latin typeface="Arial Narrow" panose="020B0606020202030204" pitchFamily="34" charset="0"/>
                <a:ea typeface="Times New Roman" panose="02020603050405020304" pitchFamily="18" charset="0"/>
                <a:cs typeface="Times New Roman" panose="02020603050405020304" pitchFamily="18" charset="0"/>
              </a:rPr>
              <a:t>,  </a:t>
            </a:r>
            <a:r>
              <a:rPr lang="en-US" sz="2400" dirty="0">
                <a:latin typeface="Century Schoolbook" panose="02040604050505020304" pitchFamily="18" charset="0"/>
                <a:ea typeface="Times New Roman" panose="02020603050405020304" pitchFamily="18" charset="0"/>
                <a:cs typeface="Times New Roman" panose="02020603050405020304" pitchFamily="18" charset="0"/>
              </a:rPr>
              <a:t>δ, </a:t>
            </a:r>
            <a:r>
              <a:rPr lang="en-US" sz="2400" dirty="0">
                <a:latin typeface="Times New Roman" panose="02020603050405020304" pitchFamily="18" charset="0"/>
                <a:ea typeface="Times New Roman" panose="02020603050405020304" pitchFamily="18" charset="0"/>
              </a:rPr>
              <a:t>γ</a:t>
            </a:r>
            <a:r>
              <a:rPr lang="en-US" sz="2400" dirty="0">
                <a:latin typeface="Century Schoolbook" panose="02040604050505020304" pitchFamily="18" charset="0"/>
                <a:ea typeface="Times New Roman" panose="02020603050405020304" pitchFamily="18" charset="0"/>
                <a:cs typeface="Times New Roman" panose="02020603050405020304" pitchFamily="18" charset="0"/>
              </a:rPr>
              <a:t>) </a:t>
            </a:r>
            <a:endParaRPr lang="en-US" sz="2400" dirty="0"/>
          </a:p>
        </p:txBody>
      </p:sp>
      <p:sp>
        <p:nvSpPr>
          <p:cNvPr id="4" name="Content Placeholder 2"/>
          <p:cNvSpPr txBox="1">
            <a:spLocks/>
          </p:cNvSpPr>
          <p:nvPr/>
        </p:nvSpPr>
        <p:spPr>
          <a:xfrm>
            <a:off x="-4356" y="1262755"/>
            <a:ext cx="12192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buFont typeface="+mj-lt"/>
              <a:buAutoNum type="alphaUcPeriod" startAt="2"/>
            </a:pPr>
            <a:r>
              <a:rPr lang="en-US" b="1" u="sng" dirty="0" smtClean="0">
                <a:solidFill>
                  <a:srgbClr val="FF0000"/>
                </a:solidFill>
                <a:latin typeface="Arial Narrow" pitchFamily="34" charset="0"/>
              </a:rPr>
              <a:t>Muscarinic Cholinergic Receptors </a:t>
            </a:r>
          </a:p>
          <a:p>
            <a:pPr>
              <a:lnSpc>
                <a:spcPct val="110000"/>
              </a:lnSpc>
              <a:buFont typeface="Wingdings" pitchFamily="2" charset="2"/>
              <a:buChar char="v"/>
            </a:pPr>
            <a:r>
              <a:rPr lang="en-US" sz="2400" u="sng" dirty="0" smtClean="0">
                <a:solidFill>
                  <a:srgbClr val="7E36B4"/>
                </a:solidFill>
                <a:latin typeface="Arial Narrow" pitchFamily="34" charset="0"/>
              </a:rPr>
              <a:t>Reason for this name </a:t>
            </a:r>
          </a:p>
          <a:p>
            <a:pPr>
              <a:lnSpc>
                <a:spcPct val="110000"/>
              </a:lnSpc>
              <a:buFont typeface="Wingdings" pitchFamily="2" charset="2"/>
              <a:buChar char="ü"/>
            </a:pPr>
            <a:r>
              <a:rPr lang="en-US" sz="2400" dirty="0" smtClean="0">
                <a:latin typeface="Arial Narrow" panose="020B0606020202030204" pitchFamily="34" charset="0"/>
                <a:ea typeface="Times New Roman" panose="02020603050405020304" pitchFamily="18" charset="0"/>
              </a:rPr>
              <a:t>The substance known as </a:t>
            </a:r>
            <a:r>
              <a:rPr lang="en-US" sz="2400" dirty="0" err="1" smtClean="0">
                <a:latin typeface="Arial Narrow" panose="020B0606020202030204" pitchFamily="34" charset="0"/>
                <a:ea typeface="Times New Roman" panose="02020603050405020304" pitchFamily="18" charset="0"/>
              </a:rPr>
              <a:t>muscarine</a:t>
            </a:r>
            <a:r>
              <a:rPr lang="en-US" sz="2400" dirty="0" smtClean="0">
                <a:latin typeface="Arial Narrow" panose="020B0606020202030204" pitchFamily="34" charset="0"/>
                <a:ea typeface="Times New Roman" panose="02020603050405020304" pitchFamily="18" charset="0"/>
              </a:rPr>
              <a:t> from mushroom (</a:t>
            </a:r>
            <a:r>
              <a:rPr lang="en-US" sz="2400" dirty="0" err="1" smtClean="0">
                <a:solidFill>
                  <a:srgbClr val="0070C0"/>
                </a:solidFill>
                <a:latin typeface="Arial Narrow" panose="020B0606020202030204" pitchFamily="34" charset="0"/>
                <a:ea typeface="Times New Roman" panose="02020603050405020304" pitchFamily="18" charset="0"/>
              </a:rPr>
              <a:t>amatina</a:t>
            </a:r>
            <a:r>
              <a:rPr lang="en-US" sz="2400" dirty="0" smtClean="0">
                <a:solidFill>
                  <a:srgbClr val="0070C0"/>
                </a:solidFill>
                <a:latin typeface="Arial Narrow" panose="020B0606020202030204" pitchFamily="34" charset="0"/>
                <a:ea typeface="Times New Roman" panose="02020603050405020304" pitchFamily="18" charset="0"/>
              </a:rPr>
              <a:t> </a:t>
            </a:r>
            <a:r>
              <a:rPr lang="en-US" sz="2400" dirty="0" err="1" smtClean="0">
                <a:solidFill>
                  <a:srgbClr val="0070C0"/>
                </a:solidFill>
                <a:latin typeface="Arial Narrow" panose="020B0606020202030204" pitchFamily="34" charset="0"/>
                <a:ea typeface="Times New Roman" panose="02020603050405020304" pitchFamily="18" charset="0"/>
              </a:rPr>
              <a:t>muscaria</a:t>
            </a:r>
            <a:r>
              <a:rPr lang="en-US" sz="2400" dirty="0" smtClean="0">
                <a:latin typeface="Arial Narrow" panose="020B0606020202030204" pitchFamily="34" charset="0"/>
                <a:ea typeface="Times New Roman" panose="02020603050405020304" pitchFamily="18" charset="0"/>
              </a:rPr>
              <a:t>) is activating these type of receptors, so named as muscarinic receptors.</a:t>
            </a:r>
          </a:p>
          <a:p>
            <a:pPr>
              <a:lnSpc>
                <a:spcPct val="110000"/>
              </a:lnSpc>
              <a:buFont typeface="Wingdings" pitchFamily="2" charset="2"/>
              <a:buChar char="v"/>
            </a:pPr>
            <a:r>
              <a:rPr lang="en-US" sz="2400" u="sng" dirty="0" smtClean="0">
                <a:solidFill>
                  <a:srgbClr val="7E36B4"/>
                </a:solidFill>
                <a:latin typeface="Arial Narrow" pitchFamily="34" charset="0"/>
              </a:rPr>
              <a:t>Types and Location </a:t>
            </a:r>
          </a:p>
          <a:p>
            <a:pPr marL="0" indent="0" algn="justLow">
              <a:lnSpc>
                <a:spcPct val="110000"/>
              </a:lnSpc>
              <a:spcBef>
                <a:spcPts val="0"/>
              </a:spcBef>
              <a:buFont typeface="Arial" panose="020B0604020202020204" pitchFamily="34" charset="0"/>
              <a:buNone/>
            </a:pPr>
            <a:r>
              <a:rPr lang="en-US" sz="2400" dirty="0" smtClean="0">
                <a:latin typeface="Arial Narrow" panose="020B0606020202030204" pitchFamily="34" charset="0"/>
                <a:ea typeface="Times New Roman" panose="02020603050405020304" pitchFamily="18" charset="0"/>
                <a:sym typeface="Wingdings" panose="05000000000000000000" pitchFamily="2" charset="2"/>
              </a:rPr>
              <a:t></a:t>
            </a:r>
            <a:r>
              <a:rPr lang="en-US" sz="2400" dirty="0" smtClean="0">
                <a:solidFill>
                  <a:srgbClr val="00B0F0"/>
                </a:solidFill>
                <a:latin typeface="Arial Narrow" panose="020B0606020202030204" pitchFamily="34" charset="0"/>
                <a:ea typeface="Times New Roman" panose="02020603050405020304" pitchFamily="18" charset="0"/>
                <a:sym typeface="Wingdings" panose="05000000000000000000" pitchFamily="2" charset="2"/>
              </a:rPr>
              <a:t> </a:t>
            </a:r>
            <a:r>
              <a:rPr lang="en-US" sz="2400" dirty="0" smtClean="0">
                <a:latin typeface="Arial Narrow" panose="020B0606020202030204" pitchFamily="34" charset="0"/>
                <a:ea typeface="Times New Roman" panose="02020603050405020304" pitchFamily="18" charset="0"/>
              </a:rPr>
              <a:t>The M1 muscarinic receptors are located in the </a:t>
            </a:r>
            <a:r>
              <a:rPr lang="en-US" sz="2400" dirty="0" smtClean="0">
                <a:solidFill>
                  <a:srgbClr val="00B050"/>
                </a:solidFill>
                <a:latin typeface="Arial Narrow" panose="020B0606020202030204" pitchFamily="34" charset="0"/>
                <a:ea typeface="Times New Roman" panose="02020603050405020304" pitchFamily="18" charset="0"/>
              </a:rPr>
              <a:t>neural system</a:t>
            </a:r>
            <a:r>
              <a:rPr lang="en-US" sz="2400" dirty="0" smtClean="0">
                <a:latin typeface="Arial Narrow" panose="020B0606020202030204" pitchFamily="34"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marL="0" indent="0" algn="justLow">
              <a:lnSpc>
                <a:spcPct val="110000"/>
              </a:lnSpc>
              <a:spcBef>
                <a:spcPts val="0"/>
              </a:spcBef>
              <a:buFont typeface="Arial" panose="020B0604020202020204" pitchFamily="34" charset="0"/>
              <a:buNone/>
            </a:pPr>
            <a:r>
              <a:rPr lang="en-US" sz="2400" dirty="0" smtClean="0">
                <a:latin typeface="Arial Narrow" panose="020B0606020202030204" pitchFamily="34" charset="0"/>
                <a:ea typeface="Times New Roman" panose="02020603050405020304" pitchFamily="18" charset="0"/>
                <a:sym typeface="Wingdings" panose="05000000000000000000" pitchFamily="2" charset="2"/>
              </a:rPr>
              <a:t> </a:t>
            </a:r>
            <a:r>
              <a:rPr lang="en-US" sz="2400" dirty="0" smtClean="0">
                <a:latin typeface="Arial Narrow" panose="020B0606020202030204" pitchFamily="34" charset="0"/>
                <a:ea typeface="Times New Roman" panose="02020603050405020304" pitchFamily="18" charset="0"/>
              </a:rPr>
              <a:t>The M2 muscarinic receptors are located in the </a:t>
            </a:r>
            <a:r>
              <a:rPr lang="en-US" sz="2400" dirty="0" smtClean="0">
                <a:solidFill>
                  <a:srgbClr val="00B050"/>
                </a:solidFill>
                <a:latin typeface="Arial Narrow" panose="020B0606020202030204" pitchFamily="34" charset="0"/>
                <a:ea typeface="Times New Roman" panose="02020603050405020304" pitchFamily="18" charset="0"/>
              </a:rPr>
              <a:t>heart, </a:t>
            </a:r>
            <a:endParaRPr lang="en-US" sz="2400" dirty="0" smtClean="0">
              <a:solidFill>
                <a:srgbClr val="00B050"/>
              </a:solidFill>
              <a:latin typeface="Times New Roman" panose="02020603050405020304" pitchFamily="18" charset="0"/>
              <a:ea typeface="Times New Roman" panose="02020603050405020304" pitchFamily="18" charset="0"/>
            </a:endParaRPr>
          </a:p>
          <a:p>
            <a:pPr marL="0" indent="0" algn="justLow">
              <a:lnSpc>
                <a:spcPct val="110000"/>
              </a:lnSpc>
              <a:spcBef>
                <a:spcPts val="0"/>
              </a:spcBef>
              <a:buFont typeface="Arial" panose="020B0604020202020204" pitchFamily="34" charset="0"/>
              <a:buNone/>
            </a:pPr>
            <a:r>
              <a:rPr lang="en-US" sz="2400" dirty="0" smtClean="0">
                <a:latin typeface="Arial Narrow" panose="020B0606020202030204" pitchFamily="34" charset="0"/>
                <a:ea typeface="Times New Roman" panose="02020603050405020304" pitchFamily="18" charset="0"/>
                <a:sym typeface="Wingdings" panose="05000000000000000000" pitchFamily="2" charset="2"/>
              </a:rPr>
              <a:t></a:t>
            </a:r>
            <a:r>
              <a:rPr lang="en-US" sz="2400" dirty="0" smtClean="0">
                <a:latin typeface="Arial Narrow" panose="020B0606020202030204" pitchFamily="34" charset="0"/>
                <a:ea typeface="Times New Roman" panose="02020603050405020304" pitchFamily="18" charset="0"/>
              </a:rPr>
              <a:t>The M3 muscarinic receptors are located in :</a:t>
            </a:r>
          </a:p>
        </p:txBody>
      </p:sp>
      <p:sp>
        <p:nvSpPr>
          <p:cNvPr id="5" name="TextBox 4"/>
          <p:cNvSpPr txBox="1"/>
          <p:nvPr/>
        </p:nvSpPr>
        <p:spPr>
          <a:xfrm>
            <a:off x="849082" y="4911644"/>
            <a:ext cx="10894423" cy="2231380"/>
          </a:xfrm>
          <a:prstGeom prst="rect">
            <a:avLst/>
          </a:prstGeom>
          <a:noFill/>
        </p:spPr>
        <p:txBody>
          <a:bodyPr wrap="square" rtlCol="0">
            <a:spAutoFit/>
          </a:bodyPr>
          <a:lstStyle/>
          <a:p>
            <a:pPr marL="457200" indent="-457200" algn="justLow">
              <a:lnSpc>
                <a:spcPct val="110000"/>
              </a:lnSpc>
              <a:spcBef>
                <a:spcPts val="0"/>
              </a:spcBef>
              <a:buFont typeface="+mj-lt"/>
              <a:buAutoNum type="alphaLcParenR"/>
            </a:pPr>
            <a:r>
              <a:rPr lang="en-US" sz="2200" dirty="0">
                <a:latin typeface="Arial Narrow" panose="020B0606020202030204" pitchFamily="34" charset="0"/>
                <a:ea typeface="Times New Roman" panose="02020603050405020304" pitchFamily="18" charset="0"/>
              </a:rPr>
              <a:t>the smooth muscles of the blood vessels causing vasodilation, </a:t>
            </a:r>
          </a:p>
          <a:p>
            <a:pPr marL="457200" indent="-457200" algn="justLow">
              <a:lnSpc>
                <a:spcPct val="110000"/>
              </a:lnSpc>
              <a:spcBef>
                <a:spcPts val="0"/>
              </a:spcBef>
              <a:buFont typeface="+mj-lt"/>
              <a:buAutoNum type="alphaLcParenR"/>
            </a:pPr>
            <a:r>
              <a:rPr lang="en-US" sz="2200" dirty="0">
                <a:latin typeface="Arial Narrow" panose="020B0606020202030204" pitchFamily="34" charset="0"/>
                <a:ea typeface="Times New Roman" panose="02020603050405020304" pitchFamily="18" charset="0"/>
              </a:rPr>
              <a:t>the lungs causing bronchoconstriction</a:t>
            </a:r>
          </a:p>
          <a:p>
            <a:pPr marL="457200" indent="-457200" algn="justLow">
              <a:lnSpc>
                <a:spcPct val="110000"/>
              </a:lnSpc>
              <a:spcBef>
                <a:spcPts val="0"/>
              </a:spcBef>
              <a:buFont typeface="+mj-lt"/>
              <a:buAutoNum type="alphaLcParenR"/>
            </a:pPr>
            <a:r>
              <a:rPr lang="en-US" sz="2200" dirty="0">
                <a:latin typeface="Arial Narrow" panose="020B0606020202030204" pitchFamily="34" charset="0"/>
                <a:ea typeface="Times New Roman" panose="02020603050405020304" pitchFamily="18" charset="0"/>
              </a:rPr>
              <a:t>smooth muscles of the gastrointestinal tract (GIT), which help in increasing intestinal motility and dilating sphincters many glands that help to stimulate secretion </a:t>
            </a:r>
          </a:p>
          <a:p>
            <a:pPr marL="457200" indent="-457200" algn="justLow">
              <a:lnSpc>
                <a:spcPct val="110000"/>
              </a:lnSpc>
              <a:spcBef>
                <a:spcPts val="0"/>
              </a:spcBef>
              <a:buFont typeface="+mj-lt"/>
              <a:buAutoNum type="alphaLcParenR"/>
            </a:pPr>
            <a:r>
              <a:rPr lang="en-US" sz="2200" dirty="0">
                <a:latin typeface="Arial Narrow" panose="020B0606020202030204" pitchFamily="34" charset="0"/>
                <a:ea typeface="Times New Roman" panose="02020603050405020304" pitchFamily="18" charset="0"/>
              </a:rPr>
              <a:t>in salivary gland and other glands of the body. </a:t>
            </a:r>
          </a:p>
          <a:p>
            <a:endParaRPr lang="en-US" dirty="0"/>
          </a:p>
        </p:txBody>
      </p:sp>
    </p:spTree>
    <p:extLst>
      <p:ext uri="{BB962C8B-B14F-4D97-AF65-F5344CB8AC3E}">
        <p14:creationId xmlns:p14="http://schemas.microsoft.com/office/powerpoint/2010/main" val="394059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10000"/>
              </a:lnSpc>
              <a:spcBef>
                <a:spcPts val="0"/>
              </a:spcBef>
              <a:buFont typeface="Wingdings" pitchFamily="2" charset="2"/>
              <a:buChar char="v"/>
            </a:pPr>
            <a:r>
              <a:rPr lang="en-US" sz="2400" u="sng" dirty="0">
                <a:solidFill>
                  <a:srgbClr val="7E36B4"/>
                </a:solidFill>
                <a:latin typeface="Arial Narrow" pitchFamily="34" charset="0"/>
              </a:rPr>
              <a:t>Activation and Blocking </a:t>
            </a:r>
          </a:p>
          <a:p>
            <a:pPr algn="justLow">
              <a:lnSpc>
                <a:spcPct val="11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They are </a:t>
            </a:r>
            <a:r>
              <a:rPr lang="en-US" sz="2400" dirty="0">
                <a:latin typeface="Arial Narrow" panose="020B0606020202030204" pitchFamily="34" charset="0"/>
                <a:ea typeface="Times New Roman" panose="02020603050405020304" pitchFamily="18" charset="0"/>
              </a:rPr>
              <a:t>activated by </a:t>
            </a:r>
            <a:r>
              <a:rPr lang="en-US" sz="2400" dirty="0" err="1">
                <a:latin typeface="Arial Narrow" panose="020B0606020202030204" pitchFamily="34" charset="0"/>
                <a:ea typeface="Times New Roman" panose="02020603050405020304" pitchFamily="18" charset="0"/>
              </a:rPr>
              <a:t>ACh</a:t>
            </a:r>
            <a:r>
              <a:rPr lang="en-US" sz="2400" dirty="0">
                <a:latin typeface="Arial Narrow" panose="020B0606020202030204" pitchFamily="34" charset="0"/>
                <a:ea typeface="Times New Roman" panose="02020603050405020304" pitchFamily="18" charset="0"/>
              </a:rPr>
              <a:t> and </a:t>
            </a:r>
            <a:r>
              <a:rPr lang="en-US" sz="2400" dirty="0" err="1" smtClean="0">
                <a:latin typeface="Arial Narrow" panose="020B0606020202030204" pitchFamily="34" charset="0"/>
                <a:ea typeface="Times New Roman" panose="02020603050405020304" pitchFamily="18" charset="0"/>
              </a:rPr>
              <a:t>muscarine</a:t>
            </a:r>
            <a:r>
              <a:rPr lang="en-US" sz="2400" dirty="0" smtClean="0">
                <a:latin typeface="Arial Narrow" panose="020B0606020202030204" pitchFamily="34" charset="0"/>
                <a:ea typeface="Times New Roman" panose="02020603050405020304" pitchFamily="18" charset="0"/>
              </a:rPr>
              <a:t>, and are </a:t>
            </a:r>
            <a:r>
              <a:rPr lang="en-US" sz="2400" dirty="0">
                <a:latin typeface="Arial Narrow" panose="020B0606020202030204" pitchFamily="34" charset="0"/>
                <a:ea typeface="Times New Roman" panose="02020603050405020304" pitchFamily="18" charset="0"/>
              </a:rPr>
              <a:t>blocked by atropine</a:t>
            </a:r>
            <a:r>
              <a:rPr lang="en-US" sz="2400" dirty="0" smtClean="0">
                <a:latin typeface="Arial Narrow" panose="020B0606020202030204" pitchFamily="34" charset="0"/>
                <a:ea typeface="Times New Roman" panose="02020603050405020304" pitchFamily="18" charset="0"/>
              </a:rPr>
              <a:t>.</a:t>
            </a:r>
            <a:endParaRPr lang="en-US" sz="2400" u="sng" dirty="0" smtClean="0">
              <a:latin typeface="Arial Narrow" pitchFamily="34" charset="0"/>
            </a:endParaRPr>
          </a:p>
          <a:p>
            <a:pPr>
              <a:lnSpc>
                <a:spcPct val="110000"/>
              </a:lnSpc>
              <a:buFont typeface="Wingdings" pitchFamily="2" charset="2"/>
              <a:buChar char="v"/>
            </a:pPr>
            <a:r>
              <a:rPr lang="en-US" sz="2400" u="sng" dirty="0" smtClean="0">
                <a:solidFill>
                  <a:srgbClr val="7E36B4"/>
                </a:solidFill>
                <a:latin typeface="Arial Narrow" pitchFamily="34" charset="0"/>
              </a:rPr>
              <a:t>Effects </a:t>
            </a:r>
            <a:endParaRPr lang="en-US" sz="2400" u="sng" dirty="0">
              <a:solidFill>
                <a:srgbClr val="7E36B4"/>
              </a:solidFill>
              <a:latin typeface="Arial Narrow" pitchFamily="34" charset="0"/>
            </a:endParaRPr>
          </a:p>
          <a:p>
            <a:pPr>
              <a:lnSpc>
                <a:spcPct val="11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They are </a:t>
            </a:r>
            <a:r>
              <a:rPr lang="en-US" sz="2400" dirty="0">
                <a:latin typeface="Arial Narrow" panose="020B0606020202030204" pitchFamily="34" charset="0"/>
                <a:ea typeface="Times New Roman" panose="02020603050405020304" pitchFamily="18" charset="0"/>
              </a:rPr>
              <a:t>inhibitory in the heart (e.g., decreased heart rate, decreased conduction velocity in AV node).</a:t>
            </a:r>
            <a:endParaRPr lang="en-US" sz="2400" dirty="0">
              <a:latin typeface="Times New Roman" panose="02020603050405020304" pitchFamily="18" charset="0"/>
              <a:ea typeface="Times New Roman" panose="02020603050405020304" pitchFamily="18" charset="0"/>
            </a:endParaRPr>
          </a:p>
          <a:p>
            <a:pPr algn="justLow">
              <a:lnSpc>
                <a:spcPct val="11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And are </a:t>
            </a:r>
            <a:r>
              <a:rPr lang="en-US" sz="2400" dirty="0">
                <a:latin typeface="Arial Narrow" panose="020B0606020202030204" pitchFamily="34" charset="0"/>
                <a:ea typeface="Times New Roman" panose="02020603050405020304" pitchFamily="18" charset="0"/>
              </a:rPr>
              <a:t>excitatory in smooth muscle and glands (e.g., increased GI motility, increased secretion</a:t>
            </a:r>
            <a:r>
              <a:rPr lang="en-US" sz="2400" dirty="0" smtClean="0">
                <a:latin typeface="Arial Narrow" panose="020B0606020202030204" pitchFamily="34" charset="0"/>
                <a:ea typeface="Times New Roman" panose="02020603050405020304" pitchFamily="18" charset="0"/>
              </a:rPr>
              <a:t>).</a:t>
            </a:r>
            <a:endParaRPr lang="en-US" sz="2400" u="sng" dirty="0" smtClean="0">
              <a:latin typeface="Arial Narrow" pitchFamily="34" charset="0"/>
            </a:endParaRPr>
          </a:p>
          <a:p>
            <a:pPr>
              <a:lnSpc>
                <a:spcPct val="110000"/>
              </a:lnSpc>
              <a:buFont typeface="Wingdings" pitchFamily="2" charset="2"/>
              <a:buChar char="v"/>
            </a:pPr>
            <a:r>
              <a:rPr lang="en-US" sz="2400" u="sng" dirty="0" smtClean="0">
                <a:solidFill>
                  <a:srgbClr val="7E36B4"/>
                </a:solidFill>
                <a:latin typeface="Arial Narrow" pitchFamily="34" charset="0"/>
              </a:rPr>
              <a:t>Subunits  </a:t>
            </a:r>
          </a:p>
          <a:p>
            <a:pPr>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rPr>
              <a:t>Muscarinic receptors are G-protein coupled receptors (GPCRs also known as seven-trans-membrane domain receptors, serpentine receptor) which adrenergic receptor is one of its </a:t>
            </a:r>
            <a:r>
              <a:rPr lang="en-US" sz="2400" dirty="0" smtClean="0">
                <a:latin typeface="Arial Narrow" panose="020B0606020202030204" pitchFamily="34" charset="0"/>
                <a:ea typeface="Times New Roman" panose="02020603050405020304" pitchFamily="18" charset="0"/>
              </a:rPr>
              <a:t>type</a:t>
            </a:r>
          </a:p>
          <a:p>
            <a:pPr algn="justLow">
              <a:lnSpc>
                <a:spcPct val="110000"/>
              </a:lnSpc>
              <a:spcBef>
                <a:spcPts val="0"/>
              </a:spcBef>
              <a:buFont typeface="Wingdings" pitchFamily="2" charset="2"/>
              <a:buChar char="v"/>
            </a:pPr>
            <a:r>
              <a:rPr lang="en-US" sz="2400" u="sng" dirty="0">
                <a:solidFill>
                  <a:srgbClr val="7E36B4"/>
                </a:solidFill>
                <a:latin typeface="Arial Narrow" pitchFamily="34" charset="0"/>
              </a:rPr>
              <a:t>Mechanism of Action  </a:t>
            </a:r>
          </a:p>
          <a:p>
            <a:pPr algn="justLow">
              <a:spcBef>
                <a:spcPts val="0"/>
              </a:spcBef>
              <a:buFont typeface="Wingdings" pitchFamily="2" charset="2"/>
              <a:buChar char="Ø"/>
            </a:pPr>
            <a:r>
              <a:rPr lang="en-US" sz="2400" dirty="0" smtClean="0">
                <a:latin typeface="Arial Narrow" panose="020B0606020202030204" pitchFamily="34" charset="0"/>
                <a:ea typeface="Times New Roman" panose="02020603050405020304" pitchFamily="18" charset="0"/>
              </a:rPr>
              <a:t>Heart </a:t>
            </a:r>
            <a:r>
              <a:rPr lang="en-US" sz="2400" dirty="0">
                <a:latin typeface="Arial Narrow" panose="020B0606020202030204" pitchFamily="34" charset="0"/>
                <a:ea typeface="Times New Roman" panose="02020603050405020304" pitchFamily="18" charset="0"/>
              </a:rPr>
              <a:t>SA node: </a:t>
            </a:r>
            <a:r>
              <a:rPr lang="en-US" sz="2400" dirty="0" err="1">
                <a:latin typeface="Arial Narrow" panose="020B0606020202030204" pitchFamily="34" charset="0"/>
                <a:ea typeface="Times New Roman" panose="02020603050405020304" pitchFamily="18" charset="0"/>
              </a:rPr>
              <a:t>Gi</a:t>
            </a:r>
            <a:r>
              <a:rPr lang="en-US" sz="2400" dirty="0">
                <a:latin typeface="Arial Narrow" panose="020B0606020202030204" pitchFamily="34" charset="0"/>
                <a:ea typeface="Times New Roman" panose="02020603050405020304" pitchFamily="18" charset="0"/>
              </a:rPr>
              <a:t> protein, inhibition of </a:t>
            </a:r>
            <a:r>
              <a:rPr lang="en-US" sz="2400" dirty="0" err="1">
                <a:latin typeface="Arial Narrow" panose="020B0606020202030204" pitchFamily="34" charset="0"/>
                <a:ea typeface="Times New Roman" panose="02020603050405020304" pitchFamily="18" charset="0"/>
              </a:rPr>
              <a:t>adenylate</a:t>
            </a:r>
            <a:r>
              <a:rPr lang="en-US" sz="2400" dirty="0">
                <a:latin typeface="Arial Narrow" panose="020B0606020202030204" pitchFamily="34" charset="0"/>
                <a:ea typeface="Times New Roman" panose="02020603050405020304" pitchFamily="18" charset="0"/>
              </a:rPr>
              <a:t> </a:t>
            </a:r>
            <a:r>
              <a:rPr lang="en-US" sz="2400" dirty="0" err="1">
                <a:latin typeface="Arial Narrow" panose="020B0606020202030204" pitchFamily="34" charset="0"/>
                <a:ea typeface="Times New Roman" panose="02020603050405020304" pitchFamily="18" charset="0"/>
              </a:rPr>
              <a:t>cyclase</a:t>
            </a:r>
            <a:r>
              <a:rPr lang="en-US" sz="2400" dirty="0">
                <a:latin typeface="Arial Narrow" panose="020B0606020202030204" pitchFamily="34" charset="0"/>
                <a:ea typeface="Times New Roman" panose="02020603050405020304" pitchFamily="18" charset="0"/>
              </a:rPr>
              <a:t>, which leads to opening of K</a:t>
            </a:r>
            <a:r>
              <a:rPr lang="en-US" sz="2400" b="1" baseline="30000" dirty="0">
                <a:latin typeface="Arial Narrow" panose="020B0606020202030204" pitchFamily="34" charset="0"/>
                <a:ea typeface="Times New Roman" panose="02020603050405020304" pitchFamily="18" charset="0"/>
              </a:rPr>
              <a:t>+</a:t>
            </a:r>
            <a:r>
              <a:rPr lang="en-US" sz="2400" dirty="0">
                <a:latin typeface="Arial Narrow" panose="020B0606020202030204" pitchFamily="34" charset="0"/>
                <a:ea typeface="Times New Roman" panose="02020603050405020304" pitchFamily="18" charset="0"/>
              </a:rPr>
              <a:t> channels, slowing of the rate of spontaneous </a:t>
            </a:r>
            <a:r>
              <a:rPr lang="en-US" sz="2400" dirty="0" smtClean="0">
                <a:latin typeface="Arial Narrow" panose="020B0606020202030204" pitchFamily="34" charset="0"/>
                <a:ea typeface="Times New Roman" panose="02020603050405020304" pitchFamily="18" charset="0"/>
              </a:rPr>
              <a:t>depolarization</a:t>
            </a:r>
            <a:r>
              <a:rPr lang="en-US" sz="2400" dirty="0">
                <a:latin typeface="Arial Narrow" panose="020B0606020202030204" pitchFamily="34" charset="0"/>
                <a:ea typeface="Times New Roman" panose="02020603050405020304" pitchFamily="18" charset="0"/>
              </a:rPr>
              <a:t>, and decreased heart rate.</a:t>
            </a:r>
            <a:endParaRPr lang="en-US" sz="2400" dirty="0">
              <a:latin typeface="Times New Roman" panose="02020603050405020304" pitchFamily="18" charset="0"/>
              <a:ea typeface="Times New Roman" panose="02020603050405020304" pitchFamily="18" charset="0"/>
            </a:endParaRPr>
          </a:p>
          <a:p>
            <a:pPr algn="justLow">
              <a:spcBef>
                <a:spcPts val="0"/>
              </a:spcBef>
              <a:buFont typeface="Wingdings" pitchFamily="2" charset="2"/>
              <a:buChar char="Ø"/>
            </a:pPr>
            <a:r>
              <a:rPr lang="en-US" sz="2400" dirty="0" smtClean="0">
                <a:latin typeface="Arial Narrow" panose="020B0606020202030204" pitchFamily="34" charset="0"/>
                <a:ea typeface="Times New Roman" panose="02020603050405020304" pitchFamily="18" charset="0"/>
              </a:rPr>
              <a:t>Smooth </a:t>
            </a:r>
            <a:r>
              <a:rPr lang="en-US" sz="2400" dirty="0">
                <a:latin typeface="Arial Narrow" panose="020B0606020202030204" pitchFamily="34" charset="0"/>
                <a:ea typeface="Times New Roman" panose="02020603050405020304" pitchFamily="18" charset="0"/>
              </a:rPr>
              <a:t>muscle and glands: </a:t>
            </a:r>
            <a:r>
              <a:rPr lang="en-US" sz="2400" dirty="0" err="1">
                <a:latin typeface="Arial Narrow" panose="020B0606020202030204" pitchFamily="34" charset="0"/>
                <a:ea typeface="Times New Roman" panose="02020603050405020304" pitchFamily="18" charset="0"/>
              </a:rPr>
              <a:t>G</a:t>
            </a:r>
            <a:r>
              <a:rPr lang="en-US" sz="2400" b="1" baseline="-25000" dirty="0" err="1">
                <a:latin typeface="Arial Narrow" panose="020B0606020202030204" pitchFamily="34" charset="0"/>
                <a:ea typeface="Times New Roman" panose="02020603050405020304" pitchFamily="18" charset="0"/>
              </a:rPr>
              <a:t>q</a:t>
            </a:r>
            <a:r>
              <a:rPr lang="en-US" sz="2400" dirty="0">
                <a:latin typeface="Arial Narrow" panose="020B0606020202030204" pitchFamily="34" charset="0"/>
                <a:ea typeface="Times New Roman" panose="02020603050405020304" pitchFamily="18" charset="0"/>
              </a:rPr>
              <a:t> protein, stimulation of phospholipase C, and increase in IP3 and intracellular [Ca</a:t>
            </a:r>
            <a:r>
              <a:rPr lang="en-US" sz="2400" b="1" baseline="-25000" dirty="0">
                <a:latin typeface="Arial Narrow" panose="020B0606020202030204" pitchFamily="34" charset="0"/>
                <a:ea typeface="Times New Roman" panose="02020603050405020304" pitchFamily="18" charset="0"/>
              </a:rPr>
              <a:t>2</a:t>
            </a:r>
            <a:r>
              <a:rPr lang="en-US" sz="2400" b="1" baseline="30000" dirty="0">
                <a:latin typeface="Arial Narrow" panose="020B0606020202030204" pitchFamily="34" charset="0"/>
                <a:ea typeface="Times New Roman" panose="02020603050405020304" pitchFamily="18" charset="0"/>
              </a:rPr>
              <a:t>+</a:t>
            </a:r>
            <a:r>
              <a:rPr lang="en-US" sz="2400" dirty="0">
                <a:latin typeface="Arial Narrow" panose="020B060602020203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spcBef>
                <a:spcPts val="0"/>
              </a:spcBef>
              <a:buFont typeface="Wingdings" pitchFamily="2" charset="2"/>
              <a:buChar char="ü"/>
            </a:pPr>
            <a:endParaRPr lang="en-US" sz="2400" dirty="0"/>
          </a:p>
        </p:txBody>
      </p:sp>
    </p:spTree>
    <p:extLst>
      <p:ext uri="{BB962C8B-B14F-4D97-AF65-F5344CB8AC3E}">
        <p14:creationId xmlns:p14="http://schemas.microsoft.com/office/powerpoint/2010/main" val="1691853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10000"/>
              </a:lnSpc>
              <a:spcBef>
                <a:spcPts val="0"/>
              </a:spcBef>
              <a:buFont typeface="Wingdings" pitchFamily="2" charset="2"/>
              <a:buChar char="v"/>
            </a:pPr>
            <a:r>
              <a:rPr lang="en-US" u="sng" dirty="0" smtClean="0">
                <a:solidFill>
                  <a:srgbClr val="7E36B4"/>
                </a:solidFill>
                <a:latin typeface="Arial Narrow" panose="020B0606020202030204" pitchFamily="34" charset="0"/>
                <a:ea typeface="Times New Roman" panose="02020603050405020304" pitchFamily="18" charset="0"/>
                <a:cs typeface="Warnock Pro Light"/>
              </a:rPr>
              <a:t>Areas </a:t>
            </a:r>
            <a:r>
              <a:rPr lang="en-US" u="sng" dirty="0">
                <a:solidFill>
                  <a:srgbClr val="7E36B4"/>
                </a:solidFill>
                <a:latin typeface="Arial Narrow" panose="020B0606020202030204" pitchFamily="34" charset="0"/>
                <a:ea typeface="Times New Roman" panose="02020603050405020304" pitchFamily="18" charset="0"/>
                <a:cs typeface="Warnock Pro Light"/>
              </a:rPr>
              <a:t>of brain which are concerned with autonomic </a:t>
            </a:r>
            <a:r>
              <a:rPr lang="en-US" u="sng" dirty="0" smtClean="0">
                <a:solidFill>
                  <a:srgbClr val="7E36B4"/>
                </a:solidFill>
                <a:latin typeface="Arial Narrow" panose="020B0606020202030204" pitchFamily="34" charset="0"/>
                <a:ea typeface="Times New Roman" panose="02020603050405020304" pitchFamily="18" charset="0"/>
                <a:cs typeface="Warnock Pro Light"/>
              </a:rPr>
              <a:t>regulation</a:t>
            </a:r>
          </a:p>
          <a:p>
            <a:pPr marL="0" indent="0" algn="just">
              <a:spcBef>
                <a:spcPts val="0"/>
              </a:spcBef>
              <a:buNone/>
            </a:pPr>
            <a:r>
              <a:rPr lang="en-US" sz="2400" b="1" dirty="0" smtClean="0">
                <a:solidFill>
                  <a:srgbClr val="FF0000"/>
                </a:solidFill>
                <a:latin typeface="Arial Narrow" panose="020B0606020202030204" pitchFamily="34" charset="0"/>
                <a:ea typeface="Times New Roman" panose="02020603050405020304" pitchFamily="18" charset="0"/>
                <a:cs typeface="Warnock Pro Light"/>
              </a:rPr>
              <a:t>(1) </a:t>
            </a:r>
            <a:r>
              <a:rPr lang="en-US" sz="2400" dirty="0" smtClean="0">
                <a:latin typeface="Arial Narrow" panose="020B0606020202030204" pitchFamily="34" charset="0"/>
                <a:ea typeface="Times New Roman" panose="02020603050405020304" pitchFamily="18" charset="0"/>
                <a:cs typeface="Warnock Pro Light"/>
              </a:rPr>
              <a:t>Some </a:t>
            </a:r>
            <a:r>
              <a:rPr lang="en-US" sz="2400" dirty="0">
                <a:latin typeface="Arial Narrow" panose="020B0606020202030204" pitchFamily="34" charset="0"/>
                <a:ea typeface="Times New Roman" panose="02020603050405020304" pitchFamily="18" charset="0"/>
                <a:cs typeface="Warnock Pro Light"/>
              </a:rPr>
              <a:t>of voluntary reflexes like the voiding of urine and defecation are controlled by cortical centers.</a:t>
            </a:r>
            <a:endParaRPr lang="en-US" sz="2000" dirty="0">
              <a:latin typeface="Times New Roman" panose="02020603050405020304" pitchFamily="18" charset="0"/>
              <a:ea typeface="Times New Roman" panose="02020603050405020304" pitchFamily="18" charset="0"/>
            </a:endParaRPr>
          </a:p>
          <a:p>
            <a:pPr marL="0" indent="0" algn="justLow">
              <a:spcBef>
                <a:spcPts val="0"/>
              </a:spcBef>
              <a:buNone/>
            </a:pPr>
            <a:r>
              <a:rPr lang="en-US" sz="2400" b="1" dirty="0" smtClean="0">
                <a:solidFill>
                  <a:srgbClr val="FF0000"/>
                </a:solidFill>
                <a:latin typeface="Arial Narrow" panose="020B0606020202030204" pitchFamily="34" charset="0"/>
                <a:ea typeface="Times New Roman" panose="02020603050405020304" pitchFamily="18" charset="0"/>
              </a:rPr>
              <a:t>(2) </a:t>
            </a:r>
            <a:r>
              <a:rPr lang="en-US" sz="2400" dirty="0" smtClean="0">
                <a:latin typeface="Arial Narrow" panose="020B0606020202030204" pitchFamily="34" charset="0"/>
                <a:ea typeface="Times New Roman" panose="02020603050405020304" pitchFamily="18" charset="0"/>
              </a:rPr>
              <a:t>Hypothalamus</a:t>
            </a:r>
            <a:r>
              <a:rPr lang="en-US" sz="2000" dirty="0" smtClean="0">
                <a:latin typeface="Times New Roman" panose="02020603050405020304" pitchFamily="18" charset="0"/>
                <a:ea typeface="Times New Roman" panose="02020603050405020304" pitchFamily="18" charset="0"/>
              </a:rPr>
              <a:t>: </a:t>
            </a:r>
            <a:r>
              <a:rPr lang="en-US" sz="2400" dirty="0" smtClean="0">
                <a:latin typeface="Arial Narrow" panose="020B0606020202030204" pitchFamily="34" charset="0"/>
                <a:ea typeface="Times New Roman" panose="02020603050405020304" pitchFamily="18" charset="0"/>
                <a:cs typeface="Warnock Pro Light"/>
              </a:rPr>
              <a:t>Posterior </a:t>
            </a:r>
            <a:r>
              <a:rPr lang="en-US" sz="2400" dirty="0">
                <a:latin typeface="Arial Narrow" panose="020B0606020202030204" pitchFamily="34" charset="0"/>
                <a:ea typeface="Times New Roman" panose="02020603050405020304" pitchFamily="18" charset="0"/>
                <a:cs typeface="Warnock Pro Light"/>
              </a:rPr>
              <a:t>hypothalamus regulate sympathetic </a:t>
            </a:r>
            <a:r>
              <a:rPr lang="en-US" sz="2400" dirty="0" smtClean="0">
                <a:latin typeface="Arial Narrow" panose="020B0606020202030204" pitchFamily="34" charset="0"/>
                <a:ea typeface="Times New Roman" panose="02020603050405020304" pitchFamily="18" charset="0"/>
                <a:cs typeface="Warnock Pro Light"/>
              </a:rPr>
              <a:t>function, anterior </a:t>
            </a:r>
            <a:r>
              <a:rPr lang="en-US" sz="2400" dirty="0">
                <a:latin typeface="Arial Narrow" panose="020B0606020202030204" pitchFamily="34" charset="0"/>
                <a:ea typeface="Times New Roman" panose="02020603050405020304" pitchFamily="18" charset="0"/>
                <a:cs typeface="Warnock Pro Light"/>
              </a:rPr>
              <a:t>hypothalamus </a:t>
            </a:r>
            <a:r>
              <a:rPr lang="en-US" sz="2400" dirty="0" smtClean="0">
                <a:latin typeface="Arial Narrow" panose="020B0606020202030204" pitchFamily="34" charset="0"/>
                <a:ea typeface="Times New Roman" panose="02020603050405020304" pitchFamily="18" charset="0"/>
                <a:cs typeface="Warnock Pro Light"/>
              </a:rPr>
              <a:t>regulate</a:t>
            </a:r>
          </a:p>
          <a:p>
            <a:pPr marL="0" indent="0" algn="justLow">
              <a:spcBef>
                <a:spcPts val="0"/>
              </a:spcBef>
              <a:buNone/>
            </a:pPr>
            <a:r>
              <a:rPr lang="en-US" sz="2400" dirty="0">
                <a:latin typeface="Arial Narrow" panose="020B0606020202030204" pitchFamily="34" charset="0"/>
                <a:ea typeface="Times New Roman" panose="02020603050405020304" pitchFamily="18" charset="0"/>
                <a:cs typeface="Warnock Pro Light"/>
              </a:rPr>
              <a:t> </a:t>
            </a:r>
            <a:r>
              <a:rPr lang="en-US" sz="2400" dirty="0" smtClean="0">
                <a:latin typeface="Arial Narrow" panose="020B0606020202030204" pitchFamily="34" charset="0"/>
                <a:ea typeface="Times New Roman" panose="02020603050405020304" pitchFamily="18" charset="0"/>
                <a:cs typeface="Warnock Pro Light"/>
              </a:rPr>
              <a:t>    </a:t>
            </a:r>
            <a:r>
              <a:rPr lang="en-US" sz="2400" dirty="0">
                <a:latin typeface="Arial Narrow" panose="020B0606020202030204" pitchFamily="34" charset="0"/>
                <a:ea typeface="Times New Roman" panose="02020603050405020304" pitchFamily="18" charset="0"/>
                <a:cs typeface="Warnock Pro Light"/>
              </a:rPr>
              <a:t>parasympathetic function though there is overlapping in distribution of hypothalamus nuclei</a:t>
            </a:r>
            <a:endParaRPr lang="en-US" sz="2000" dirty="0">
              <a:latin typeface="Times New Roman" panose="02020603050405020304" pitchFamily="18" charset="0"/>
              <a:ea typeface="Times New Roman" panose="02020603050405020304" pitchFamily="18" charset="0"/>
            </a:endParaRPr>
          </a:p>
          <a:p>
            <a:pPr marL="0" indent="0" algn="justLow">
              <a:spcBef>
                <a:spcPts val="0"/>
              </a:spcBef>
              <a:buNone/>
            </a:pPr>
            <a:r>
              <a:rPr lang="en-US" sz="2400" b="1" dirty="0" smtClean="0">
                <a:solidFill>
                  <a:srgbClr val="FF0000"/>
                </a:solidFill>
                <a:latin typeface="Arial Narrow" panose="020B0606020202030204" pitchFamily="34" charset="0"/>
                <a:ea typeface="Times New Roman" panose="02020603050405020304" pitchFamily="18" charset="0"/>
              </a:rPr>
              <a:t>(3) </a:t>
            </a:r>
            <a:r>
              <a:rPr lang="en-US" sz="2400" dirty="0" smtClean="0">
                <a:latin typeface="Arial Narrow" panose="020B0606020202030204" pitchFamily="34" charset="0"/>
                <a:ea typeface="Times New Roman" panose="02020603050405020304" pitchFamily="18" charset="0"/>
              </a:rPr>
              <a:t>Autonomic centers in brainstem </a:t>
            </a:r>
          </a:p>
          <a:p>
            <a:pPr marL="0" indent="0" algn="justLow">
              <a:spcBef>
                <a:spcPts val="0"/>
              </a:spcBef>
              <a:buNone/>
            </a:pPr>
            <a:endParaRPr lang="en-US" sz="2400" dirty="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smtClean="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smtClean="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smtClean="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a:latin typeface="Arial Narrow" panose="020B0606020202030204" pitchFamily="34" charset="0"/>
              <a:ea typeface="Times New Roman" panose="02020603050405020304" pitchFamily="18" charset="0"/>
            </a:endParaRPr>
          </a:p>
          <a:p>
            <a:pPr marL="0" indent="0" algn="justLow">
              <a:spcBef>
                <a:spcPts val="0"/>
              </a:spcBef>
              <a:buNone/>
            </a:pPr>
            <a:endParaRPr lang="en-US" sz="2400" dirty="0" smtClean="0">
              <a:latin typeface="Arial Narrow" panose="020B0606020202030204" pitchFamily="34" charset="0"/>
              <a:ea typeface="Times New Roman" panose="02020603050405020304" pitchFamily="18" charset="0"/>
            </a:endParaRPr>
          </a:p>
          <a:p>
            <a:pPr marL="0" indent="0" algn="justLow">
              <a:spcBef>
                <a:spcPts val="0"/>
              </a:spcBef>
              <a:buNone/>
            </a:pPr>
            <a:endParaRPr lang="en-US" sz="2000" dirty="0">
              <a:latin typeface="Times New Roman" panose="02020603050405020304" pitchFamily="18" charset="0"/>
              <a:ea typeface="Times New Roman" panose="02020603050405020304" pitchFamily="18" charset="0"/>
            </a:endParaRPr>
          </a:p>
          <a:p>
            <a:pPr marL="0" indent="0" algn="just">
              <a:spcBef>
                <a:spcPts val="0"/>
              </a:spcBef>
              <a:buNone/>
            </a:pPr>
            <a:r>
              <a:rPr lang="en-US" sz="2400" b="1" dirty="0" smtClean="0">
                <a:solidFill>
                  <a:srgbClr val="FF0000"/>
                </a:solidFill>
                <a:latin typeface="Arial Narrow" panose="020B0606020202030204" pitchFamily="34" charset="0"/>
                <a:ea typeface="Times New Roman" panose="02020603050405020304" pitchFamily="18" charset="0"/>
                <a:cs typeface="Warnock Pro Light"/>
              </a:rPr>
              <a:t>(4) </a:t>
            </a:r>
            <a:r>
              <a:rPr lang="en-US" sz="2400" dirty="0" smtClean="0">
                <a:latin typeface="Arial Narrow" panose="020B0606020202030204" pitchFamily="34" charset="0"/>
                <a:ea typeface="Times New Roman" panose="02020603050405020304" pitchFamily="18" charset="0"/>
                <a:cs typeface="Warnock Pro Light"/>
              </a:rPr>
              <a:t>Center </a:t>
            </a:r>
            <a:r>
              <a:rPr lang="en-US" sz="2400" dirty="0">
                <a:latin typeface="Arial Narrow" panose="020B0606020202030204" pitchFamily="34" charset="0"/>
                <a:ea typeface="Times New Roman" panose="02020603050405020304" pitchFamily="18" charset="0"/>
                <a:cs typeface="Warnock Pro Light"/>
              </a:rPr>
              <a:t>in the cranial nerve nuclei and spinal cord</a:t>
            </a:r>
            <a:endParaRPr lang="en-US" sz="2000" dirty="0">
              <a:latin typeface="Times New Roman" panose="02020603050405020304" pitchFamily="18" charset="0"/>
              <a:ea typeface="Times New Roman" panose="02020603050405020304" pitchFamily="18" charset="0"/>
            </a:endParaRPr>
          </a:p>
          <a:p>
            <a:pPr marL="0" indent="0" algn="just">
              <a:spcBef>
                <a:spcPts val="0"/>
              </a:spcBef>
              <a:buNone/>
            </a:pPr>
            <a:r>
              <a:rPr lang="en-US" sz="2400" b="1" dirty="0" smtClean="0">
                <a:solidFill>
                  <a:srgbClr val="FF0000"/>
                </a:solidFill>
                <a:latin typeface="Arial Narrow" panose="020B0606020202030204" pitchFamily="34" charset="0"/>
                <a:ea typeface="Times New Roman" panose="02020603050405020304" pitchFamily="18" charset="0"/>
                <a:cs typeface="Warnock Pro Light"/>
              </a:rPr>
              <a:t>(5) </a:t>
            </a:r>
            <a:r>
              <a:rPr lang="en-US" sz="2400" dirty="0" smtClean="0">
                <a:latin typeface="Arial Narrow" panose="020B0606020202030204" pitchFamily="34" charset="0"/>
                <a:ea typeface="Times New Roman" panose="02020603050405020304" pitchFamily="18" charset="0"/>
                <a:cs typeface="Warnock Pro Light"/>
              </a:rPr>
              <a:t>The </a:t>
            </a:r>
            <a:r>
              <a:rPr lang="en-US" sz="2400" dirty="0">
                <a:latin typeface="Arial Narrow" panose="020B0606020202030204" pitchFamily="34" charset="0"/>
                <a:ea typeface="Times New Roman" panose="02020603050405020304" pitchFamily="18" charset="0"/>
                <a:cs typeface="Warnock Pro Light"/>
              </a:rPr>
              <a:t>limbic system along with the hypothalamus produce the autonomic responses that </a:t>
            </a:r>
            <a:r>
              <a:rPr lang="en-US" sz="2400" dirty="0" smtClean="0">
                <a:latin typeface="Arial Narrow" panose="020B0606020202030204" pitchFamily="34" charset="0"/>
                <a:ea typeface="Times New Roman" panose="02020603050405020304" pitchFamily="18" charset="0"/>
                <a:cs typeface="Warnock Pro Light"/>
              </a:rPr>
              <a:t>accompany</a:t>
            </a:r>
          </a:p>
          <a:p>
            <a:pPr marL="0" indent="0" algn="just">
              <a:spcBef>
                <a:spcPts val="0"/>
              </a:spcBef>
              <a:buNone/>
            </a:pPr>
            <a:r>
              <a:rPr lang="en-US" sz="2400" dirty="0">
                <a:latin typeface="Arial Narrow" panose="020B0606020202030204" pitchFamily="34" charset="0"/>
                <a:ea typeface="Times New Roman" panose="02020603050405020304" pitchFamily="18" charset="0"/>
                <a:cs typeface="Warnock Pro Light"/>
              </a:rPr>
              <a:t> </a:t>
            </a:r>
            <a:r>
              <a:rPr lang="en-US" sz="2400" dirty="0" smtClean="0">
                <a:latin typeface="Arial Narrow" panose="020B0606020202030204" pitchFamily="34" charset="0"/>
                <a:ea typeface="Times New Roman" panose="02020603050405020304" pitchFamily="18" charset="0"/>
                <a:cs typeface="Warnock Pro Light"/>
              </a:rPr>
              <a:t>     </a:t>
            </a:r>
            <a:r>
              <a:rPr lang="en-US" sz="2400" dirty="0">
                <a:latin typeface="Arial Narrow" panose="020B0606020202030204" pitchFamily="34" charset="0"/>
                <a:ea typeface="Times New Roman" panose="02020603050405020304" pitchFamily="18" charset="0"/>
                <a:cs typeface="Warnock Pro Light"/>
              </a:rPr>
              <a:t>states and activity such as</a:t>
            </a:r>
            <a:r>
              <a:rPr lang="en-US" sz="2400" dirty="0" smtClean="0">
                <a:latin typeface="Arial Narrow" panose="020B0606020202030204" pitchFamily="34" charset="0"/>
                <a:ea typeface="Times New Roman" panose="02020603050405020304" pitchFamily="18" charset="0"/>
                <a:cs typeface="Warnock Pro Light"/>
              </a:rPr>
              <a:t>: </a:t>
            </a:r>
            <a:r>
              <a:rPr lang="en-US" sz="2400" dirty="0">
                <a:solidFill>
                  <a:srgbClr val="FF0000"/>
                </a:solidFill>
                <a:latin typeface="Arial Narrow" panose="020B0606020202030204" pitchFamily="34" charset="0"/>
                <a:ea typeface="Times New Roman" panose="02020603050405020304" pitchFamily="18" charset="0"/>
                <a:cs typeface="Warnock Pro Light"/>
              </a:rPr>
              <a:t>Feeding and drinking behavior, sexual behavior and fear and rage </a:t>
            </a:r>
            <a:r>
              <a:rPr lang="en-US" sz="2400" dirty="0" smtClean="0">
                <a:solidFill>
                  <a:srgbClr val="FF0000"/>
                </a:solidFill>
                <a:latin typeface="Arial Narrow" panose="020B0606020202030204" pitchFamily="34" charset="0"/>
                <a:ea typeface="Times New Roman" panose="02020603050405020304" pitchFamily="18" charset="0"/>
                <a:cs typeface="Warnock Pro Light"/>
              </a:rPr>
              <a:t>reaction</a:t>
            </a:r>
            <a:r>
              <a:rPr lang="en-US" sz="2400" dirty="0" smtClean="0">
                <a:solidFill>
                  <a:srgbClr val="000000"/>
                </a:solidFill>
                <a:latin typeface="Arial Narrow" panose="020B0606020202030204" pitchFamily="34" charset="0"/>
                <a:ea typeface="Times New Roman" panose="02020603050405020304" pitchFamily="18" charset="0"/>
                <a:cs typeface="Warnock Pro Light"/>
              </a:rPr>
              <a:t>   </a:t>
            </a:r>
            <a:endParaRPr lang="en-US" sz="2400" dirty="0">
              <a:latin typeface="Times New Roman" panose="02020603050405020304" pitchFamily="18" charset="0"/>
              <a:ea typeface="Times New Roman" panose="02020603050405020304" pitchFamily="18" charset="0"/>
            </a:endParaRPr>
          </a:p>
          <a:p>
            <a:pPr marL="0" indent="0" algn="just">
              <a:spcBef>
                <a:spcPts val="0"/>
              </a:spcBef>
              <a:buNone/>
            </a:pPr>
            <a:endParaRPr lang="en-US" sz="2000" dirty="0">
              <a:latin typeface="Times New Roman" panose="02020603050405020304" pitchFamily="18" charset="0"/>
              <a:ea typeface="Times New Roman" panose="02020603050405020304" pitchFamily="18" charset="0"/>
            </a:endParaRPr>
          </a:p>
          <a:p>
            <a:pPr algn="justLow">
              <a:lnSpc>
                <a:spcPct val="110000"/>
              </a:lnSpc>
              <a:spcBef>
                <a:spcPts val="0"/>
              </a:spcBef>
              <a:buFont typeface="Wingdings" pitchFamily="2" charset="2"/>
              <a:buChar char="v"/>
            </a:pPr>
            <a:endParaRPr lang="en-US" sz="2400" dirty="0">
              <a:solidFill>
                <a:srgbClr val="7E36B4"/>
              </a:solidFill>
            </a:endParaRPr>
          </a:p>
        </p:txBody>
      </p:sp>
      <p:sp>
        <p:nvSpPr>
          <p:cNvPr id="2" name="TextBox 1"/>
          <p:cNvSpPr txBox="1"/>
          <p:nvPr/>
        </p:nvSpPr>
        <p:spPr>
          <a:xfrm>
            <a:off x="849076" y="1867989"/>
            <a:ext cx="6348549" cy="3077766"/>
          </a:xfrm>
          <a:prstGeom prst="rect">
            <a:avLst/>
          </a:prstGeom>
          <a:noFill/>
        </p:spPr>
        <p:txBody>
          <a:bodyPr wrap="square" rtlCol="0">
            <a:spAutoFit/>
          </a:bodyPr>
          <a:lstStyle/>
          <a:p>
            <a:pPr marL="457200" indent="-457200" algn="justLow">
              <a:buFont typeface="+mj-lt"/>
              <a:buAutoNum type="alphaLcParenR"/>
            </a:pPr>
            <a:r>
              <a:rPr lang="en-US" sz="2200" b="1" u="sng" dirty="0" smtClean="0">
                <a:solidFill>
                  <a:srgbClr val="0070C0"/>
                </a:solidFill>
                <a:latin typeface="Arial Narrow" panose="020B0606020202030204" pitchFamily="34" charset="0"/>
                <a:ea typeface="Times New Roman" panose="02020603050405020304" pitchFamily="18" charset="0"/>
              </a:rPr>
              <a:t>Medulla</a:t>
            </a:r>
            <a:endParaRPr lang="en-US" sz="2200" b="1" u="sng" dirty="0">
              <a:solidFill>
                <a:srgbClr val="0070C0"/>
              </a:solidFill>
              <a:latin typeface="Times New Roman" panose="02020603050405020304" pitchFamily="18" charset="0"/>
              <a:ea typeface="Times New Roman" panose="02020603050405020304" pitchFamily="18" charset="0"/>
            </a:endParaRPr>
          </a:p>
          <a:p>
            <a:pPr marL="342900" indent="-342900" algn="justLow">
              <a:buFont typeface="Arial" pitchFamily="34" charset="0"/>
              <a:buChar char="•"/>
            </a:pPr>
            <a:r>
              <a:rPr lang="en-US" sz="2200" dirty="0" smtClean="0">
                <a:latin typeface="Arial Narrow" panose="020B0606020202030204" pitchFamily="34" charset="0"/>
                <a:ea typeface="Times New Roman" panose="02020603050405020304" pitchFamily="18" charset="0"/>
              </a:rPr>
              <a:t>Vasomotor </a:t>
            </a:r>
            <a:r>
              <a:rPr lang="en-US" sz="2200" dirty="0">
                <a:latin typeface="Arial Narrow" panose="020B0606020202030204" pitchFamily="34" charset="0"/>
                <a:ea typeface="Times New Roman" panose="02020603050405020304" pitchFamily="18" charset="0"/>
              </a:rPr>
              <a:t>center</a:t>
            </a:r>
            <a:endParaRPr lang="en-US" sz="2200" dirty="0">
              <a:latin typeface="Times New Roman" panose="02020603050405020304" pitchFamily="18" charset="0"/>
              <a:ea typeface="Times New Roman" panose="02020603050405020304" pitchFamily="18" charset="0"/>
            </a:endParaRPr>
          </a:p>
          <a:p>
            <a:pPr marL="342900" indent="-342900" algn="justLow">
              <a:buFont typeface="Arial" pitchFamily="34" charset="0"/>
              <a:buChar char="•"/>
            </a:pPr>
            <a:r>
              <a:rPr lang="en-US" sz="2200" dirty="0" smtClean="0">
                <a:latin typeface="Arial Narrow" panose="020B0606020202030204" pitchFamily="34" charset="0"/>
                <a:ea typeface="Times New Roman" panose="02020603050405020304" pitchFamily="18" charset="0"/>
              </a:rPr>
              <a:t>Respiratory </a:t>
            </a:r>
            <a:r>
              <a:rPr lang="en-US" sz="2200" dirty="0">
                <a:latin typeface="Arial Narrow" panose="020B0606020202030204" pitchFamily="34" charset="0"/>
                <a:ea typeface="Times New Roman" panose="02020603050405020304" pitchFamily="18" charset="0"/>
              </a:rPr>
              <a:t>center</a:t>
            </a:r>
            <a:endParaRPr lang="en-US" sz="2200" dirty="0">
              <a:latin typeface="Times New Roman" panose="02020603050405020304" pitchFamily="18" charset="0"/>
              <a:ea typeface="Times New Roman" panose="02020603050405020304" pitchFamily="18" charset="0"/>
            </a:endParaRPr>
          </a:p>
          <a:p>
            <a:pPr marL="342900" indent="-342900" algn="justLow">
              <a:buFont typeface="Arial" pitchFamily="34" charset="0"/>
              <a:buChar char="•"/>
            </a:pPr>
            <a:r>
              <a:rPr lang="en-US" sz="2200" dirty="0" smtClean="0">
                <a:latin typeface="Arial Narrow" panose="020B0606020202030204" pitchFamily="34" charset="0"/>
                <a:ea typeface="Times New Roman" panose="02020603050405020304" pitchFamily="18" charset="0"/>
              </a:rPr>
              <a:t>Swallowing</a:t>
            </a:r>
            <a:r>
              <a:rPr lang="en-US" sz="2200" dirty="0">
                <a:latin typeface="Arial Narrow" panose="020B0606020202030204" pitchFamily="34" charset="0"/>
                <a:ea typeface="Times New Roman" panose="02020603050405020304" pitchFamily="18" charset="0"/>
              </a:rPr>
              <a:t>, coughing, and vomiting centers</a:t>
            </a:r>
            <a:endParaRPr lang="en-US" sz="2200" dirty="0">
              <a:latin typeface="Times New Roman" panose="02020603050405020304" pitchFamily="18" charset="0"/>
              <a:ea typeface="Times New Roman" panose="02020603050405020304" pitchFamily="18" charset="0"/>
            </a:endParaRPr>
          </a:p>
          <a:p>
            <a:pPr marL="457200" indent="-457200" algn="justLow">
              <a:buFont typeface="+mj-lt"/>
              <a:buAutoNum type="alphaLcParenR" startAt="2"/>
            </a:pPr>
            <a:r>
              <a:rPr lang="en-US" sz="2200" b="1" u="sng" dirty="0" smtClean="0">
                <a:solidFill>
                  <a:srgbClr val="0070C0"/>
                </a:solidFill>
                <a:latin typeface="Arial Narrow" panose="020B0606020202030204" pitchFamily="34" charset="0"/>
                <a:ea typeface="Times New Roman" panose="02020603050405020304" pitchFamily="18" charset="0"/>
              </a:rPr>
              <a:t>Pons</a:t>
            </a:r>
            <a:endParaRPr lang="en-US" sz="2200" b="1" u="sng" dirty="0">
              <a:solidFill>
                <a:srgbClr val="0070C0"/>
              </a:solidFill>
              <a:latin typeface="Times New Roman" panose="02020603050405020304" pitchFamily="18" charset="0"/>
              <a:ea typeface="Times New Roman" panose="02020603050405020304" pitchFamily="18" charset="0"/>
            </a:endParaRPr>
          </a:p>
          <a:p>
            <a:pPr marL="342900" indent="-342900" algn="justLow">
              <a:buFont typeface="Arial" pitchFamily="34" charset="0"/>
              <a:buChar char="•"/>
            </a:pPr>
            <a:r>
              <a:rPr lang="en-US" sz="2200" dirty="0" err="1" smtClean="0">
                <a:latin typeface="Arial Narrow" panose="020B0606020202030204" pitchFamily="34" charset="0"/>
                <a:ea typeface="Times New Roman" panose="02020603050405020304" pitchFamily="18" charset="0"/>
              </a:rPr>
              <a:t>Pneumotaxic</a:t>
            </a:r>
            <a:r>
              <a:rPr lang="en-US" sz="2200" dirty="0" smtClean="0">
                <a:latin typeface="Arial Narrow" panose="020B0606020202030204" pitchFamily="34" charset="0"/>
                <a:ea typeface="Times New Roman" panose="02020603050405020304" pitchFamily="18" charset="0"/>
              </a:rPr>
              <a:t> </a:t>
            </a:r>
            <a:r>
              <a:rPr lang="en-US" sz="2200" dirty="0">
                <a:latin typeface="Arial Narrow" panose="020B0606020202030204" pitchFamily="34" charset="0"/>
                <a:ea typeface="Times New Roman" panose="02020603050405020304" pitchFamily="18" charset="0"/>
              </a:rPr>
              <a:t>center</a:t>
            </a:r>
            <a:endParaRPr lang="en-US" sz="2200" dirty="0">
              <a:latin typeface="Times New Roman" panose="02020603050405020304" pitchFamily="18" charset="0"/>
              <a:ea typeface="Times New Roman" panose="02020603050405020304" pitchFamily="18" charset="0"/>
            </a:endParaRPr>
          </a:p>
          <a:p>
            <a:pPr marL="457200" indent="-457200" algn="justLow">
              <a:buFont typeface="+mj-lt"/>
              <a:buAutoNum type="alphaLcParenR" startAt="3"/>
            </a:pPr>
            <a:r>
              <a:rPr lang="en-US" sz="2200" b="1" u="sng" dirty="0" smtClean="0">
                <a:solidFill>
                  <a:srgbClr val="0070C0"/>
                </a:solidFill>
                <a:latin typeface="Arial Narrow" panose="020B0606020202030204" pitchFamily="34" charset="0"/>
                <a:ea typeface="Times New Roman" panose="02020603050405020304" pitchFamily="18" charset="0"/>
              </a:rPr>
              <a:t>Midbrain</a:t>
            </a:r>
            <a:endParaRPr lang="en-US" sz="2200" b="1" u="sng" dirty="0">
              <a:solidFill>
                <a:srgbClr val="0070C0"/>
              </a:solidFill>
              <a:latin typeface="Times New Roman" panose="02020603050405020304" pitchFamily="18" charset="0"/>
              <a:ea typeface="Times New Roman" panose="02020603050405020304" pitchFamily="18" charset="0"/>
            </a:endParaRPr>
          </a:p>
          <a:p>
            <a:pPr marL="342900" indent="-342900" algn="justLow">
              <a:buFont typeface="Arial" pitchFamily="34" charset="0"/>
              <a:buChar char="•"/>
            </a:pPr>
            <a:r>
              <a:rPr lang="en-US" sz="2200" dirty="0" smtClean="0">
                <a:latin typeface="Arial Narrow" panose="020B0606020202030204" pitchFamily="34" charset="0"/>
                <a:ea typeface="Times New Roman" panose="02020603050405020304" pitchFamily="18" charset="0"/>
              </a:rPr>
              <a:t>Micturition </a:t>
            </a:r>
            <a:r>
              <a:rPr lang="en-US" sz="2200" dirty="0">
                <a:latin typeface="Arial Narrow" panose="020B0606020202030204" pitchFamily="34" charset="0"/>
                <a:ea typeface="Times New Roman" panose="02020603050405020304" pitchFamily="18" charset="0"/>
              </a:rPr>
              <a:t>center</a:t>
            </a:r>
            <a:endParaRPr lang="en-US" sz="22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85746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Transmission in Sympathetic Ganglia</a:t>
            </a:r>
          </a:p>
          <a:p>
            <a:pPr algn="just">
              <a:lnSpc>
                <a:spcPct val="100000"/>
              </a:lnSpc>
              <a:spcBef>
                <a:spcPts val="0"/>
              </a:spcBef>
              <a:buFont typeface="Wingdings" pitchFamily="2" charset="2"/>
              <a:buChar char="ü"/>
            </a:pPr>
            <a:r>
              <a:rPr lang="en-US" sz="2400" kern="900" spc="-30" dirty="0">
                <a:solidFill>
                  <a:srgbClr val="000000"/>
                </a:solidFill>
                <a:latin typeface="Arial Narrow" panose="020B0606020202030204" pitchFamily="34" charset="0"/>
                <a:ea typeface="Times New Roman" panose="02020603050405020304" pitchFamily="18" charset="0"/>
              </a:rPr>
              <a:t>The responses produced in </a:t>
            </a:r>
            <a:r>
              <a:rPr lang="en-US" sz="2400" kern="900" spc="-30" dirty="0" smtClean="0">
                <a:solidFill>
                  <a:srgbClr val="000000"/>
                </a:solidFill>
                <a:latin typeface="Arial Narrow" panose="020B0606020202030204" pitchFamily="34" charset="0"/>
                <a:ea typeface="Times New Roman" panose="02020603050405020304" pitchFamily="18" charset="0"/>
              </a:rPr>
              <a:t>post-ganglionic </a:t>
            </a:r>
            <a:r>
              <a:rPr lang="en-US" sz="2400" kern="900" spc="-30" dirty="0">
                <a:solidFill>
                  <a:srgbClr val="000000"/>
                </a:solidFill>
                <a:latin typeface="Arial Narrow" panose="020B0606020202030204" pitchFamily="34" charset="0"/>
                <a:ea typeface="Times New Roman" panose="02020603050405020304" pitchFamily="18" charset="0"/>
              </a:rPr>
              <a:t>neurons by stimulation of their pre-ganglionic innervations include the following:</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00000"/>
              </a:lnSpc>
              <a:spcBef>
                <a:spcPts val="0"/>
              </a:spcBef>
              <a:buFont typeface="+mj-lt"/>
              <a:buAutoNum type="arabicPeriod"/>
            </a:pPr>
            <a:r>
              <a:rPr lang="en-US" sz="2400" u="sng" kern="900" spc="-30" dirty="0">
                <a:solidFill>
                  <a:srgbClr val="0070C0"/>
                </a:solidFill>
                <a:latin typeface="Arial Narrow" panose="020B0606020202030204" pitchFamily="34" charset="0"/>
                <a:ea typeface="Times New Roman" panose="02020603050405020304" pitchFamily="18" charset="0"/>
              </a:rPr>
              <a:t>Fast excitatory post-synaptic potential</a:t>
            </a:r>
            <a:r>
              <a:rPr lang="en-US" sz="2400" kern="900" spc="-30" dirty="0">
                <a:solidFill>
                  <a:srgbClr val="000000"/>
                </a:solidFill>
                <a:latin typeface="Arial Narrow" panose="020B0606020202030204" pitchFamily="34" charset="0"/>
                <a:ea typeface="Times New Roman" panose="02020603050405020304" pitchFamily="18" charset="0"/>
              </a:rPr>
              <a:t>: rapid depolarization that generate action potentials.</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00000"/>
              </a:lnSpc>
              <a:spcBef>
                <a:spcPts val="0"/>
              </a:spcBef>
              <a:buFont typeface="+mj-lt"/>
              <a:buAutoNum type="arabicPeriod"/>
            </a:pPr>
            <a:r>
              <a:rPr lang="en-US" sz="2400" u="sng" kern="900" spc="-30" dirty="0">
                <a:solidFill>
                  <a:srgbClr val="0070C0"/>
                </a:solidFill>
                <a:latin typeface="Arial Narrow" panose="020B0606020202030204" pitchFamily="34" charset="0"/>
                <a:ea typeface="Times New Roman" panose="02020603050405020304" pitchFamily="18" charset="0"/>
              </a:rPr>
              <a:t>Slow inhibitory post-synaptic potential</a:t>
            </a:r>
            <a:r>
              <a:rPr lang="en-US" sz="2400" kern="900" spc="-30" dirty="0">
                <a:solidFill>
                  <a:srgbClr val="000000"/>
                </a:solidFill>
                <a:latin typeface="Arial Narrow" panose="020B0606020202030204" pitchFamily="34" charset="0"/>
                <a:ea typeface="Times New Roman" panose="02020603050405020304" pitchFamily="18" charset="0"/>
              </a:rPr>
              <a:t>: a prolonged inhibitory depolarization that generate action potentials.  </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00000"/>
              </a:lnSpc>
              <a:spcBef>
                <a:spcPts val="0"/>
              </a:spcBef>
              <a:buFont typeface="+mj-lt"/>
              <a:buAutoNum type="arabicPeriod"/>
            </a:pPr>
            <a:r>
              <a:rPr lang="en-US" sz="2400" u="sng" kern="900" spc="-30" dirty="0">
                <a:solidFill>
                  <a:srgbClr val="0070C0"/>
                </a:solidFill>
                <a:latin typeface="Arial Narrow" panose="020B0606020202030204" pitchFamily="34" charset="0"/>
                <a:ea typeface="Times New Roman" panose="02020603050405020304" pitchFamily="18" charset="0"/>
              </a:rPr>
              <a:t>Slow excitatory post-synaptic potential</a:t>
            </a:r>
            <a:r>
              <a:rPr lang="en-US" sz="2400" kern="900" spc="-30" dirty="0">
                <a:solidFill>
                  <a:srgbClr val="000000"/>
                </a:solidFill>
                <a:latin typeface="Arial Narrow" panose="020B0606020202030204" pitchFamily="34" charset="0"/>
                <a:ea typeface="Times New Roman" panose="02020603050405020304" pitchFamily="18" charset="0"/>
              </a:rPr>
              <a:t>: a prolonged excitatory depolarization that generate action potentials.</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00000"/>
              </a:lnSpc>
              <a:spcBef>
                <a:spcPts val="0"/>
              </a:spcBef>
              <a:buFont typeface="+mj-lt"/>
              <a:buAutoNum type="arabicPeriod"/>
            </a:pPr>
            <a:r>
              <a:rPr lang="en-US" sz="2400" u="sng" kern="900" spc="-30" dirty="0">
                <a:solidFill>
                  <a:srgbClr val="0070C0"/>
                </a:solidFill>
                <a:latin typeface="Arial Narrow" panose="020B0606020202030204" pitchFamily="34" charset="0"/>
                <a:ea typeface="Times New Roman" panose="02020603050405020304" pitchFamily="18" charset="0"/>
              </a:rPr>
              <a:t>Late slow excitatory post-synaptic potential</a:t>
            </a:r>
            <a:r>
              <a:rPr lang="en-US" sz="2400" kern="900" spc="-30" dirty="0">
                <a:solidFill>
                  <a:srgbClr val="000000"/>
                </a:solidFill>
                <a:latin typeface="Arial Narrow" panose="020B0606020202030204" pitchFamily="34" charset="0"/>
                <a:ea typeface="Times New Roman" panose="02020603050405020304" pitchFamily="18" charset="0"/>
              </a:rPr>
              <a:t>: It is very prolonged, lasting minutes rather than milliseconds</a:t>
            </a:r>
            <a:r>
              <a:rPr lang="en-US" sz="2400" dirty="0" smtClean="0">
                <a:latin typeface="Arial Narrow" panose="020B0606020202030204" pitchFamily="34" charset="0"/>
                <a:ea typeface="Times New Roman" panose="02020603050405020304" pitchFamily="18" charset="0"/>
                <a:cs typeface="Warnock Pro Light"/>
              </a:rPr>
              <a:t>     </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v"/>
            </a:pPr>
            <a:endParaRPr lang="en-US" sz="2400" dirty="0">
              <a:solidFill>
                <a:srgbClr val="7E36B4"/>
              </a:solidFill>
            </a:endParaRPr>
          </a:p>
        </p:txBody>
      </p:sp>
      <p:sp>
        <p:nvSpPr>
          <p:cNvPr id="4" name="Content Placeholder 2"/>
          <p:cNvSpPr txBox="1">
            <a:spLocks/>
          </p:cNvSpPr>
          <p:nvPr/>
        </p:nvSpPr>
        <p:spPr>
          <a:xfrm>
            <a:off x="-4356" y="2987071"/>
            <a:ext cx="12192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Cholinergic Discharge </a:t>
            </a:r>
          </a:p>
          <a:p>
            <a:pPr algn="justLow">
              <a:lnSpc>
                <a:spcPct val="100000"/>
              </a:lnSpc>
              <a:spcBef>
                <a:spcPts val="0"/>
              </a:spcBef>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In general way, the functions promoted by activity in the cholinergic division of the autonomic nervous system are those concerned with vegetative aspects of day-today living. </a:t>
            </a:r>
          </a:p>
          <a:p>
            <a:pPr algn="justLow">
              <a:lnSpc>
                <a:spcPct val="100000"/>
              </a:lnSpc>
              <a:spcBef>
                <a:spcPts val="0"/>
              </a:spcBef>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For example, cholinergic action favors digestion and absorption of food by increasing the activity of the intestinal musculature, increase gastric secretion, and relaxation of the pyloric sphincter. </a:t>
            </a:r>
          </a:p>
          <a:p>
            <a:pPr algn="justLow">
              <a:lnSpc>
                <a:spcPct val="100000"/>
              </a:lnSpc>
              <a:spcBef>
                <a:spcPts val="0"/>
              </a:spcBef>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For this reason, and contrast it with the “</a:t>
            </a:r>
            <a:r>
              <a:rPr lang="en-US" sz="2400" i="1" u="sng" kern="900" spc="-30" dirty="0" smtClean="0">
                <a:solidFill>
                  <a:srgbClr val="00B050"/>
                </a:solidFill>
                <a:latin typeface="Arial Narrow" panose="020B0606020202030204" pitchFamily="34" charset="0"/>
                <a:ea typeface="Times New Roman" panose="02020603050405020304" pitchFamily="18" charset="0"/>
              </a:rPr>
              <a:t>catabolic</a:t>
            </a:r>
            <a:r>
              <a:rPr lang="en-US" sz="2400" kern="900" spc="-30" dirty="0" smtClean="0">
                <a:solidFill>
                  <a:srgbClr val="000000"/>
                </a:solidFill>
                <a:latin typeface="Arial Narrow" panose="020B0606020202030204" pitchFamily="34" charset="0"/>
                <a:ea typeface="Times New Roman" panose="02020603050405020304" pitchFamily="18" charset="0"/>
              </a:rPr>
              <a:t>” nor-adrenergic division, the cholinergic division is sometimes called the “</a:t>
            </a:r>
            <a:r>
              <a:rPr lang="en-US" sz="2400" i="1" u="sng" kern="900" spc="-30" dirty="0" smtClean="0">
                <a:solidFill>
                  <a:srgbClr val="00B050"/>
                </a:solidFill>
                <a:latin typeface="Arial Narrow" panose="020B0606020202030204" pitchFamily="34" charset="0"/>
                <a:ea typeface="Times New Roman" panose="02020603050405020304" pitchFamily="18" charset="0"/>
              </a:rPr>
              <a:t>anabolic nervous system</a:t>
            </a:r>
            <a:r>
              <a:rPr lang="en-US" sz="2400" kern="900" spc="-30" dirty="0" smtClean="0">
                <a:solidFill>
                  <a:srgbClr val="000000"/>
                </a:solidFill>
                <a:latin typeface="Arial Narrow" panose="020B0606020202030204" pitchFamily="34" charset="0"/>
                <a:ea typeface="Times New Roman" panose="02020603050405020304" pitchFamily="18" charset="0"/>
              </a:rPr>
              <a:t>”.</a:t>
            </a:r>
            <a:endParaRPr lang="en-US" sz="2000" dirty="0" smtClean="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v"/>
            </a:pPr>
            <a:endParaRPr lang="en-US" sz="2400" dirty="0">
              <a:solidFill>
                <a:srgbClr val="7E36B4"/>
              </a:solidFill>
            </a:endParaRPr>
          </a:p>
        </p:txBody>
      </p:sp>
    </p:spTree>
    <p:extLst>
      <p:ext uri="{BB962C8B-B14F-4D97-AF65-F5344CB8AC3E}">
        <p14:creationId xmlns:p14="http://schemas.microsoft.com/office/powerpoint/2010/main" val="358142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Nor-Adrenergic Discharge </a:t>
            </a:r>
          </a:p>
          <a:p>
            <a:pPr algn="just">
              <a:buFont typeface="Wingdings" pitchFamily="2" charset="2"/>
              <a:buChar char="ü"/>
            </a:pPr>
            <a:r>
              <a:rPr lang="en-US" sz="2400" kern="900" spc="-30" dirty="0">
                <a:solidFill>
                  <a:srgbClr val="000000"/>
                </a:solidFill>
                <a:latin typeface="Arial Narrow" panose="020B0606020202030204" pitchFamily="34" charset="0"/>
                <a:ea typeface="Times New Roman" panose="02020603050405020304" pitchFamily="18" charset="0"/>
              </a:rPr>
              <a:t>The nor-adrenergic division discharge as a unit in </a:t>
            </a:r>
            <a:r>
              <a:rPr lang="en-US" sz="2400" u="sng" kern="900" spc="-30" dirty="0">
                <a:solidFill>
                  <a:srgbClr val="000000"/>
                </a:solidFill>
                <a:latin typeface="Arial Narrow" panose="020B0606020202030204" pitchFamily="34" charset="0"/>
                <a:ea typeface="Times New Roman" panose="02020603050405020304" pitchFamily="18" charset="0"/>
              </a:rPr>
              <a:t>emergency situation.</a:t>
            </a:r>
            <a:r>
              <a:rPr lang="en-US" sz="2400" kern="900" spc="-30" dirty="0">
                <a:solidFill>
                  <a:srgbClr val="000000"/>
                </a:solidFill>
                <a:latin typeface="Arial Narrow" panose="020B0606020202030204" pitchFamily="34" charset="0"/>
                <a:ea typeface="Times New Roman" panose="02020603050405020304" pitchFamily="18" charset="0"/>
              </a:rPr>
              <a:t> The effects of this discharge are of considerable value in preparing the individual to cope with the emergency, although it is important to avoid the teleological fallacy in the statement that is the system discharge in order to do this. </a:t>
            </a:r>
            <a:endParaRPr lang="en-US" sz="2400" kern="900" spc="-30" dirty="0" smtClean="0">
              <a:solidFill>
                <a:srgbClr val="000000"/>
              </a:solidFill>
              <a:latin typeface="Arial Narrow" panose="020B0606020202030204" pitchFamily="34" charset="0"/>
              <a:ea typeface="Times New Roman" panose="02020603050405020304" pitchFamily="18" charset="0"/>
            </a:endParaRPr>
          </a:p>
          <a:p>
            <a:pPr algn="just">
              <a:buFont typeface="Wingdings" pitchFamily="2" charset="2"/>
              <a:buChar char="ü"/>
            </a:pPr>
            <a:r>
              <a:rPr lang="en-US" sz="2400" kern="900" spc="-30" dirty="0" smtClean="0">
                <a:solidFill>
                  <a:srgbClr val="00B050"/>
                </a:solidFill>
                <a:latin typeface="Arial Narrow" panose="020B0606020202030204" pitchFamily="34" charset="0"/>
                <a:ea typeface="Times New Roman" panose="02020603050405020304" pitchFamily="18" charset="0"/>
              </a:rPr>
              <a:t>For </a:t>
            </a:r>
            <a:r>
              <a:rPr lang="en-US" sz="2400" kern="900" spc="-30" dirty="0">
                <a:solidFill>
                  <a:srgbClr val="00B050"/>
                </a:solidFill>
                <a:latin typeface="Arial Narrow" panose="020B0606020202030204" pitchFamily="34" charset="0"/>
                <a:ea typeface="Times New Roman" panose="02020603050405020304" pitchFamily="18" charset="0"/>
              </a:rPr>
              <a:t>example, nor-adrenergic discharge</a:t>
            </a:r>
            <a:r>
              <a:rPr lang="en-US" sz="2400" kern="900" spc="-30" dirty="0">
                <a:solidFill>
                  <a:srgbClr val="000000"/>
                </a:solidFill>
                <a:latin typeface="Arial Narrow" panose="020B060602020203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400" kern="900" spc="-30" dirty="0">
                <a:solidFill>
                  <a:srgbClr val="000000"/>
                </a:solidFill>
                <a:latin typeface="Arial Narrow" panose="020B0606020202030204" pitchFamily="34" charset="0"/>
                <a:ea typeface="Times New Roman" panose="02020603050405020304" pitchFamily="18" charset="0"/>
              </a:rPr>
              <a:t>Relaxes accommodation and dilates the pupils (letting more light into the eye).</a:t>
            </a:r>
            <a:endParaRPr lang="en-US" sz="20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400" kern="900" spc="-30" dirty="0">
                <a:solidFill>
                  <a:srgbClr val="000000"/>
                </a:solidFill>
                <a:latin typeface="Arial Narrow" panose="020B0606020202030204" pitchFamily="34" charset="0"/>
                <a:ea typeface="Times New Roman" panose="02020603050405020304" pitchFamily="18" charset="0"/>
              </a:rPr>
              <a:t>Accelerates the heart-beat and raise the blood pressure (providing better perfusion of the vital organs and muscles). </a:t>
            </a:r>
            <a:endParaRPr lang="en-US" sz="20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400" kern="900" spc="-30" dirty="0">
                <a:solidFill>
                  <a:srgbClr val="000000"/>
                </a:solidFill>
                <a:latin typeface="Arial Narrow" panose="020B0606020202030204" pitchFamily="34" charset="0"/>
                <a:ea typeface="Times New Roman" panose="02020603050405020304" pitchFamily="18" charset="0"/>
              </a:rPr>
              <a:t>Constricts the blood vessels of the skin (which limits bleeding from wound).</a:t>
            </a:r>
            <a:endParaRPr lang="en-US" sz="20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400" kern="900" spc="-30" dirty="0">
                <a:solidFill>
                  <a:srgbClr val="000000"/>
                </a:solidFill>
                <a:latin typeface="Arial Narrow" panose="020B0606020202030204" pitchFamily="34" charset="0"/>
                <a:ea typeface="Times New Roman" panose="02020603050405020304" pitchFamily="18" charset="0"/>
              </a:rPr>
              <a:t>Lower thresholds in the reticular formation (reinforcing the alert, aroused state)</a:t>
            </a:r>
            <a:endParaRPr lang="en-US" sz="2000" dirty="0">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pPr>
            <a:r>
              <a:rPr lang="en-US" sz="2400" kern="900" spc="-30" dirty="0">
                <a:solidFill>
                  <a:srgbClr val="000000"/>
                </a:solidFill>
                <a:latin typeface="Arial Narrow" panose="020B0606020202030204" pitchFamily="34" charset="0"/>
                <a:ea typeface="Times New Roman" panose="02020603050405020304" pitchFamily="18" charset="0"/>
              </a:rPr>
              <a:t>Elevate plasma glucose and fatty acids level (supplying more energy).</a:t>
            </a:r>
            <a:endParaRPr lang="en-US" sz="2000" dirty="0">
              <a:latin typeface="Times New Roman" panose="02020603050405020304" pitchFamily="18" charset="0"/>
              <a:ea typeface="Times New Roman" panose="02020603050405020304" pitchFamily="18" charset="0"/>
            </a:endParaRPr>
          </a:p>
          <a:p>
            <a:pPr algn="just">
              <a:buFont typeface="Wingdings" pitchFamily="2" charset="2"/>
              <a:buChar char="ü"/>
            </a:pPr>
            <a:r>
              <a:rPr lang="en-US" sz="2400" kern="900" spc="-30" dirty="0">
                <a:solidFill>
                  <a:srgbClr val="000000"/>
                </a:solidFill>
                <a:latin typeface="Arial Narrow" panose="020B0606020202030204" pitchFamily="34" charset="0"/>
                <a:ea typeface="Times New Roman" panose="02020603050405020304" pitchFamily="18" charset="0"/>
              </a:rPr>
              <a:t>On the basis of effects like these, Cannon called the emergency-induced discharge of the nor-adrenergic nervous system the “</a:t>
            </a:r>
            <a:r>
              <a:rPr lang="en-US" sz="2400" kern="900" spc="-30" dirty="0">
                <a:solidFill>
                  <a:srgbClr val="00B050"/>
                </a:solidFill>
                <a:latin typeface="Arial Narrow" panose="020B0606020202030204" pitchFamily="34" charset="0"/>
                <a:ea typeface="Times New Roman" panose="02020603050405020304" pitchFamily="18" charset="0"/>
              </a:rPr>
              <a:t>preparation for </a:t>
            </a:r>
            <a:r>
              <a:rPr lang="en-US" sz="2400" i="1" u="sng" kern="900" spc="-30" dirty="0">
                <a:solidFill>
                  <a:srgbClr val="00B050"/>
                </a:solidFill>
                <a:latin typeface="Arial Narrow" panose="020B0606020202030204" pitchFamily="34" charset="0"/>
                <a:ea typeface="Times New Roman" panose="02020603050405020304" pitchFamily="18" charset="0"/>
              </a:rPr>
              <a:t>fight or flight</a:t>
            </a:r>
            <a:r>
              <a:rPr lang="en-US" sz="2400" kern="900" spc="-30" dirty="0">
                <a:solidFill>
                  <a:srgbClr val="000000"/>
                </a:solidFill>
                <a:latin typeface="Arial Narrow" panose="020B060602020203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v"/>
            </a:pPr>
            <a:endParaRPr lang="en-US" sz="2400" dirty="0">
              <a:solidFill>
                <a:srgbClr val="7E36B4"/>
              </a:solidFill>
            </a:endParaRPr>
          </a:p>
        </p:txBody>
      </p:sp>
    </p:spTree>
    <p:extLst>
      <p:ext uri="{BB962C8B-B14F-4D97-AF65-F5344CB8AC3E}">
        <p14:creationId xmlns:p14="http://schemas.microsoft.com/office/powerpoint/2010/main" val="374953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The </a:t>
            </a:r>
            <a:r>
              <a:rPr lang="en-US" sz="2400" kern="900" spc="-30" dirty="0">
                <a:solidFill>
                  <a:srgbClr val="000000"/>
                </a:solidFill>
                <a:latin typeface="Arial Narrow" panose="020B0606020202030204" pitchFamily="34" charset="0"/>
                <a:ea typeface="Times New Roman" panose="02020603050405020304" pitchFamily="18" charset="0"/>
              </a:rPr>
              <a:t>emphasis on mass discharge in stressful situation should not obscure the fact that the nor-adrenergic autonomic fibers also sub-serve other functions. </a:t>
            </a:r>
            <a:endParaRPr lang="en-US" sz="2400" kern="900" spc="-30" dirty="0" smtClean="0">
              <a:solidFill>
                <a:srgbClr val="000000"/>
              </a:solidFill>
              <a:latin typeface="Arial Narrow" panose="020B0606020202030204" pitchFamily="34" charset="0"/>
              <a:ea typeface="Times New Roman" panose="02020603050405020304" pitchFamily="18" charset="0"/>
            </a:endParaRPr>
          </a:p>
          <a:p>
            <a:pPr algn="just">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For </a:t>
            </a:r>
            <a:r>
              <a:rPr lang="en-US" sz="2400" kern="900" spc="-30" dirty="0">
                <a:solidFill>
                  <a:srgbClr val="000000"/>
                </a:solidFill>
                <a:latin typeface="Arial Narrow" panose="020B0606020202030204" pitchFamily="34" charset="0"/>
                <a:ea typeface="Times New Roman" panose="02020603050405020304" pitchFamily="18" charset="0"/>
              </a:rPr>
              <a:t>example, tonic nor-adrenergic discharge to the arterioles maintains arterial pressure, and variations in this tonic discharge are the mechanism by which </a:t>
            </a:r>
            <a:r>
              <a:rPr lang="en-US" sz="2400" kern="900" spc="-30" dirty="0">
                <a:solidFill>
                  <a:srgbClr val="0070C0"/>
                </a:solidFill>
                <a:latin typeface="Arial Narrow" panose="020B0606020202030204" pitchFamily="34" charset="0"/>
                <a:ea typeface="Times New Roman" panose="02020603050405020304" pitchFamily="18" charset="0"/>
              </a:rPr>
              <a:t>carotid sinus feed-back regulation of blood pressure </a:t>
            </a:r>
            <a:r>
              <a:rPr lang="en-US" sz="2400" kern="900" spc="-30" dirty="0">
                <a:solidFill>
                  <a:srgbClr val="000000"/>
                </a:solidFill>
                <a:latin typeface="Arial Narrow" panose="020B0606020202030204" pitchFamily="34" charset="0"/>
                <a:ea typeface="Times New Roman" panose="02020603050405020304" pitchFamily="18" charset="0"/>
              </a:rPr>
              <a:t>is </a:t>
            </a:r>
            <a:r>
              <a:rPr lang="en-US" sz="2400" kern="900" spc="-30" dirty="0" smtClean="0">
                <a:solidFill>
                  <a:srgbClr val="000000"/>
                </a:solidFill>
                <a:latin typeface="Arial Narrow" panose="020B0606020202030204" pitchFamily="34" charset="0"/>
                <a:ea typeface="Times New Roman" panose="02020603050405020304" pitchFamily="18" charset="0"/>
              </a:rPr>
              <a:t>affected</a:t>
            </a:r>
          </a:p>
          <a:p>
            <a:pPr algn="just">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In </a:t>
            </a:r>
            <a:r>
              <a:rPr lang="en-US" sz="2400" kern="900" spc="-30" dirty="0">
                <a:solidFill>
                  <a:srgbClr val="000000"/>
                </a:solidFill>
                <a:latin typeface="Arial Narrow" panose="020B0606020202030204" pitchFamily="34" charset="0"/>
                <a:ea typeface="Times New Roman" panose="02020603050405020304" pitchFamily="18" charset="0"/>
              </a:rPr>
              <a:t>addition, sympathetic discharge is decreased in fasting animals and increased when fasting animals are re-fed. </a:t>
            </a:r>
            <a:endParaRPr lang="en-US" sz="2400" kern="900" spc="-30" dirty="0" smtClean="0">
              <a:solidFill>
                <a:srgbClr val="000000"/>
              </a:solidFill>
              <a:latin typeface="Arial Narrow" panose="020B0606020202030204" pitchFamily="34" charset="0"/>
              <a:ea typeface="Times New Roman" panose="02020603050405020304" pitchFamily="18" charset="0"/>
            </a:endParaRPr>
          </a:p>
          <a:p>
            <a:pPr algn="just">
              <a:buFont typeface="Wingdings" pitchFamily="2" charset="2"/>
              <a:buChar char="ü"/>
            </a:pPr>
            <a:r>
              <a:rPr lang="en-US" sz="2400" kern="900" spc="-30" dirty="0" smtClean="0">
                <a:solidFill>
                  <a:srgbClr val="000000"/>
                </a:solidFill>
                <a:latin typeface="Arial Narrow" panose="020B0606020202030204" pitchFamily="34" charset="0"/>
                <a:ea typeface="Times New Roman" panose="02020603050405020304" pitchFamily="18" charset="0"/>
              </a:rPr>
              <a:t>These </a:t>
            </a:r>
            <a:r>
              <a:rPr lang="en-US" sz="2400" kern="900" spc="-30" dirty="0">
                <a:solidFill>
                  <a:srgbClr val="000000"/>
                </a:solidFill>
                <a:latin typeface="Arial Narrow" panose="020B0606020202030204" pitchFamily="34" charset="0"/>
                <a:ea typeface="Times New Roman" panose="02020603050405020304" pitchFamily="18" charset="0"/>
              </a:rPr>
              <a:t>changes may explain the decrease in blood pressure and metabolic rate produced by fasting and the opposite changes produced by feeding.</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v"/>
            </a:pPr>
            <a:endParaRPr lang="en-US" sz="2400" dirty="0">
              <a:solidFill>
                <a:srgbClr val="7E36B4"/>
              </a:solidFill>
            </a:endParaRPr>
          </a:p>
        </p:txBody>
      </p:sp>
    </p:spTree>
    <p:extLst>
      <p:ext uri="{BB962C8B-B14F-4D97-AF65-F5344CB8AC3E}">
        <p14:creationId xmlns:p14="http://schemas.microsoft.com/office/powerpoint/2010/main" val="294974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Sympathetic and Parasympathetic Tone  </a:t>
            </a:r>
          </a:p>
          <a:p>
            <a:pPr algn="justLow">
              <a:lnSpc>
                <a:spcPct val="100000"/>
              </a:lnSpc>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rPr>
              <a:t>Normally, the sympathetic and parasympathetic systems are continually </a:t>
            </a:r>
            <a:r>
              <a:rPr lang="en-US" sz="2400" dirty="0" smtClean="0">
                <a:latin typeface="Arial Narrow" panose="020B0606020202030204" pitchFamily="34" charset="0"/>
                <a:ea typeface="Times New Roman" panose="02020603050405020304" pitchFamily="18" charset="0"/>
              </a:rPr>
              <a:t>active </a:t>
            </a: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The </a:t>
            </a:r>
            <a:r>
              <a:rPr lang="en-US" sz="2400" dirty="0">
                <a:latin typeface="Arial Narrow" panose="020B0606020202030204" pitchFamily="34" charset="0"/>
                <a:ea typeface="Times New Roman" panose="02020603050405020304" pitchFamily="18" charset="0"/>
              </a:rPr>
              <a:t>value of tone is that it allows a single nervous system to both increase and decrease the activity of a stimulated organ. </a:t>
            </a:r>
            <a:endParaRPr lang="en-US" sz="2400" dirty="0" smtClean="0">
              <a:latin typeface="Arial Narrow" panose="020B0606020202030204" pitchFamily="34"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For </a:t>
            </a:r>
            <a:r>
              <a:rPr lang="en-US" sz="2400" dirty="0">
                <a:latin typeface="Arial Narrow" panose="020B0606020202030204" pitchFamily="34" charset="0"/>
                <a:ea typeface="Times New Roman" panose="02020603050405020304" pitchFamily="18" charset="0"/>
              </a:rPr>
              <a:t>instance, sympathetic tone nor­mally keeps almost all the systemic arterioles constricted to about one-half their maximum diameter. </a:t>
            </a:r>
            <a:endParaRPr lang="en-US" sz="2400" dirty="0" smtClean="0">
              <a:latin typeface="Arial Narrow" panose="020B0606020202030204" pitchFamily="34"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By </a:t>
            </a:r>
            <a:r>
              <a:rPr lang="en-US" sz="2400" dirty="0">
                <a:latin typeface="Arial Narrow" panose="020B0606020202030204" pitchFamily="34" charset="0"/>
                <a:ea typeface="Times New Roman" panose="02020603050405020304" pitchFamily="18" charset="0"/>
              </a:rPr>
              <a:t>increasing the degree of sympathetic stimulation above normal, these vessels can be constricted even more; conversely, by decreasing the stimulation below normal, the arterioles can be dilated</a:t>
            </a:r>
            <a:r>
              <a:rPr lang="en-US" sz="2400" dirty="0" smtClean="0">
                <a:latin typeface="Arial Narrow" panose="020B0606020202030204" pitchFamily="34" charset="0"/>
                <a:ea typeface="Times New Roman" panose="02020603050405020304" pitchFamily="18" charset="0"/>
              </a:rPr>
              <a:t>.</a:t>
            </a:r>
          </a:p>
          <a:p>
            <a:pPr algn="justLow">
              <a:lnSpc>
                <a:spcPct val="100000"/>
              </a:lnSpc>
              <a:spcBef>
                <a:spcPts val="0"/>
              </a:spcBef>
              <a:buFont typeface="Wingdings" pitchFamily="2" charset="2"/>
              <a:buChar char="ü"/>
            </a:pPr>
            <a:endParaRPr lang="en-US" sz="2400" dirty="0">
              <a:latin typeface="Arial Narrow" panose="020B0606020202030204" pitchFamily="34" charset="0"/>
              <a:ea typeface="Times New Roman" panose="02020603050405020304" pitchFamily="18" charset="0"/>
            </a:endParaRPr>
          </a:p>
          <a:p>
            <a:pPr algn="justLow">
              <a:lnSpc>
                <a:spcPct val="100000"/>
              </a:lnSpc>
              <a:spcBef>
                <a:spcPts val="0"/>
              </a:spcBef>
            </a:pPr>
            <a:r>
              <a:rPr lang="en-US" sz="2400" u="sng" dirty="0">
                <a:solidFill>
                  <a:srgbClr val="0070C0"/>
                </a:solidFill>
                <a:latin typeface="Arial Narrow" panose="020B0606020202030204" pitchFamily="34" charset="0"/>
                <a:ea typeface="Times New Roman" panose="02020603050405020304" pitchFamily="18" charset="0"/>
              </a:rPr>
              <a:t>Tone Caused by Basal Secretion of Epinephrine and Norepinephrine by the Adrenal Medullae. </a:t>
            </a:r>
          </a:p>
          <a:p>
            <a:pPr algn="justLow">
              <a:lnSpc>
                <a:spcPct val="100000"/>
              </a:lnSpc>
              <a:spcBef>
                <a:spcPts val="0"/>
              </a:spcBef>
              <a:buFont typeface="Wingdings" pitchFamily="2" charset="2"/>
              <a:buChar char="ü"/>
            </a:pPr>
            <a:r>
              <a:rPr lang="en-US" sz="2400" dirty="0">
                <a:latin typeface="Arial Narrow" panose="020B0606020202030204" pitchFamily="34" charset="0"/>
                <a:ea typeface="Times New Roman" panose="02020603050405020304" pitchFamily="18" charset="0"/>
              </a:rPr>
              <a:t>The normal resting rate of secretion by the adrenal medullae is about </a:t>
            </a:r>
            <a:r>
              <a:rPr lang="en-US" sz="2400" dirty="0">
                <a:solidFill>
                  <a:srgbClr val="FF0000"/>
                </a:solidFill>
                <a:latin typeface="Arial Narrow" panose="020B0606020202030204" pitchFamily="34" charset="0"/>
                <a:ea typeface="Times New Roman" panose="02020603050405020304" pitchFamily="18" charset="0"/>
              </a:rPr>
              <a:t>0.2 </a:t>
            </a:r>
            <a:r>
              <a:rPr lang="en-US" sz="2400" dirty="0" err="1">
                <a:solidFill>
                  <a:srgbClr val="FF0000"/>
                </a:solidFill>
                <a:latin typeface="Arial Narrow" panose="020B0606020202030204" pitchFamily="34" charset="0"/>
                <a:ea typeface="Times New Roman" panose="02020603050405020304" pitchFamily="18" charset="0"/>
              </a:rPr>
              <a:t>μg</a:t>
            </a:r>
            <a:r>
              <a:rPr lang="en-US" sz="2400" dirty="0">
                <a:solidFill>
                  <a:srgbClr val="FF0000"/>
                </a:solidFill>
                <a:latin typeface="Arial Narrow" panose="020B0606020202030204" pitchFamily="34" charset="0"/>
                <a:ea typeface="Times New Roman" panose="02020603050405020304" pitchFamily="18" charset="0"/>
              </a:rPr>
              <a:t>/kg/min </a:t>
            </a:r>
            <a:r>
              <a:rPr lang="en-US" sz="2400" dirty="0">
                <a:latin typeface="Arial Narrow" panose="020B0606020202030204" pitchFamily="34" charset="0"/>
                <a:ea typeface="Times New Roman" panose="02020603050405020304" pitchFamily="18" charset="0"/>
              </a:rPr>
              <a:t>of epinephrine and about </a:t>
            </a:r>
            <a:r>
              <a:rPr lang="en-US" sz="2400" dirty="0">
                <a:solidFill>
                  <a:srgbClr val="FF0000"/>
                </a:solidFill>
                <a:latin typeface="Arial Narrow" panose="020B0606020202030204" pitchFamily="34" charset="0"/>
                <a:ea typeface="Times New Roman" panose="02020603050405020304" pitchFamily="18" charset="0"/>
              </a:rPr>
              <a:t>0.05 </a:t>
            </a:r>
            <a:r>
              <a:rPr lang="en-US" sz="2400" dirty="0" err="1">
                <a:solidFill>
                  <a:srgbClr val="FF0000"/>
                </a:solidFill>
                <a:latin typeface="Arial Narrow" panose="020B0606020202030204" pitchFamily="34" charset="0"/>
                <a:ea typeface="Times New Roman" panose="02020603050405020304" pitchFamily="18" charset="0"/>
              </a:rPr>
              <a:t>μg</a:t>
            </a:r>
            <a:r>
              <a:rPr lang="en-US" sz="2400" dirty="0">
                <a:solidFill>
                  <a:srgbClr val="FF0000"/>
                </a:solidFill>
                <a:latin typeface="Arial Narrow" panose="020B0606020202030204" pitchFamily="34" charset="0"/>
                <a:ea typeface="Times New Roman" panose="02020603050405020304" pitchFamily="18" charset="0"/>
              </a:rPr>
              <a:t>/kg/min </a:t>
            </a:r>
            <a:r>
              <a:rPr lang="en-US" sz="2400" dirty="0">
                <a:latin typeface="Arial Narrow" panose="020B0606020202030204" pitchFamily="34" charset="0"/>
                <a:ea typeface="Times New Roman" panose="02020603050405020304" pitchFamily="18" charset="0"/>
              </a:rPr>
              <a:t>of norepinephrine. </a:t>
            </a:r>
            <a:endParaRPr lang="en-US" sz="2400" dirty="0" smtClean="0">
              <a:latin typeface="Arial Narrow" panose="020B0606020202030204" pitchFamily="34"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These </a:t>
            </a:r>
            <a:r>
              <a:rPr lang="en-US" sz="2400" dirty="0">
                <a:latin typeface="Arial Narrow" panose="020B0606020202030204" pitchFamily="34" charset="0"/>
                <a:ea typeface="Times New Roman" panose="02020603050405020304" pitchFamily="18" charset="0"/>
              </a:rPr>
              <a:t>quantities are considerable—indeed, enough to maintain the blood pressure almost normal even if all direct sympathetic pathways to the cardiovascular system are removed.</a:t>
            </a:r>
          </a:p>
          <a:p>
            <a:pPr algn="justLow">
              <a:lnSpc>
                <a:spcPct val="100000"/>
              </a:lnSpc>
              <a:spcBef>
                <a:spcPts val="0"/>
              </a:spcBef>
              <a:buFont typeface="Wingdings" pitchFamily="2" charset="2"/>
              <a:buChar char="v"/>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Tree>
    <p:extLst>
      <p:ext uri="{BB962C8B-B14F-4D97-AF65-F5344CB8AC3E}">
        <p14:creationId xmlns:p14="http://schemas.microsoft.com/office/powerpoint/2010/main" val="114394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a:solidFill>
                  <a:srgbClr val="7E36B4"/>
                </a:solidFill>
                <a:latin typeface="Arial Narrow" pitchFamily="34" charset="0"/>
                <a:ea typeface="Calibri" panose="020F0502020204030204" pitchFamily="34" charset="0"/>
              </a:rPr>
              <a:t>Effect of Loss of Sympathetic or Parasympathetic Tone After </a:t>
            </a:r>
            <a:r>
              <a:rPr lang="en-US" dirty="0" smtClean="0">
                <a:solidFill>
                  <a:srgbClr val="7E36B4"/>
                </a:solidFill>
                <a:latin typeface="Arial Narrow" panose="020B0606020202030204" pitchFamily="34" charset="0"/>
                <a:ea typeface="Calibri" panose="020F0502020204030204" pitchFamily="34" charset="0"/>
              </a:rPr>
              <a:t>Denervation</a:t>
            </a:r>
            <a:r>
              <a:rPr lang="en-US" dirty="0" smtClean="0">
                <a:solidFill>
                  <a:srgbClr val="7E36B4"/>
                </a:solidFill>
                <a:latin typeface="Arial Narrow" panose="020B0606020202030204" pitchFamily="34" charset="0"/>
                <a:ea typeface="Times New Roman" panose="02020603050405020304" pitchFamily="18" charset="0"/>
                <a:cs typeface="Warnock Pro Light"/>
              </a:rPr>
              <a:t> </a:t>
            </a:r>
          </a:p>
          <a:p>
            <a:pPr algn="justLow">
              <a:spcBef>
                <a:spcPts val="0"/>
              </a:spcBef>
              <a:buFont typeface="Wingdings" pitchFamily="2" charset="2"/>
              <a:buChar char="ü"/>
            </a:pPr>
            <a:r>
              <a:rPr lang="en-US" sz="2400" dirty="0">
                <a:latin typeface="Arial Narrow" pitchFamily="34" charset="0"/>
                <a:ea typeface="Times New Roman" panose="02020603050405020304" pitchFamily="18" charset="0"/>
              </a:rPr>
              <a:t>Immediately after a sympathetic or parasympathetic nerve is cut, the innervated organ loses its tone. </a:t>
            </a:r>
            <a:endParaRPr lang="en-US" sz="2400" dirty="0" smtClean="0">
              <a:latin typeface="Arial Narrow" pitchFamily="34" charset="0"/>
              <a:ea typeface="Times New Roman" panose="02020603050405020304" pitchFamily="18" charset="0"/>
            </a:endParaRPr>
          </a:p>
          <a:p>
            <a:pPr algn="justLow">
              <a:spcBef>
                <a:spcPts val="0"/>
              </a:spcBef>
              <a:buFont typeface="Wingdings" pitchFamily="2" charset="2"/>
              <a:buChar char="ü"/>
            </a:pPr>
            <a:r>
              <a:rPr lang="en-US" sz="2400" dirty="0" smtClean="0">
                <a:latin typeface="Arial Narrow" pitchFamily="34" charset="0"/>
                <a:ea typeface="Times New Roman" panose="02020603050405020304" pitchFamily="18" charset="0"/>
              </a:rPr>
              <a:t>In </a:t>
            </a:r>
            <a:r>
              <a:rPr lang="en-US" sz="2400" dirty="0">
                <a:latin typeface="Arial Narrow" pitchFamily="34" charset="0"/>
                <a:ea typeface="Times New Roman" panose="02020603050405020304" pitchFamily="18" charset="0"/>
              </a:rPr>
              <a:t>the case of the blood vessels, for instance, cutting the sympathetic nerves results immediately in almost maximal vasodilatation within 5 to 30 seconds.</a:t>
            </a:r>
          </a:p>
          <a:p>
            <a:pPr algn="justLow">
              <a:spcBef>
                <a:spcPts val="0"/>
              </a:spcBef>
              <a:buFont typeface="Wingdings" pitchFamily="2" charset="2"/>
              <a:buChar char="ü"/>
            </a:pPr>
            <a:r>
              <a:rPr lang="en-US" sz="2400" dirty="0">
                <a:latin typeface="Arial Narrow" pitchFamily="34" charset="0"/>
                <a:ea typeface="Times New Roman" panose="02020603050405020304" pitchFamily="18" charset="0"/>
              </a:rPr>
              <a:t>However, over minutes to days, “intrinsic tone” in the smooth muscle of the vessels increased. </a:t>
            </a:r>
          </a:p>
          <a:p>
            <a:pPr algn="justLow">
              <a:spcBef>
                <a:spcPts val="0"/>
              </a:spcBef>
              <a:buFont typeface="Wingdings" pitchFamily="2" charset="2"/>
              <a:buChar char="ü"/>
            </a:pPr>
            <a:r>
              <a:rPr lang="en-US" sz="2400" dirty="0">
                <a:latin typeface="Arial Narrow" pitchFamily="34" charset="0"/>
                <a:ea typeface="Times New Roman" panose="02020603050405020304" pitchFamily="18" charset="0"/>
              </a:rPr>
              <a:t>Increased tone caused by increased muscle contractile force that is not the result of sympathetic stimulation but chemical adaptation in smooth muscle fibers themselves. </a:t>
            </a:r>
          </a:p>
          <a:p>
            <a:pPr algn="justLow">
              <a:spcBef>
                <a:spcPts val="0"/>
              </a:spcBef>
              <a:buFont typeface="Wingdings" pitchFamily="2" charset="2"/>
              <a:buChar char="ü"/>
            </a:pPr>
            <a:r>
              <a:rPr lang="en-US" sz="2400" dirty="0">
                <a:latin typeface="Arial Narrow" pitchFamily="34" charset="0"/>
                <a:ea typeface="Times New Roman" panose="02020603050405020304" pitchFamily="18" charset="0"/>
              </a:rPr>
              <a:t>During the first week or so after a sympathetic or parasympathetic nerve is destroyed, the innervated organ become more sensitive to injected nor-adrenaline or acetylcholine. This phenomenon is called “denervation super-sensitivity”. </a:t>
            </a:r>
            <a:endParaRPr lang="en-US" sz="2400" dirty="0" smtClean="0">
              <a:latin typeface="Arial Narrow" pitchFamily="34" charset="0"/>
              <a:ea typeface="Times New Roman" panose="02020603050405020304" pitchFamily="18" charset="0"/>
            </a:endParaRPr>
          </a:p>
          <a:p>
            <a:pPr algn="justLow">
              <a:spcBef>
                <a:spcPts val="0"/>
              </a:spcBef>
              <a:buFont typeface="Wingdings" pitchFamily="2" charset="2"/>
              <a:buChar char="ü"/>
            </a:pPr>
            <a:r>
              <a:rPr lang="en-US" sz="2400" dirty="0" smtClean="0">
                <a:latin typeface="Arial Narrow" pitchFamily="34" charset="0"/>
                <a:ea typeface="Times New Roman" panose="02020603050405020304" pitchFamily="18" charset="0"/>
              </a:rPr>
              <a:t>The </a:t>
            </a:r>
            <a:r>
              <a:rPr lang="en-US" sz="2400" dirty="0">
                <a:latin typeface="Arial Narrow" pitchFamily="34" charset="0"/>
                <a:ea typeface="Times New Roman" panose="02020603050405020304" pitchFamily="18" charset="0"/>
              </a:rPr>
              <a:t>cause of denervation super-sensitivity is only partially known. Part of the answer is that the number of receptors in post-synaptic membrane of the effectors cells increases when nor-adrenaline or acetylcholine is no longer release in the synapses “up-regulation”. </a:t>
            </a:r>
            <a:endParaRPr lang="en-US" sz="2400" dirty="0" smtClean="0">
              <a:latin typeface="Arial Narrow" pitchFamily="34" charset="0"/>
              <a:ea typeface="Times New Roman" panose="02020603050405020304" pitchFamily="18" charset="0"/>
            </a:endParaRPr>
          </a:p>
          <a:p>
            <a:pPr algn="justLow">
              <a:spcBef>
                <a:spcPts val="0"/>
              </a:spcBef>
              <a:buFont typeface="Wingdings" pitchFamily="2" charset="2"/>
              <a:buChar char="ü"/>
            </a:pPr>
            <a:r>
              <a:rPr lang="en-US" sz="2400" dirty="0" smtClean="0">
                <a:latin typeface="Arial Narrow" pitchFamily="34" charset="0"/>
                <a:ea typeface="Times New Roman" panose="02020603050405020304" pitchFamily="18" charset="0"/>
              </a:rPr>
              <a:t>Therefore</a:t>
            </a:r>
            <a:r>
              <a:rPr lang="en-US" sz="2400" dirty="0">
                <a:latin typeface="Arial Narrow" pitchFamily="34" charset="0"/>
                <a:ea typeface="Times New Roman" panose="02020603050405020304" pitchFamily="18" charset="0"/>
              </a:rPr>
              <a:t>, when a dose of the hormone is now injected into the circulation, the effectors reactions are vastly increased. </a:t>
            </a:r>
          </a:p>
          <a:p>
            <a:pPr>
              <a:spcBef>
                <a:spcPts val="0"/>
              </a:spcBef>
              <a:buFont typeface="Wingdings" pitchFamily="2" charset="2"/>
              <a:buChar char="ü"/>
            </a:pPr>
            <a:r>
              <a:rPr lang="en-US" sz="2400" dirty="0">
                <a:latin typeface="Arial Narrow" pitchFamily="34" charset="0"/>
                <a:ea typeface="Times New Roman" panose="02020603050405020304" pitchFamily="18" charset="0"/>
              </a:rPr>
              <a:t>For instance, loss of parasympathetic tone to the heart after cardiac </a:t>
            </a:r>
            <a:r>
              <a:rPr lang="en-US" sz="2400" dirty="0" err="1">
                <a:latin typeface="Arial Narrow" panose="020B0606020202030204" pitchFamily="34" charset="0"/>
                <a:ea typeface="Times New Roman" panose="02020603050405020304" pitchFamily="18" charset="0"/>
              </a:rPr>
              <a:t>vagotomy</a:t>
            </a:r>
            <a:r>
              <a:rPr lang="en-US" sz="2400" dirty="0">
                <a:latin typeface="Arial Narrow" pitchFamily="34" charset="0"/>
                <a:ea typeface="Times New Roman" panose="02020603050405020304" pitchFamily="18" charset="0"/>
              </a:rPr>
              <a:t> increases the heart rate to 160 beats/min in a dog, and this rate will still be partially elevated 6 months later.</a:t>
            </a:r>
          </a:p>
          <a:p>
            <a:pPr algn="justLow">
              <a:lnSpc>
                <a:spcPct val="100000"/>
              </a:lnSpc>
              <a:spcBef>
                <a:spcPts val="0"/>
              </a:spcBef>
              <a:buFont typeface="Wingdings" pitchFamily="2" charset="2"/>
              <a:buChar char="v"/>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Tree>
    <p:extLst>
      <p:ext uri="{BB962C8B-B14F-4D97-AF65-F5344CB8AC3E}">
        <p14:creationId xmlns:p14="http://schemas.microsoft.com/office/powerpoint/2010/main" val="325728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General Information </a:t>
            </a:r>
          </a:p>
          <a:p>
            <a:pPr algn="justLow">
              <a:lnSpc>
                <a:spcPct val="100000"/>
              </a:lnSpc>
              <a:spcBef>
                <a:spcPts val="0"/>
              </a:spcBef>
              <a:buFont typeface="Wingdings" pitchFamily="2" charset="2"/>
              <a:buChar char="ü"/>
            </a:pPr>
            <a:r>
              <a:rPr lang="en-US" sz="2400" kern="900" spc="-30" dirty="0">
                <a:latin typeface="Arial Narrow" panose="020B0606020202030204" pitchFamily="34" charset="0"/>
                <a:ea typeface="Times New Roman" panose="02020603050405020304" pitchFamily="18" charset="0"/>
              </a:rPr>
              <a:t>Autonomic nervous system</a:t>
            </a:r>
            <a:r>
              <a:rPr lang="en-US" sz="2400" dirty="0">
                <a:latin typeface="Arial Narrow" panose="020B0606020202030204" pitchFamily="34" charset="0"/>
                <a:ea typeface="Times New Roman" panose="02020603050405020304" pitchFamily="18" charset="0"/>
              </a:rPr>
              <a:t> is a set of pathways to and from the central nervous system (CNS) that innervates and regulates </a:t>
            </a:r>
            <a:r>
              <a:rPr lang="en-US" sz="2400" dirty="0">
                <a:solidFill>
                  <a:srgbClr val="00B050"/>
                </a:solidFill>
                <a:latin typeface="Arial Narrow" panose="020B0606020202030204" pitchFamily="34" charset="0"/>
                <a:ea typeface="Times New Roman" panose="02020603050405020304" pitchFamily="18" charset="0"/>
              </a:rPr>
              <a:t>smooth muscle</a:t>
            </a:r>
            <a:r>
              <a:rPr lang="en-US" sz="2400" dirty="0">
                <a:latin typeface="Arial Narrow" panose="020B0606020202030204" pitchFamily="34" charset="0"/>
                <a:ea typeface="Times New Roman" panose="02020603050405020304" pitchFamily="18" charset="0"/>
              </a:rPr>
              <a:t>, </a:t>
            </a:r>
            <a:r>
              <a:rPr lang="en-US" sz="2400" dirty="0">
                <a:solidFill>
                  <a:srgbClr val="00B050"/>
                </a:solidFill>
                <a:latin typeface="Arial Narrow" panose="020B0606020202030204" pitchFamily="34" charset="0"/>
                <a:ea typeface="Times New Roman" panose="02020603050405020304" pitchFamily="18" charset="0"/>
              </a:rPr>
              <a:t>cardiac muscle</a:t>
            </a:r>
            <a:r>
              <a:rPr lang="en-US" sz="2400" dirty="0">
                <a:latin typeface="Arial Narrow" panose="020B0606020202030204" pitchFamily="34" charset="0"/>
                <a:ea typeface="Times New Roman" panose="02020603050405020304" pitchFamily="18" charset="0"/>
              </a:rPr>
              <a:t>, and </a:t>
            </a:r>
            <a:r>
              <a:rPr lang="en-US" sz="2400" dirty="0">
                <a:solidFill>
                  <a:srgbClr val="00B050"/>
                </a:solidFill>
                <a:latin typeface="Arial Narrow" panose="020B0606020202030204" pitchFamily="34" charset="0"/>
                <a:ea typeface="Times New Roman" panose="02020603050405020304" pitchFamily="18" charset="0"/>
              </a:rPr>
              <a:t>glands</a:t>
            </a:r>
            <a:r>
              <a:rPr lang="en-US" sz="2400" dirty="0">
                <a:latin typeface="Arial Narrow" panose="020B060602020203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smtClean="0">
                <a:latin typeface="Arial Narrow" panose="020B0606020202030204" pitchFamily="34" charset="0"/>
                <a:ea typeface="Times New Roman" panose="02020603050405020304" pitchFamily="18" charset="0"/>
              </a:rPr>
              <a:t>Autonomic </a:t>
            </a:r>
            <a:r>
              <a:rPr lang="en-US" sz="2400" kern="900" spc="-30" dirty="0">
                <a:latin typeface="Arial Narrow" panose="020B0606020202030204" pitchFamily="34" charset="0"/>
                <a:ea typeface="Times New Roman" panose="02020603050405020304" pitchFamily="18" charset="0"/>
              </a:rPr>
              <a:t>nervous system plays a major role in homeostasis but also controls non-homeostatic organs such as the </a:t>
            </a:r>
            <a:r>
              <a:rPr lang="en-US" sz="2400" kern="900" spc="-30" dirty="0">
                <a:solidFill>
                  <a:srgbClr val="00B050"/>
                </a:solidFill>
                <a:latin typeface="Arial Narrow" panose="020B0606020202030204" pitchFamily="34" charset="0"/>
                <a:ea typeface="Times New Roman" panose="02020603050405020304" pitchFamily="18" charset="0"/>
              </a:rPr>
              <a:t>reproductive system</a:t>
            </a:r>
            <a:r>
              <a:rPr lang="en-US" sz="2400" kern="900" spc="-30" dirty="0">
                <a:latin typeface="Arial Narrow" panose="020B060602020203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Autonomic </a:t>
            </a:r>
            <a:r>
              <a:rPr lang="en-US" sz="2400" dirty="0">
                <a:latin typeface="Arial Narrow" panose="020B0606020202030204" pitchFamily="34" charset="0"/>
                <a:ea typeface="Times New Roman" panose="02020603050405020304" pitchFamily="18" charset="0"/>
              </a:rPr>
              <a:t>nervous system output </a:t>
            </a:r>
            <a:r>
              <a:rPr lang="en-US" sz="2400" dirty="0" smtClean="0">
                <a:latin typeface="Arial Narrow" panose="020B0606020202030204" pitchFamily="34" charset="0"/>
                <a:ea typeface="Times New Roman" panose="02020603050405020304" pitchFamily="18" charset="0"/>
              </a:rPr>
              <a:t>to </a:t>
            </a:r>
            <a:r>
              <a:rPr lang="en-US" sz="2400" dirty="0">
                <a:latin typeface="Arial Narrow" panose="020B0606020202030204" pitchFamily="34" charset="0"/>
                <a:ea typeface="Times New Roman" panose="02020603050405020304" pitchFamily="18" charset="0"/>
              </a:rPr>
              <a:t>many visceral organs is </a:t>
            </a:r>
            <a:r>
              <a:rPr lang="en-US" sz="2400" dirty="0">
                <a:solidFill>
                  <a:srgbClr val="FF0000"/>
                </a:solidFill>
                <a:latin typeface="Arial Narrow" panose="020B0606020202030204" pitchFamily="34" charset="0"/>
                <a:ea typeface="Times New Roman" panose="02020603050405020304" pitchFamily="18" charset="0"/>
              </a:rPr>
              <a:t>continuous (tonic). </a:t>
            </a:r>
            <a:r>
              <a:rPr lang="en-US" sz="2400" dirty="0">
                <a:latin typeface="Arial Narrow" panose="020B0606020202030204" pitchFamily="34" charset="0"/>
                <a:ea typeface="Times New Roman" panose="02020603050405020304" pitchFamily="18" charset="0"/>
              </a:rPr>
              <a:t>Unlike the somatic nervous system, who’s out-put to skeletal muscle is </a:t>
            </a:r>
            <a:r>
              <a:rPr lang="en-US" sz="2400" dirty="0">
                <a:solidFill>
                  <a:srgbClr val="FF0000"/>
                </a:solidFill>
                <a:latin typeface="Arial Narrow" panose="020B0606020202030204" pitchFamily="34" charset="0"/>
                <a:ea typeface="Times New Roman" panose="02020603050405020304" pitchFamily="18" charset="0"/>
              </a:rPr>
              <a:t>phasic</a:t>
            </a:r>
            <a:r>
              <a:rPr lang="en-US" sz="2400" dirty="0">
                <a:latin typeface="Arial Narrow" panose="020B0606020202030204" pitchFamily="34" charset="0"/>
                <a:ea typeface="Times New Roman" panose="02020603050405020304" pitchFamily="18" charset="0"/>
              </a:rPr>
              <a:t> and undergoes periods of repose; </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Autonomic </a:t>
            </a:r>
            <a:r>
              <a:rPr lang="en-US" sz="2400" dirty="0">
                <a:latin typeface="Arial Narrow" panose="020B0606020202030204" pitchFamily="34" charset="0"/>
                <a:ea typeface="Times New Roman" panose="02020603050405020304" pitchFamily="18" charset="0"/>
              </a:rPr>
              <a:t>nervous system activity changes in anticipation of demands.</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Autonomic </a:t>
            </a:r>
            <a:r>
              <a:rPr lang="en-US" sz="2400" dirty="0">
                <a:latin typeface="Arial Narrow" panose="020B0606020202030204" pitchFamily="34" charset="0"/>
                <a:ea typeface="Times New Roman" panose="02020603050405020304" pitchFamily="18" charset="0"/>
              </a:rPr>
              <a:t>nervous system output is coordinated with somatic activity to provide supportive visceral function (e.g. blood </a:t>
            </a:r>
            <a:r>
              <a:rPr lang="en-US" sz="2400" dirty="0" smtClean="0">
                <a:latin typeface="Arial Narrow" panose="020B0606020202030204" pitchFamily="34" charset="0"/>
                <a:ea typeface="Times New Roman" panose="02020603050405020304" pitchFamily="18" charset="0"/>
              </a:rPr>
              <a:t>flow) </a:t>
            </a: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One </a:t>
            </a:r>
            <a:r>
              <a:rPr lang="en-US" sz="2400" dirty="0">
                <a:latin typeface="Arial Narrow" panose="020B0606020202030204" pitchFamily="34" charset="0"/>
                <a:ea typeface="Times New Roman" panose="02020603050405020304" pitchFamily="18" charset="0"/>
              </a:rPr>
              <a:t>of the most striking characteristics of the auto­nomic nervous system is the </a:t>
            </a:r>
            <a:r>
              <a:rPr lang="en-US" sz="2400" dirty="0">
                <a:solidFill>
                  <a:srgbClr val="00B050"/>
                </a:solidFill>
                <a:latin typeface="Arial Narrow" panose="020B0606020202030204" pitchFamily="34" charset="0"/>
                <a:ea typeface="Times New Roman" panose="02020603050405020304" pitchFamily="18" charset="0"/>
              </a:rPr>
              <a:t>rapidity and intensity </a:t>
            </a:r>
            <a:r>
              <a:rPr lang="en-US" sz="2400" dirty="0">
                <a:latin typeface="Arial Narrow" panose="020B0606020202030204" pitchFamily="34" charset="0"/>
                <a:ea typeface="Times New Roman" panose="02020603050405020304" pitchFamily="18" charset="0"/>
              </a:rPr>
              <a:t>with which it can change visceral functions. For instance, </a:t>
            </a:r>
            <a:r>
              <a:rPr lang="en-US" sz="2400" dirty="0">
                <a:solidFill>
                  <a:srgbClr val="0070C0"/>
                </a:solidFill>
                <a:latin typeface="Arial Narrow" panose="020B0606020202030204" pitchFamily="34" charset="0"/>
                <a:ea typeface="Times New Roman" panose="02020603050405020304" pitchFamily="18" charset="0"/>
              </a:rPr>
              <a:t>within 3 to 5 seconds </a:t>
            </a:r>
            <a:r>
              <a:rPr lang="en-US" sz="2400" dirty="0">
                <a:latin typeface="Arial Narrow" panose="020B0606020202030204" pitchFamily="34" charset="0"/>
                <a:ea typeface="Times New Roman" panose="02020603050405020304" pitchFamily="18" charset="0"/>
              </a:rPr>
              <a:t>it can increase the heart rate to </a:t>
            </a:r>
            <a:r>
              <a:rPr lang="en-US" sz="2400" dirty="0">
                <a:solidFill>
                  <a:srgbClr val="0070C0"/>
                </a:solidFill>
                <a:latin typeface="Arial Narrow" panose="020B0606020202030204" pitchFamily="34" charset="0"/>
                <a:ea typeface="Times New Roman" panose="02020603050405020304" pitchFamily="18" charset="0"/>
              </a:rPr>
              <a:t>twice normal</a:t>
            </a:r>
            <a:r>
              <a:rPr lang="en-US" sz="2400" dirty="0">
                <a:latin typeface="Arial Narrow" panose="020B060602020203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kern="900" spc="-30" dirty="0" smtClean="0">
                <a:latin typeface="Arial Narrow" panose="020B0606020202030204" pitchFamily="34" charset="0"/>
                <a:ea typeface="Times New Roman" panose="02020603050405020304" pitchFamily="18" charset="0"/>
              </a:rPr>
              <a:t>Autonomic </a:t>
            </a:r>
            <a:r>
              <a:rPr lang="en-US" sz="2400" kern="900" spc="-30" dirty="0">
                <a:latin typeface="Arial Narrow" panose="020B0606020202030204" pitchFamily="34" charset="0"/>
                <a:ea typeface="Times New Roman" panose="02020603050405020304" pitchFamily="18" charset="0"/>
              </a:rPr>
              <a:t>nervous system</a:t>
            </a:r>
            <a:r>
              <a:rPr lang="en-US" sz="2400" dirty="0">
                <a:latin typeface="Arial Narrow" panose="020B0606020202030204" pitchFamily="34" charset="0"/>
                <a:ea typeface="Times New Roman" panose="02020603050405020304" pitchFamily="18" charset="0"/>
              </a:rPr>
              <a:t> has three divisions: sympathetic, parasympathetic, and enteric</a:t>
            </a:r>
            <a:r>
              <a:rPr lang="en-US" sz="2400" dirty="0" smtClean="0">
                <a:latin typeface="Arial Narrow" panose="020B0606020202030204" pitchFamily="34" charset="0"/>
                <a:ea typeface="Times New Roman" panose="02020603050405020304" pitchFamily="18" charset="0"/>
              </a:rPr>
              <a:t>.</a:t>
            </a:r>
          </a:p>
          <a:p>
            <a:pPr algn="justLow">
              <a:lnSpc>
                <a:spcPct val="100000"/>
              </a:lnSpc>
              <a:spcBef>
                <a:spcPts val="0"/>
              </a:spcBef>
              <a:buFont typeface="Wingdings" pitchFamily="2" charset="2"/>
              <a:buChar char="ü"/>
            </a:pPr>
            <a:r>
              <a:rPr lang="en-US" sz="2400" dirty="0">
                <a:latin typeface="Arial Narrow" panose="020B0606020202030204" pitchFamily="34" charset="0"/>
                <a:ea typeface="Calibri" panose="020F0502020204030204" pitchFamily="34" charset="0"/>
                <a:cs typeface="Warnock Pro Light"/>
              </a:rPr>
              <a:t>About </a:t>
            </a:r>
            <a:r>
              <a:rPr lang="en-US" sz="2400" dirty="0">
                <a:solidFill>
                  <a:srgbClr val="0070C0"/>
                </a:solidFill>
                <a:latin typeface="Arial Narrow" panose="020B0606020202030204" pitchFamily="34" charset="0"/>
                <a:ea typeface="Calibri" panose="020F0502020204030204" pitchFamily="34" charset="0"/>
                <a:cs typeface="Warnock Pro Light"/>
              </a:rPr>
              <a:t>75 </a:t>
            </a:r>
            <a:r>
              <a:rPr lang="en-US" sz="2400" dirty="0">
                <a:latin typeface="Arial Narrow" panose="020B0606020202030204" pitchFamily="34" charset="0"/>
                <a:ea typeface="Calibri" panose="020F0502020204030204" pitchFamily="34" charset="0"/>
                <a:cs typeface="Warnock Pro Light"/>
              </a:rPr>
              <a:t>percent of all parasympa­thetic nerve fibers are in the </a:t>
            </a:r>
            <a:r>
              <a:rPr lang="en-US" sz="2400" i="1" dirty="0" err="1">
                <a:solidFill>
                  <a:srgbClr val="FF0000"/>
                </a:solidFill>
                <a:latin typeface="Arial Narrow" panose="020B0606020202030204" pitchFamily="34" charset="0"/>
                <a:ea typeface="Calibri" panose="020F0502020204030204" pitchFamily="34" charset="0"/>
                <a:cs typeface="Warnock Pro Light"/>
              </a:rPr>
              <a:t>vagus</a:t>
            </a:r>
            <a:r>
              <a:rPr lang="en-US" sz="2400" i="1" dirty="0">
                <a:solidFill>
                  <a:srgbClr val="FF0000"/>
                </a:solidFill>
                <a:latin typeface="Arial Narrow" panose="020B0606020202030204" pitchFamily="34" charset="0"/>
                <a:ea typeface="Calibri" panose="020F0502020204030204" pitchFamily="34" charset="0"/>
                <a:cs typeface="Warnock Pro Light"/>
              </a:rPr>
              <a:t> nerves </a:t>
            </a:r>
            <a:r>
              <a:rPr lang="en-US" sz="2400" dirty="0">
                <a:solidFill>
                  <a:srgbClr val="FF0000"/>
                </a:solidFill>
                <a:latin typeface="Arial Narrow" panose="020B0606020202030204" pitchFamily="34" charset="0"/>
                <a:ea typeface="Calibri" panose="020F0502020204030204" pitchFamily="34" charset="0"/>
                <a:cs typeface="Warnock Pro Light"/>
              </a:rPr>
              <a:t>(cranial nerve X</a:t>
            </a:r>
            <a:r>
              <a:rPr lang="en-US" sz="2400" dirty="0" smtClean="0">
                <a:solidFill>
                  <a:srgbClr val="FF0000"/>
                </a:solidFill>
                <a:latin typeface="Arial Narrow" panose="020B0606020202030204" pitchFamily="34" charset="0"/>
                <a:ea typeface="Calibri" panose="020F0502020204030204" pitchFamily="34" charset="0"/>
                <a:cs typeface="Warnock Pro Light"/>
              </a:rPr>
              <a:t>)</a:t>
            </a:r>
            <a:endParaRPr lang="en-US" sz="2400" dirty="0">
              <a:solidFill>
                <a:srgbClr val="FF0000"/>
              </a:solidFill>
              <a:latin typeface="Warnock Pro Light"/>
              <a:ea typeface="Calibri" panose="020F0502020204030204" pitchFamily="34" charset="0"/>
              <a:cs typeface="Warnock Pro Light"/>
            </a:endParaRPr>
          </a:p>
          <a:p>
            <a:pPr algn="justLow">
              <a:lnSpc>
                <a:spcPct val="100000"/>
              </a:lnSpc>
              <a:spcBef>
                <a:spcPts val="0"/>
              </a:spcBef>
              <a:buFont typeface="Wingdings" pitchFamily="2" charset="2"/>
              <a:buChar char="ü"/>
            </a:pPr>
            <a:endParaRPr lang="en-US" sz="2000" dirty="0">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spTree>
    <p:extLst>
      <p:ext uri="{BB962C8B-B14F-4D97-AF65-F5344CB8AC3E}">
        <p14:creationId xmlns:p14="http://schemas.microsoft.com/office/powerpoint/2010/main" val="328267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justLow">
              <a:lnSpc>
                <a:spcPct val="100000"/>
              </a:lnSpc>
              <a:spcBef>
                <a:spcPts val="0"/>
              </a:spcBef>
              <a:buFont typeface="Wingdings" pitchFamily="2" charset="2"/>
              <a:buChar char="v"/>
            </a:pPr>
            <a:r>
              <a:rPr lang="en-US" dirty="0" smtClean="0">
                <a:solidFill>
                  <a:srgbClr val="7E36B4"/>
                </a:solidFill>
                <a:latin typeface="Arial Narrow" panose="020B0606020202030204" pitchFamily="34" charset="0"/>
                <a:ea typeface="Times New Roman" panose="02020603050405020304" pitchFamily="18" charset="0"/>
                <a:cs typeface="Warnock Pro Light"/>
              </a:rPr>
              <a:t>Organization of The ANS </a:t>
            </a:r>
          </a:p>
          <a:p>
            <a:pPr marL="0" indent="0" algn="justLow">
              <a:lnSpc>
                <a:spcPct val="100000"/>
              </a:lnSpc>
              <a:spcBef>
                <a:spcPts val="0"/>
              </a:spcBef>
              <a:buNone/>
            </a:pPr>
            <a:endParaRPr lang="en-US" dirty="0" smtClean="0">
              <a:solidFill>
                <a:srgbClr val="7E36B4"/>
              </a:solidFill>
              <a:latin typeface="Arial Narrow" panose="020B0606020202030204" pitchFamily="34" charset="0"/>
              <a:ea typeface="Times New Roman" panose="02020603050405020304" pitchFamily="18" charset="0"/>
              <a:cs typeface="Warnock Pro Light"/>
            </a:endParaRPr>
          </a:p>
        </p:txBody>
      </p:sp>
      <p:graphicFrame>
        <p:nvGraphicFramePr>
          <p:cNvPr id="4" name="Table 3"/>
          <p:cNvGraphicFramePr>
            <a:graphicFrameLocks noGrp="1"/>
          </p:cNvGraphicFramePr>
          <p:nvPr>
            <p:extLst>
              <p:ext uri="{D42A27DB-BD31-4B8C-83A1-F6EECF244321}">
                <p14:modId xmlns:p14="http://schemas.microsoft.com/office/powerpoint/2010/main" val="382482187"/>
              </p:ext>
            </p:extLst>
          </p:nvPr>
        </p:nvGraphicFramePr>
        <p:xfrm>
          <a:off x="2" y="615162"/>
          <a:ext cx="12191997" cy="5424713"/>
        </p:xfrm>
        <a:graphic>
          <a:graphicData uri="http://schemas.openxmlformats.org/drawingml/2006/table">
            <a:tbl>
              <a:tblPr firstRow="1" bandRow="1">
                <a:tableStyleId>{5C22544A-7EE6-4342-B048-85BDC9FD1C3A}</a:tableStyleId>
              </a:tblPr>
              <a:tblGrid>
                <a:gridCol w="2664821"/>
                <a:gridCol w="4637314"/>
                <a:gridCol w="4889862"/>
              </a:tblGrid>
              <a:tr h="586620">
                <a:tc>
                  <a:txBody>
                    <a:bodyPr/>
                    <a:lstStyle/>
                    <a:p>
                      <a:endParaRPr lang="en-US" dirty="0"/>
                    </a:p>
                  </a:txBody>
                  <a:tcPr/>
                </a:tc>
                <a:tc>
                  <a:txBody>
                    <a:bodyPr/>
                    <a:lstStyle/>
                    <a:p>
                      <a:pPr algn="ctr">
                        <a:lnSpc>
                          <a:spcPct val="100000"/>
                        </a:lnSpc>
                      </a:pPr>
                      <a:r>
                        <a:rPr lang="en-US" sz="2800" u="sng" dirty="0" smtClean="0"/>
                        <a:t>Parasympathetic </a:t>
                      </a:r>
                      <a:endParaRPr lang="en-US" sz="2800" u="sng" dirty="0"/>
                    </a:p>
                  </a:txBody>
                  <a:tcPr/>
                </a:tc>
                <a:tc>
                  <a:txBody>
                    <a:bodyPr/>
                    <a:lstStyle/>
                    <a:p>
                      <a:pPr algn="ctr">
                        <a:lnSpc>
                          <a:spcPct val="100000"/>
                        </a:lnSpc>
                      </a:pPr>
                      <a:r>
                        <a:rPr lang="en-US" sz="2800" u="sng" dirty="0" smtClean="0"/>
                        <a:t>Sympathetic </a:t>
                      </a:r>
                      <a:endParaRPr lang="en-US" sz="2800" u="sng" dirty="0"/>
                    </a:p>
                  </a:txBody>
                  <a:tcPr/>
                </a:tc>
              </a:tr>
              <a:tr h="1154515">
                <a:tc>
                  <a:txBody>
                    <a:bodyPr/>
                    <a:lstStyle/>
                    <a:p>
                      <a:r>
                        <a:rPr lang="en-US" sz="2000" b="1" dirty="0" smtClean="0"/>
                        <a:t>General Characteristics </a:t>
                      </a:r>
                      <a:endParaRPr lang="en-US" sz="2000" b="1" dirty="0"/>
                    </a:p>
                  </a:txBody>
                  <a:tcPr/>
                </a:tc>
                <a:tc>
                  <a:txBody>
                    <a:bodyPr/>
                    <a:lstStyle/>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limited ramification (1:1)</a:t>
                      </a: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discrete</a:t>
                      </a:r>
                      <a:r>
                        <a:rPr lang="ar-JO" sz="2000" dirty="0" smtClean="0">
                          <a:solidFill>
                            <a:schemeClr val="tx1"/>
                          </a:solidFill>
                          <a:effectLst/>
                          <a:latin typeface="Arial Narrow" panose="020B0606020202030204" pitchFamily="34" charset="0"/>
                          <a:ea typeface="Times New Roman" panose="02020603050405020304" pitchFamily="18" charset="0"/>
                        </a:rPr>
                        <a:t>منفصل</a:t>
                      </a:r>
                      <a:r>
                        <a:rPr lang="en-US" sz="2000" dirty="0" smtClean="0">
                          <a:solidFill>
                            <a:schemeClr val="tx1"/>
                          </a:solidFill>
                          <a:effectLst/>
                          <a:latin typeface="Arial Narrow" panose="020B0606020202030204" pitchFamily="34" charset="0"/>
                          <a:ea typeface="Times New Roman" panose="02020603050405020304" pitchFamily="18" charset="0"/>
                        </a:rPr>
                        <a:t> discharge </a:t>
                      </a:r>
                      <a:endParaRPr lang="en-US" sz="2000" dirty="0" smtClean="0">
                        <a:solidFill>
                          <a:schemeClr val="tx1"/>
                        </a:solidFill>
                        <a:effectLst/>
                        <a:latin typeface="Arial Narrow" panose="020B0606020202030204" pitchFamily="34" charset="0"/>
                        <a:ea typeface="Times New Roman" panose="02020603050405020304" pitchFamily="18" charset="0"/>
                        <a:sym typeface="Wingdings 2" panose="05020102010507070707" pitchFamily="18" charset="2"/>
                      </a:endParaRP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affects</a:t>
                      </a:r>
                      <a:r>
                        <a:rPr lang="en-US" sz="2000" baseline="0" dirty="0" smtClean="0">
                          <a:solidFill>
                            <a:schemeClr val="tx1"/>
                          </a:solidFill>
                          <a:effectLst/>
                          <a:latin typeface="Arial Narrow" panose="020B0606020202030204" pitchFamily="34" charset="0"/>
                          <a:ea typeface="Times New Roman" panose="02020603050405020304" pitchFamily="18" charset="0"/>
                        </a:rPr>
                        <a:t> </a:t>
                      </a:r>
                      <a:r>
                        <a:rPr lang="en-US" sz="2000" dirty="0" smtClean="0">
                          <a:solidFill>
                            <a:schemeClr val="tx1"/>
                          </a:solidFill>
                          <a:effectLst/>
                          <a:latin typeface="Arial Narrow" panose="020B0606020202030204" pitchFamily="34" charset="0"/>
                          <a:ea typeface="Times New Roman" panose="02020603050405020304" pitchFamily="18" charset="0"/>
                        </a:rPr>
                        <a:t>specific effector system, individually</a:t>
                      </a:r>
                      <a:endParaRPr lang="en-US" sz="1800" dirty="0" smtClean="0">
                        <a:solidFill>
                          <a:schemeClr val="tx1"/>
                        </a:solidFill>
                        <a:effectLst/>
                        <a:latin typeface="Times New Roman" panose="02020603050405020304" pitchFamily="18" charset="0"/>
                        <a:ea typeface="Times New Roman" panose="02020603050405020304" pitchFamily="18" charset="0"/>
                      </a:endParaRP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anabolic in nature</a:t>
                      </a:r>
                      <a:endParaRPr lang="en-US" sz="2000" dirty="0">
                        <a:solidFill>
                          <a:schemeClr val="tx1"/>
                        </a:solidFill>
                      </a:endParaRPr>
                    </a:p>
                  </a:txBody>
                  <a:tcPr/>
                </a:tc>
                <a:tc>
                  <a:txBody>
                    <a:bodyPr/>
                    <a:lstStyle/>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intense ramification</a:t>
                      </a:r>
                      <a:r>
                        <a:rPr lang="en-US" sz="2000" baseline="0" dirty="0" smtClean="0">
                          <a:solidFill>
                            <a:schemeClr val="tx1"/>
                          </a:solidFill>
                          <a:effectLst/>
                          <a:latin typeface="Arial Narrow" panose="020B0606020202030204" pitchFamily="34" charset="0"/>
                          <a:ea typeface="Times New Roman" panose="02020603050405020304" pitchFamily="18" charset="0"/>
                        </a:rPr>
                        <a:t> </a:t>
                      </a:r>
                      <a:r>
                        <a:rPr lang="ar-JO" sz="2000" dirty="0" smtClean="0">
                          <a:solidFill>
                            <a:schemeClr val="tx1"/>
                          </a:solidFill>
                          <a:effectLst/>
                          <a:latin typeface="Arial Narrow" panose="020B0606020202030204" pitchFamily="34" charset="0"/>
                          <a:ea typeface="Times New Roman" panose="02020603050405020304" pitchFamily="18" charset="0"/>
                        </a:rPr>
                        <a:t>تشعب</a:t>
                      </a:r>
                      <a:r>
                        <a:rPr lang="en-US" sz="2000" dirty="0" smtClean="0">
                          <a:solidFill>
                            <a:schemeClr val="tx1"/>
                          </a:solidFill>
                          <a:effectLst/>
                          <a:latin typeface="Arial Narrow" panose="020B0606020202030204" pitchFamily="34" charset="0"/>
                          <a:ea typeface="Times New Roman" panose="02020603050405020304" pitchFamily="18" charset="0"/>
                        </a:rPr>
                        <a:t>(1:20), </a:t>
                      </a: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very diffuse, </a:t>
                      </a: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generalize action</a:t>
                      </a:r>
                      <a:endParaRPr lang="en-US" sz="1800" dirty="0" smtClean="0">
                        <a:solidFill>
                          <a:schemeClr val="tx1"/>
                        </a:solidFill>
                        <a:effectLst/>
                        <a:latin typeface="Times New Roman" panose="02020603050405020304" pitchFamily="18" charset="0"/>
                        <a:ea typeface="Times New Roman" panose="02020603050405020304" pitchFamily="18" charset="0"/>
                      </a:endParaRPr>
                    </a:p>
                    <a:p>
                      <a:pPr marL="457200" lvl="0" indent="-457200" algn="justLow">
                        <a:lnSpc>
                          <a:spcPct val="120000"/>
                        </a:lnSpc>
                        <a:spcBef>
                          <a:spcPts val="0"/>
                        </a:spcBef>
                        <a:buFont typeface="+mj-lt"/>
                        <a:buAutoNum type="arabicParenR"/>
                      </a:pPr>
                      <a:r>
                        <a:rPr lang="en-US" sz="2000" dirty="0" smtClean="0">
                          <a:solidFill>
                            <a:schemeClr val="tx1"/>
                          </a:solidFill>
                          <a:effectLst/>
                          <a:latin typeface="Arial Narrow" panose="020B0606020202030204" pitchFamily="34" charset="0"/>
                          <a:ea typeface="Times New Roman" panose="02020603050405020304" pitchFamily="18" charset="0"/>
                        </a:rPr>
                        <a:t>Catabolic in nature (expenditure in nature)</a:t>
                      </a:r>
                      <a:endParaRPr lang="en-US" sz="2000" dirty="0">
                        <a:solidFill>
                          <a:schemeClr val="tx1"/>
                        </a:solidFill>
                      </a:endParaRPr>
                    </a:p>
                  </a:txBody>
                  <a:tcPr/>
                </a:tc>
              </a:tr>
              <a:tr h="732001">
                <a:tc>
                  <a:txBody>
                    <a:bodyPr/>
                    <a:lstStyle/>
                    <a:p>
                      <a:r>
                        <a:rPr lang="en-US" sz="2000" b="1" dirty="0" smtClean="0"/>
                        <a:t>Location of the ganglia </a:t>
                      </a:r>
                      <a:endParaRPr lang="en-US" sz="2000" b="1" dirty="0"/>
                    </a:p>
                  </a:txBody>
                  <a:tcPr/>
                </a:tc>
                <a:tc>
                  <a:txBody>
                    <a:bodyPr/>
                    <a:lstStyle/>
                    <a:p>
                      <a:pPr marL="342900" indent="-342900">
                        <a:buFont typeface="Wingdings" pitchFamily="2" charset="2"/>
                        <a:buChar char="ü"/>
                      </a:pPr>
                      <a:r>
                        <a:rPr lang="en-US" sz="2000" dirty="0" smtClean="0">
                          <a:solidFill>
                            <a:schemeClr val="tx1"/>
                          </a:solidFill>
                          <a:effectLst/>
                          <a:latin typeface="Arial Narrow" panose="020B0606020202030204" pitchFamily="34" charset="0"/>
                          <a:ea typeface="Times New Roman" panose="02020603050405020304" pitchFamily="18" charset="0"/>
                        </a:rPr>
                        <a:t>located in or near the effector organs</a:t>
                      </a:r>
                      <a:endParaRPr lang="en-US" sz="2000" dirty="0">
                        <a:solidFill>
                          <a:schemeClr val="tx1"/>
                        </a:solidFill>
                      </a:endParaRPr>
                    </a:p>
                  </a:txBody>
                  <a:tcPr/>
                </a:tc>
                <a:tc>
                  <a:txBody>
                    <a:bodyPr/>
                    <a:lstStyle/>
                    <a:p>
                      <a:pPr marL="342900" indent="-342900">
                        <a:buFont typeface="Wingdings" pitchFamily="2" charset="2"/>
                        <a:buChar char="ü"/>
                      </a:pPr>
                      <a:r>
                        <a:rPr lang="en-US" sz="2000" dirty="0" smtClean="0">
                          <a:solidFill>
                            <a:schemeClr val="tx1"/>
                          </a:solidFill>
                          <a:effectLst/>
                          <a:latin typeface="Arial Narrow" panose="020B0606020202030204" pitchFamily="34" charset="0"/>
                          <a:ea typeface="Times New Roman" panose="02020603050405020304" pitchFamily="18" charset="0"/>
                        </a:rPr>
                        <a:t>located in the </a:t>
                      </a:r>
                      <a:r>
                        <a:rPr lang="en-US" sz="2000" dirty="0" err="1" smtClean="0">
                          <a:solidFill>
                            <a:schemeClr val="tx1"/>
                          </a:solidFill>
                          <a:effectLst/>
                          <a:latin typeface="Arial Narrow" panose="020B0606020202030204" pitchFamily="34" charset="0"/>
                          <a:ea typeface="Times New Roman" panose="02020603050405020304" pitchFamily="18" charset="0"/>
                        </a:rPr>
                        <a:t>para</a:t>
                      </a:r>
                      <a:r>
                        <a:rPr lang="en-US" sz="2000" dirty="0" smtClean="0">
                          <a:solidFill>
                            <a:schemeClr val="tx1"/>
                          </a:solidFill>
                          <a:effectLst/>
                          <a:latin typeface="Arial Narrow" panose="020B0606020202030204" pitchFamily="34" charset="0"/>
                          <a:ea typeface="Times New Roman" panose="02020603050405020304" pitchFamily="18" charset="0"/>
                        </a:rPr>
                        <a:t>-vertebral chain.</a:t>
                      </a:r>
                      <a:endParaRPr lang="en-US" sz="2000" dirty="0">
                        <a:solidFill>
                          <a:schemeClr val="tx1"/>
                        </a:solidFill>
                      </a:endParaRPr>
                    </a:p>
                  </a:txBody>
                  <a:tcPr/>
                </a:tc>
              </a:tr>
              <a:tr h="1319348">
                <a:tc>
                  <a:txBody>
                    <a:bodyPr/>
                    <a:lstStyle/>
                    <a:p>
                      <a:r>
                        <a:rPr lang="en-US" sz="2000" b="1" dirty="0" smtClean="0"/>
                        <a:t>Origin of the pre-ganglionic</a:t>
                      </a:r>
                      <a:r>
                        <a:rPr lang="en-US" sz="2000" b="1" baseline="0" dirty="0" smtClean="0"/>
                        <a:t> neurons</a:t>
                      </a:r>
                      <a:endParaRPr lang="en-US" sz="20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dirty="0" smtClean="0">
                          <a:solidFill>
                            <a:schemeClr val="tx1"/>
                          </a:solidFill>
                          <a:effectLst/>
                          <a:latin typeface="Arial Narrow" panose="020B0606020202030204" pitchFamily="34" charset="0"/>
                          <a:ea typeface="Calibri" panose="020F0502020204030204" pitchFamily="34" charset="0"/>
                          <a:cs typeface="Warnock Pro Light"/>
                        </a:rPr>
                        <a:t>Originate in the nuclei of cranial nerves </a:t>
                      </a:r>
                      <a:r>
                        <a:rPr lang="en-US" sz="2000" dirty="0" smtClean="0">
                          <a:solidFill>
                            <a:srgbClr val="FF0000"/>
                          </a:solidFill>
                          <a:effectLst/>
                          <a:latin typeface="Arial Narrow" panose="020B0606020202030204" pitchFamily="34" charset="0"/>
                          <a:ea typeface="Calibri" panose="020F0502020204030204" pitchFamily="34" charset="0"/>
                          <a:cs typeface="Warnock Pro Light"/>
                        </a:rPr>
                        <a:t>III, VII, IX, and </a:t>
                      </a:r>
                      <a:r>
                        <a:rPr lang="en-US" sz="2000" dirty="0" smtClean="0">
                          <a:solidFill>
                            <a:schemeClr val="tx1"/>
                          </a:solidFill>
                          <a:effectLst/>
                          <a:latin typeface="Arial Narrow" panose="020B0606020202030204" pitchFamily="34" charset="0"/>
                          <a:ea typeface="Calibri" panose="020F0502020204030204" pitchFamily="34" charset="0"/>
                          <a:cs typeface="Warnock Pro Light"/>
                        </a:rPr>
                        <a:t>X</a:t>
                      </a:r>
                      <a:r>
                        <a:rPr lang="en-US" sz="1800" dirty="0" smtClean="0">
                          <a:solidFill>
                            <a:schemeClr val="tx1"/>
                          </a:solidFill>
                          <a:effectLst/>
                          <a:latin typeface="Warnock Pro Light"/>
                          <a:ea typeface="Calibri" panose="020F0502020204030204" pitchFamily="34" charset="0"/>
                          <a:cs typeface="Warnock Pro Light"/>
                        </a:rPr>
                        <a:t>; </a:t>
                      </a:r>
                      <a:r>
                        <a:rPr lang="en-US" sz="2000" dirty="0" smtClean="0">
                          <a:solidFill>
                            <a:schemeClr val="tx1"/>
                          </a:solidFill>
                          <a:effectLst/>
                          <a:latin typeface="Arial Narrow" panose="020B0606020202030204" pitchFamily="34" charset="0"/>
                          <a:ea typeface="Calibri" panose="020F0502020204030204" pitchFamily="34" charset="0"/>
                          <a:cs typeface="Warnock Pro Light"/>
                        </a:rPr>
                        <a:t>and in spinal cord segments </a:t>
                      </a:r>
                      <a:r>
                        <a:rPr lang="en-US" sz="2000" dirty="0" smtClean="0">
                          <a:solidFill>
                            <a:srgbClr val="FF0000"/>
                          </a:solidFill>
                          <a:effectLst/>
                          <a:latin typeface="Arial Narrow" panose="020B0606020202030204" pitchFamily="34" charset="0"/>
                          <a:ea typeface="Calibri" panose="020F0502020204030204" pitchFamily="34" charset="0"/>
                          <a:cs typeface="Warnock Pro Light"/>
                        </a:rPr>
                        <a:t>S2-S4</a:t>
                      </a:r>
                      <a:r>
                        <a:rPr lang="en-US" sz="2000" dirty="0" smtClean="0">
                          <a:solidFill>
                            <a:schemeClr val="tx1"/>
                          </a:solidFill>
                          <a:effectLst/>
                          <a:latin typeface="Arial Narrow" panose="020B0606020202030204" pitchFamily="34" charset="0"/>
                          <a:ea typeface="Calibri" panose="020F0502020204030204" pitchFamily="34" charset="0"/>
                          <a:cs typeface="Warnock Pro Light"/>
                        </a:rPr>
                        <a:t>, or the </a:t>
                      </a:r>
                      <a:r>
                        <a:rPr lang="en-US" sz="2000" dirty="0" err="1" smtClean="0">
                          <a:solidFill>
                            <a:schemeClr val="tx1"/>
                          </a:solidFill>
                          <a:effectLst/>
                          <a:latin typeface="Arial Narrow" panose="020B0606020202030204" pitchFamily="34" charset="0"/>
                          <a:ea typeface="Calibri" panose="020F0502020204030204" pitchFamily="34" charset="0"/>
                          <a:cs typeface="Warnock Pro Light"/>
                        </a:rPr>
                        <a:t>cranio</a:t>
                      </a:r>
                      <a:r>
                        <a:rPr lang="en-US" sz="2000" dirty="0" smtClean="0">
                          <a:solidFill>
                            <a:schemeClr val="tx1"/>
                          </a:solidFill>
                          <a:effectLst/>
                          <a:latin typeface="Arial Narrow" panose="020B0606020202030204" pitchFamily="34" charset="0"/>
                          <a:ea typeface="Calibri" panose="020F0502020204030204" pitchFamily="34" charset="0"/>
                          <a:cs typeface="Warnock Pro Light"/>
                        </a:rPr>
                        <a:t>-sacral region.</a:t>
                      </a:r>
                      <a:r>
                        <a:rPr lang="en-US" sz="1800" dirty="0" smtClean="0">
                          <a:solidFill>
                            <a:schemeClr val="tx1"/>
                          </a:solidFill>
                          <a:effectLst/>
                          <a:latin typeface="Warnock Pro Light"/>
                          <a:ea typeface="Calibri" panose="020F0502020204030204" pitchFamily="34" charset="0"/>
                          <a:cs typeface="Warnock Pro Light"/>
                        </a:rPr>
                        <a:t> </a:t>
                      </a:r>
                      <a:r>
                        <a:rPr lang="en-US" sz="2000" b="1" dirty="0" smtClean="0">
                          <a:solidFill>
                            <a:schemeClr val="tx1"/>
                          </a:solidFill>
                          <a:effectLst/>
                          <a:latin typeface="Arial Narrow" panose="020B0606020202030204" pitchFamily="34" charset="0"/>
                          <a:ea typeface="Times New Roman" panose="02020603050405020304" pitchFamily="18" charset="0"/>
                        </a:rPr>
                        <a:t>Long and myelinated</a:t>
                      </a:r>
                      <a:endParaRPr lang="en-US" sz="1800" b="1" dirty="0" smtClean="0">
                        <a:solidFill>
                          <a:schemeClr val="tx1"/>
                        </a:solidFill>
                        <a:effectLst/>
                        <a:latin typeface="Times New Roman" panose="02020603050405020304" pitchFamily="18" charset="0"/>
                        <a:ea typeface="Times New Roman" panose="02020603050405020304" pitchFamily="18" charset="0"/>
                      </a:endParaRPr>
                    </a:p>
                    <a:p>
                      <a:pPr marL="342900" indent="-342900">
                        <a:buFont typeface="Wingdings" pitchFamily="2" charset="2"/>
                        <a:buChar char="ü"/>
                      </a:pPr>
                      <a:endParaRPr lang="en-US" sz="2000" dirty="0">
                        <a:solidFill>
                          <a:schemeClr val="tx1"/>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dirty="0" smtClean="0">
                          <a:solidFill>
                            <a:schemeClr val="tx1"/>
                          </a:solidFill>
                          <a:effectLst/>
                          <a:latin typeface="Arial Narrow" panose="020B0606020202030204" pitchFamily="34" charset="0"/>
                          <a:ea typeface="Times New Roman" panose="02020603050405020304" pitchFamily="18" charset="0"/>
                        </a:rPr>
                        <a:t>Originate in spinal cord segments </a:t>
                      </a:r>
                      <a:r>
                        <a:rPr lang="en-US" sz="2000" dirty="0" smtClean="0">
                          <a:solidFill>
                            <a:srgbClr val="FF0000"/>
                          </a:solidFill>
                          <a:effectLst/>
                          <a:latin typeface="Arial Narrow" panose="020B0606020202030204" pitchFamily="34" charset="0"/>
                          <a:ea typeface="Times New Roman" panose="02020603050405020304" pitchFamily="18" charset="0"/>
                        </a:rPr>
                        <a:t>T1-L3</a:t>
                      </a:r>
                      <a:r>
                        <a:rPr lang="en-US" sz="2000" dirty="0" smtClean="0">
                          <a:solidFill>
                            <a:schemeClr val="tx1"/>
                          </a:solidFill>
                          <a:effectLst/>
                          <a:latin typeface="Arial Narrow" panose="020B0606020202030204" pitchFamily="34" charset="0"/>
                          <a:ea typeface="Times New Roman" panose="02020603050405020304" pitchFamily="18" charset="0"/>
                        </a:rPr>
                        <a:t>, or the </a:t>
                      </a:r>
                      <a:r>
                        <a:rPr lang="en-US" sz="2000" dirty="0" err="1" smtClean="0">
                          <a:solidFill>
                            <a:schemeClr val="tx1"/>
                          </a:solidFill>
                          <a:effectLst/>
                          <a:latin typeface="Arial Narrow" panose="020B0606020202030204" pitchFamily="34" charset="0"/>
                          <a:ea typeface="Times New Roman" panose="02020603050405020304" pitchFamily="18" charset="0"/>
                        </a:rPr>
                        <a:t>thoraco</a:t>
                      </a:r>
                      <a:r>
                        <a:rPr lang="en-US" sz="2000" dirty="0" smtClean="0">
                          <a:solidFill>
                            <a:schemeClr val="tx1"/>
                          </a:solidFill>
                          <a:effectLst/>
                          <a:latin typeface="Arial Narrow" panose="020B0606020202030204" pitchFamily="34" charset="0"/>
                          <a:ea typeface="Times New Roman" panose="02020603050405020304" pitchFamily="18" charset="0"/>
                        </a:rPr>
                        <a:t>-lumbar region</a:t>
                      </a:r>
                      <a:r>
                        <a:rPr lang="en-US" sz="1800" baseline="0" dirty="0" smtClean="0">
                          <a:solidFill>
                            <a:schemeClr val="tx1"/>
                          </a:solidFill>
                          <a:effectLst/>
                          <a:latin typeface="Times New Roman" panose="02020603050405020304" pitchFamily="18" charset="0"/>
                          <a:ea typeface="Times New Roman" panose="02020603050405020304" pitchFamily="18" charset="0"/>
                        </a:rPr>
                        <a:t> and are </a:t>
                      </a:r>
                      <a:r>
                        <a:rPr lang="en-US" sz="2000" b="1" dirty="0" smtClean="0">
                          <a:solidFill>
                            <a:schemeClr val="tx1"/>
                          </a:solidFill>
                          <a:effectLst/>
                          <a:latin typeface="Arial Narrow" panose="020B0606020202030204" pitchFamily="34" charset="0"/>
                          <a:ea typeface="Times New Roman" panose="02020603050405020304" pitchFamily="18" charset="0"/>
                        </a:rPr>
                        <a:t>Short and myelinated</a:t>
                      </a:r>
                      <a:endParaRPr lang="en-US" sz="1800" b="1" dirty="0" smtClean="0">
                        <a:solidFill>
                          <a:schemeClr val="tx1"/>
                        </a:solidFill>
                        <a:effectLst/>
                        <a:latin typeface="Times New Roman" panose="02020603050405020304" pitchFamily="18" charset="0"/>
                        <a:ea typeface="Times New Roman" panose="02020603050405020304" pitchFamily="18" charset="0"/>
                      </a:endParaRPr>
                    </a:p>
                    <a:p>
                      <a:pPr marL="342900" indent="-342900">
                        <a:buFont typeface="Wingdings" pitchFamily="2" charset="2"/>
                        <a:buChar char="ü"/>
                      </a:pPr>
                      <a:endParaRPr lang="en-US" sz="2000" dirty="0">
                        <a:solidFill>
                          <a:schemeClr val="tx1"/>
                        </a:solidFill>
                      </a:endParaRPr>
                    </a:p>
                  </a:txBody>
                  <a:tcPr/>
                </a:tc>
              </a:tr>
              <a:tr h="936172">
                <a:tc>
                  <a:txBody>
                    <a:bodyPr/>
                    <a:lstStyle/>
                    <a:p>
                      <a:r>
                        <a:rPr lang="en-US" sz="2000" b="1" dirty="0" smtClean="0"/>
                        <a:t>Postganglionic neurons characteristics </a:t>
                      </a:r>
                      <a:endParaRPr lang="en-US" sz="2000" b="1" dirty="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b="1" dirty="0" smtClean="0">
                          <a:solidFill>
                            <a:schemeClr val="tx1"/>
                          </a:solidFill>
                          <a:effectLst/>
                          <a:latin typeface="Arial Narrow" panose="020B0606020202030204" pitchFamily="34" charset="0"/>
                          <a:ea typeface="Times New Roman" panose="02020603050405020304" pitchFamily="18" charset="0"/>
                        </a:rPr>
                        <a:t>short and un-</a:t>
                      </a:r>
                      <a:r>
                        <a:rPr lang="en-US" sz="2000" b="1" dirty="0" err="1" smtClean="0">
                          <a:solidFill>
                            <a:schemeClr val="tx1"/>
                          </a:solidFill>
                          <a:effectLst/>
                          <a:latin typeface="Arial Narrow" panose="020B0606020202030204" pitchFamily="34" charset="0"/>
                          <a:ea typeface="Times New Roman" panose="02020603050405020304" pitchFamily="18" charset="0"/>
                        </a:rPr>
                        <a:t>mylinated</a:t>
                      </a:r>
                      <a:endParaRPr lang="en-US" sz="2000" b="1" dirty="0" smtClean="0">
                        <a:solidFill>
                          <a:schemeClr val="tx1"/>
                        </a:solidFill>
                        <a:effectLst/>
                        <a:latin typeface="Times New Roman" panose="02020603050405020304" pitchFamily="18" charset="0"/>
                        <a:ea typeface="Times New Roman" panose="02020603050405020304" pitchFamily="18" charset="0"/>
                      </a:endParaRPr>
                    </a:p>
                    <a:p>
                      <a:pPr marL="342900" indent="-342900">
                        <a:buFont typeface="Wingdings" pitchFamily="2" charset="2"/>
                        <a:buChar char="ü"/>
                      </a:pPr>
                      <a:endParaRPr lang="en-US" sz="2000" dirty="0">
                        <a:solidFill>
                          <a:schemeClr val="tx1"/>
                        </a:solidFill>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b="1" dirty="0" smtClean="0">
                          <a:solidFill>
                            <a:schemeClr val="tx1"/>
                          </a:solidFill>
                          <a:effectLst/>
                          <a:latin typeface="Arial Narrow" panose="020B0606020202030204" pitchFamily="34" charset="0"/>
                          <a:ea typeface="Times New Roman" panose="02020603050405020304" pitchFamily="18" charset="0"/>
                        </a:rPr>
                        <a:t>long and un-</a:t>
                      </a:r>
                      <a:r>
                        <a:rPr lang="en-US" sz="2000" b="1" dirty="0" err="1" smtClean="0">
                          <a:solidFill>
                            <a:schemeClr val="tx1"/>
                          </a:solidFill>
                          <a:effectLst/>
                          <a:latin typeface="Arial Narrow" panose="020B0606020202030204" pitchFamily="34" charset="0"/>
                          <a:ea typeface="Times New Roman" panose="02020603050405020304" pitchFamily="18" charset="0"/>
                        </a:rPr>
                        <a:t>mylinated</a:t>
                      </a:r>
                      <a:r>
                        <a:rPr lang="en-US" sz="2000" b="1" dirty="0" smtClean="0">
                          <a:solidFill>
                            <a:schemeClr val="tx1"/>
                          </a:solidFill>
                          <a:effectLst/>
                          <a:latin typeface="Arial Narrow" panose="020B0606020202030204" pitchFamily="34" charset="0"/>
                          <a:ea typeface="Times New Roman" panose="02020603050405020304" pitchFamily="18" charset="0"/>
                        </a:rPr>
                        <a:t> </a:t>
                      </a:r>
                      <a:endParaRPr lang="en-US" sz="2000" b="1" dirty="0" smtClean="0">
                        <a:solidFill>
                          <a:schemeClr val="tx1"/>
                        </a:solidFill>
                        <a:effectLst/>
                        <a:latin typeface="Times New Roman" panose="02020603050405020304" pitchFamily="18" charset="0"/>
                        <a:ea typeface="Times New Roman" panose="02020603050405020304" pitchFamily="18" charset="0"/>
                      </a:endParaRPr>
                    </a:p>
                    <a:p>
                      <a:pPr marL="342900" indent="-342900">
                        <a:buFont typeface="Wingdings" pitchFamily="2" charset="2"/>
                        <a:buChar char="ü"/>
                      </a:pPr>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330809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208" y="217508"/>
            <a:ext cx="7479429" cy="6069260"/>
          </a:xfrm>
          <a:prstGeom prst="rect">
            <a:avLst/>
          </a:prstGeom>
        </p:spPr>
      </p:pic>
    </p:spTree>
    <p:extLst>
      <p:ext uri="{BB962C8B-B14F-4D97-AF65-F5344CB8AC3E}">
        <p14:creationId xmlns:p14="http://schemas.microsoft.com/office/powerpoint/2010/main" val="82867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67610" y="1"/>
            <a:ext cx="8681508" cy="6858000"/>
          </a:xfrm>
          <a:prstGeom prst="rect">
            <a:avLst/>
          </a:prstGeom>
        </p:spPr>
      </p:pic>
    </p:spTree>
    <p:extLst>
      <p:ext uri="{BB962C8B-B14F-4D97-AF65-F5344CB8AC3E}">
        <p14:creationId xmlns:p14="http://schemas.microsoft.com/office/powerpoint/2010/main" val="45242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7347" y="0"/>
            <a:ext cx="8297272" cy="6822424"/>
          </a:xfrm>
          <a:prstGeom prst="rect">
            <a:avLst/>
          </a:prstGeom>
        </p:spPr>
      </p:pic>
    </p:spTree>
    <p:extLst>
      <p:ext uri="{BB962C8B-B14F-4D97-AF65-F5344CB8AC3E}">
        <p14:creationId xmlns:p14="http://schemas.microsoft.com/office/powerpoint/2010/main" val="23322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261" y="917181"/>
            <a:ext cx="8184928" cy="4805954"/>
          </a:xfrm>
          <a:prstGeom prst="rect">
            <a:avLst/>
          </a:prstGeom>
        </p:spPr>
      </p:pic>
    </p:spTree>
    <p:extLst>
      <p:ext uri="{BB962C8B-B14F-4D97-AF65-F5344CB8AC3E}">
        <p14:creationId xmlns:p14="http://schemas.microsoft.com/office/powerpoint/2010/main" val="259539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965576"/>
          </a:xfrm>
        </p:spPr>
        <p:txBody>
          <a:bodyPr>
            <a:normAutofit/>
          </a:bodyPr>
          <a:lstStyle/>
          <a:p>
            <a:pPr algn="justLow">
              <a:lnSpc>
                <a:spcPct val="100000"/>
              </a:lnSpc>
              <a:spcBef>
                <a:spcPts val="0"/>
              </a:spcBef>
              <a:buFont typeface="Wingdings" pitchFamily="2" charset="2"/>
              <a:buChar char="ü"/>
            </a:pPr>
            <a:r>
              <a:rPr lang="en-US" sz="2400" dirty="0">
                <a:effectLst/>
                <a:latin typeface="Arial Narrow" panose="020B0606020202030204" pitchFamily="34" charset="0"/>
                <a:ea typeface="Times New Roman" panose="02020603050405020304" pitchFamily="18" charset="0"/>
              </a:rPr>
              <a:t>Sympathetic fibers which </a:t>
            </a:r>
            <a:r>
              <a:rPr lang="en-US" sz="2400" dirty="0">
                <a:solidFill>
                  <a:srgbClr val="FF0000"/>
                </a:solidFill>
                <a:effectLst/>
                <a:latin typeface="Arial Narrow" panose="020B0606020202030204" pitchFamily="34" charset="0"/>
                <a:ea typeface="Times New Roman" panose="02020603050405020304" pitchFamily="18" charset="0"/>
              </a:rPr>
              <a:t>do not synapse in the thoracic and upper lumber para-vertebral ganglia </a:t>
            </a:r>
            <a:r>
              <a:rPr lang="en-US" sz="2400" dirty="0">
                <a:effectLst/>
                <a:latin typeface="Arial Narrow" panose="020B0606020202030204" pitchFamily="34" charset="0"/>
                <a:ea typeface="Times New Roman" panose="02020603050405020304" pitchFamily="18" charset="0"/>
              </a:rPr>
              <a:t>of the sympathetic chain leave the ganglia and synapse with post-ganglionic neurons in other ganglia as followings:</a:t>
            </a:r>
            <a:endParaRPr lang="en-US" sz="2400" dirty="0">
              <a:effectLst/>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r>
              <a:rPr lang="en-US" sz="2400" b="1" dirty="0">
                <a:solidFill>
                  <a:srgbClr val="00B050"/>
                </a:solidFill>
                <a:effectLst/>
                <a:latin typeface="Arial Narrow" panose="020B0606020202030204" pitchFamily="34" charset="0"/>
                <a:ea typeface="Times New Roman" panose="02020603050405020304" pitchFamily="18" charset="0"/>
              </a:rPr>
              <a:t>1. Cervical ganglia: </a:t>
            </a:r>
            <a:r>
              <a:rPr lang="en-US" sz="2400" dirty="0">
                <a:effectLst/>
                <a:latin typeface="Arial Narrow" panose="020B0606020202030204" pitchFamily="34" charset="0"/>
                <a:ea typeface="Times New Roman" panose="02020603050405020304" pitchFamily="18" charset="0"/>
              </a:rPr>
              <a:t>These receive extensions of the sympathetic trunk from T1 to T7. Their post-ganglionic fibers distribute themselves to structures in the </a:t>
            </a:r>
            <a:r>
              <a:rPr lang="en-US" sz="2400" dirty="0">
                <a:solidFill>
                  <a:srgbClr val="0070C0"/>
                </a:solidFill>
                <a:effectLst/>
                <a:latin typeface="Arial Narrow" panose="020B0606020202030204" pitchFamily="34" charset="0"/>
                <a:ea typeface="Times New Roman" panose="02020603050405020304" pitchFamily="18" charset="0"/>
              </a:rPr>
              <a:t>head, neck and upper limbs.</a:t>
            </a:r>
            <a:endParaRPr lang="en-US" sz="2400" dirty="0">
              <a:solidFill>
                <a:srgbClr val="0070C0"/>
              </a:solidFill>
              <a:effectLst/>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r>
              <a:rPr lang="en-US" sz="2400" b="1" dirty="0">
                <a:solidFill>
                  <a:srgbClr val="00B050"/>
                </a:solidFill>
                <a:effectLst/>
                <a:latin typeface="Arial Narrow" panose="020B0606020202030204" pitchFamily="34" charset="0"/>
                <a:ea typeface="Times New Roman" panose="02020603050405020304" pitchFamily="18" charset="0"/>
              </a:rPr>
              <a:t>2. Collateral ganglia (Coeliac and mesenteric): </a:t>
            </a:r>
            <a:r>
              <a:rPr lang="en-US" sz="2400" dirty="0">
                <a:effectLst/>
                <a:latin typeface="Arial Narrow" panose="020B0606020202030204" pitchFamily="34" charset="0"/>
                <a:ea typeface="Times New Roman" panose="02020603050405020304" pitchFamily="18" charset="0"/>
              </a:rPr>
              <a:t>They are found in the abdomen and pelvis and their post-ganglionic fibers supply the </a:t>
            </a:r>
            <a:r>
              <a:rPr lang="en-US" sz="2400" dirty="0">
                <a:solidFill>
                  <a:srgbClr val="0070C0"/>
                </a:solidFill>
                <a:effectLst/>
                <a:latin typeface="Arial Narrow" panose="020B0606020202030204" pitchFamily="34" charset="0"/>
                <a:ea typeface="Times New Roman" panose="02020603050405020304" pitchFamily="18" charset="0"/>
              </a:rPr>
              <a:t>abdominal viscera down to the proximal part of the colon.</a:t>
            </a:r>
            <a:endParaRPr lang="en-US" sz="2400" dirty="0">
              <a:solidFill>
                <a:srgbClr val="0070C0"/>
              </a:solidFill>
              <a:effectLst/>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r>
              <a:rPr lang="en-US" sz="2400" b="1" dirty="0">
                <a:solidFill>
                  <a:srgbClr val="00B050"/>
                </a:solidFill>
                <a:effectLst/>
                <a:latin typeface="Arial Narrow" panose="020B0606020202030204" pitchFamily="34" charset="0"/>
                <a:ea typeface="Times New Roman" panose="02020603050405020304" pitchFamily="18" charset="0"/>
              </a:rPr>
              <a:t>3. Sacral ganglia: </a:t>
            </a:r>
            <a:r>
              <a:rPr lang="en-US" sz="2400" dirty="0">
                <a:effectLst/>
                <a:latin typeface="Arial Narrow" panose="020B0606020202030204" pitchFamily="34" charset="0"/>
                <a:ea typeface="Times New Roman" panose="02020603050405020304" pitchFamily="18" charset="0"/>
              </a:rPr>
              <a:t>These receive a caudal extension of the sympathetic trunk from lower thoracic and upper lumber segments. Their post-ganglionic fibers are distributed to the </a:t>
            </a:r>
            <a:r>
              <a:rPr lang="en-US" sz="2400" dirty="0">
                <a:solidFill>
                  <a:srgbClr val="0070C0"/>
                </a:solidFill>
                <a:effectLst/>
                <a:latin typeface="Arial Narrow" panose="020B0606020202030204" pitchFamily="34" charset="0"/>
                <a:ea typeface="Times New Roman" panose="02020603050405020304" pitchFamily="18" charset="0"/>
              </a:rPr>
              <a:t>distal colon, pelvic organs and lower limb.  </a:t>
            </a:r>
            <a:endParaRPr lang="en-US" sz="2400" dirty="0" smtClean="0">
              <a:solidFill>
                <a:srgbClr val="0070C0"/>
              </a:solidFill>
              <a:effectLst/>
              <a:latin typeface="Arial Narrow" panose="020B0606020202030204" pitchFamily="34" charset="0"/>
              <a:ea typeface="Times New Roman" panose="02020603050405020304" pitchFamily="18" charset="0"/>
            </a:endParaRPr>
          </a:p>
          <a:p>
            <a:pPr marL="342900" lvl="1" indent="-342900" algn="just">
              <a:lnSpc>
                <a:spcPct val="100000"/>
              </a:lnSpc>
              <a:spcBef>
                <a:spcPts val="0"/>
              </a:spcBef>
              <a:buFont typeface="Wingdings" pitchFamily="2" charset="2"/>
              <a:buChar char="ü"/>
            </a:pPr>
            <a:r>
              <a:rPr lang="en-US" kern="900" spc="-30" dirty="0">
                <a:latin typeface="Arial Narrow" panose="020B0606020202030204" pitchFamily="34" charset="0"/>
                <a:ea typeface="Times New Roman" panose="02020603050405020304" pitchFamily="18" charset="0"/>
              </a:rPr>
              <a:t>The adrenal medulla is essentially a sympathetic ganglion in which the post-ganglionic cells have lost their axons and secrete nor-epinephrine, epinephrine, and some dopamine directly into the blood-stream</a:t>
            </a:r>
            <a:r>
              <a:rPr lang="en-US" kern="900" spc="-30" dirty="0" smtClean="0">
                <a:latin typeface="Arial Narrow" panose="020B0606020202030204" pitchFamily="34" charset="0"/>
                <a:ea typeface="Times New Roman" panose="02020603050405020304" pitchFamily="18" charset="0"/>
              </a:rPr>
              <a:t>.</a:t>
            </a:r>
          </a:p>
          <a:p>
            <a:pPr marL="342900" lvl="1" indent="-342900" algn="just">
              <a:lnSpc>
                <a:spcPct val="100000"/>
              </a:lnSpc>
              <a:spcBef>
                <a:spcPts val="0"/>
              </a:spcBef>
              <a:buFont typeface="Wingdings" pitchFamily="2" charset="2"/>
              <a:buChar char="ü"/>
            </a:pPr>
            <a:r>
              <a:rPr lang="en-US" kern="900" spc="-30" dirty="0" smtClean="0">
                <a:latin typeface="Arial Narrow" panose="020B0606020202030204" pitchFamily="34" charset="0"/>
                <a:ea typeface="Times New Roman" panose="02020603050405020304" pitchFamily="18" charset="0"/>
              </a:rPr>
              <a:t>There </a:t>
            </a:r>
            <a:r>
              <a:rPr lang="en-US" kern="900" spc="-30" dirty="0">
                <a:latin typeface="Arial Narrow" panose="020B0606020202030204" pitchFamily="34" charset="0"/>
                <a:ea typeface="Times New Roman" panose="02020603050405020304" pitchFamily="18" charset="0"/>
              </a:rPr>
              <a:t>is usually no acetylcholine in the </a:t>
            </a:r>
            <a:r>
              <a:rPr lang="en-US" kern="900" spc="-30" dirty="0" smtClean="0">
                <a:latin typeface="Arial Narrow" panose="020B0606020202030204" pitchFamily="34" charset="0"/>
                <a:ea typeface="Times New Roman" panose="02020603050405020304" pitchFamily="18" charset="0"/>
              </a:rPr>
              <a:t>circulation</a:t>
            </a:r>
            <a:endParaRPr lang="en-US"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  Pre-ganglionic </a:t>
            </a:r>
            <a:r>
              <a:rPr lang="en-US" sz="2400" dirty="0">
                <a:latin typeface="Arial Narrow" panose="020B0606020202030204" pitchFamily="34" charset="0"/>
                <a:ea typeface="Times New Roman" panose="02020603050405020304" pitchFamily="18" charset="0"/>
              </a:rPr>
              <a:t>fibers synapse directly on </a:t>
            </a:r>
            <a:r>
              <a:rPr lang="en-US" sz="2400" dirty="0" err="1">
                <a:solidFill>
                  <a:srgbClr val="0070C0"/>
                </a:solidFill>
                <a:latin typeface="Arial Narrow" panose="020B0606020202030204" pitchFamily="34" charset="0"/>
                <a:ea typeface="Times New Roman" panose="02020603050405020304" pitchFamily="18" charset="0"/>
              </a:rPr>
              <a:t>chromaffin</a:t>
            </a:r>
            <a:r>
              <a:rPr lang="en-US" sz="2400" dirty="0">
                <a:solidFill>
                  <a:srgbClr val="0070C0"/>
                </a:solidFill>
                <a:latin typeface="Arial Narrow" panose="020B0606020202030204" pitchFamily="34" charset="0"/>
                <a:ea typeface="Times New Roman" panose="02020603050405020304" pitchFamily="18" charset="0"/>
              </a:rPr>
              <a:t> cells </a:t>
            </a:r>
            <a:r>
              <a:rPr lang="en-US" sz="2400" dirty="0">
                <a:latin typeface="Arial Narrow" panose="020B0606020202030204" pitchFamily="34" charset="0"/>
                <a:ea typeface="Times New Roman" panose="02020603050405020304" pitchFamily="18" charset="0"/>
              </a:rPr>
              <a:t>in the adrenal medulla.</a:t>
            </a:r>
            <a:endParaRPr lang="en-US" sz="2400" dirty="0">
              <a:latin typeface="Times New Roman" panose="02020603050405020304" pitchFamily="18" charset="0"/>
              <a:ea typeface="Times New Roman" panose="02020603050405020304" pitchFamily="18" charset="0"/>
            </a:endParaRPr>
          </a:p>
          <a:p>
            <a:pPr algn="justLow">
              <a:lnSpc>
                <a:spcPct val="100000"/>
              </a:lnSpc>
              <a:spcBef>
                <a:spcPts val="0"/>
              </a:spcBef>
              <a:buFont typeface="Wingdings" pitchFamily="2" charset="2"/>
              <a:buChar char="ü"/>
            </a:pPr>
            <a:r>
              <a:rPr lang="en-US" sz="2400" dirty="0" smtClean="0">
                <a:latin typeface="Arial Narrow" panose="020B0606020202030204" pitchFamily="34" charset="0"/>
                <a:ea typeface="Times New Roman" panose="02020603050405020304" pitchFamily="18" charset="0"/>
              </a:rPr>
              <a:t>  The </a:t>
            </a:r>
            <a:r>
              <a:rPr lang="en-US" sz="2400" dirty="0" err="1">
                <a:latin typeface="Arial Narrow" panose="020B0606020202030204" pitchFamily="34" charset="0"/>
                <a:ea typeface="Times New Roman" panose="02020603050405020304" pitchFamily="18" charset="0"/>
              </a:rPr>
              <a:t>chromaffin</a:t>
            </a:r>
            <a:r>
              <a:rPr lang="en-US" sz="2400" dirty="0">
                <a:latin typeface="Arial Narrow" panose="020B0606020202030204" pitchFamily="34" charset="0"/>
                <a:ea typeface="Times New Roman" panose="02020603050405020304" pitchFamily="18" charset="0"/>
              </a:rPr>
              <a:t> cells secrete </a:t>
            </a:r>
            <a:r>
              <a:rPr lang="en-US" sz="2400" dirty="0">
                <a:solidFill>
                  <a:srgbClr val="00B050"/>
                </a:solidFill>
                <a:latin typeface="Arial Narrow" panose="020B0606020202030204" pitchFamily="34" charset="0"/>
                <a:ea typeface="Times New Roman" panose="02020603050405020304" pitchFamily="18" charset="0"/>
              </a:rPr>
              <a:t>epinephrine (80%) and nor-epinephrine (20%)</a:t>
            </a:r>
            <a:r>
              <a:rPr lang="en-US" sz="2400" dirty="0">
                <a:latin typeface="Arial Narrow" panose="020B0606020202030204" pitchFamily="34" charset="0"/>
                <a:ea typeface="Times New Roman" panose="02020603050405020304" pitchFamily="18" charset="0"/>
              </a:rPr>
              <a:t> into the </a:t>
            </a:r>
            <a:r>
              <a:rPr lang="en-US" sz="2400" kern="900" spc="-30" dirty="0">
                <a:latin typeface="Arial Narrow" panose="020B0606020202030204" pitchFamily="34" charset="0"/>
                <a:ea typeface="Times New Roman" panose="02020603050405020304" pitchFamily="18" charset="0"/>
              </a:rPr>
              <a:t>blood and these two hormones in turn are carried in the blood to all tissues of the body.</a:t>
            </a:r>
            <a:endParaRPr lang="en-US" sz="2400" dirty="0">
              <a:latin typeface="Times New Roman" panose="02020603050405020304" pitchFamily="18" charset="0"/>
              <a:ea typeface="Times New Roman" panose="02020603050405020304" pitchFamily="18" charset="0"/>
            </a:endParaRPr>
          </a:p>
          <a:p>
            <a:pPr marL="0" indent="0" algn="justLow">
              <a:lnSpc>
                <a:spcPct val="100000"/>
              </a:lnSpc>
              <a:spcBef>
                <a:spcPts val="0"/>
              </a:spcBef>
              <a:buNone/>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013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2842</Words>
  <Application>Microsoft Office PowerPoint</Application>
  <PresentationFormat>Widescreen</PresentationFormat>
  <Paragraphs>266</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Calibri Light</vt:lpstr>
      <vt:lpstr>Century Schoolbook</vt:lpstr>
      <vt:lpstr>Times New Roman</vt:lpstr>
      <vt:lpstr>Warnock Pro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Autonomic Nervous System (ANS)</dc:title>
  <dc:creator>User</dc:creator>
  <cp:lastModifiedBy>Microsoft account</cp:lastModifiedBy>
  <cp:revision>45</cp:revision>
  <cp:lastPrinted>2017-03-08T09:02:05Z</cp:lastPrinted>
  <dcterms:created xsi:type="dcterms:W3CDTF">2016-12-01T05:12:54Z</dcterms:created>
  <dcterms:modified xsi:type="dcterms:W3CDTF">2023-11-18T18:01:44Z</dcterms:modified>
</cp:coreProperties>
</file>