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9" r:id="rId2"/>
    <p:sldId id="285" r:id="rId3"/>
    <p:sldId id="257" r:id="rId4"/>
    <p:sldId id="258" r:id="rId5"/>
    <p:sldId id="259" r:id="rId6"/>
    <p:sldId id="266" r:id="rId7"/>
    <p:sldId id="283" r:id="rId8"/>
    <p:sldId id="260" r:id="rId9"/>
    <p:sldId id="261" r:id="rId10"/>
    <p:sldId id="262" r:id="rId11"/>
    <p:sldId id="263" r:id="rId12"/>
    <p:sldId id="264" r:id="rId13"/>
    <p:sldId id="267" r:id="rId14"/>
    <p:sldId id="274" r:id="rId15"/>
    <p:sldId id="275" r:id="rId16"/>
    <p:sldId id="276" r:id="rId17"/>
    <p:sldId id="277" r:id="rId18"/>
    <p:sldId id="278" r:id="rId19"/>
    <p:sldId id="268" r:id="rId20"/>
    <p:sldId id="269" r:id="rId21"/>
    <p:sldId id="270" r:id="rId22"/>
    <p:sldId id="271" r:id="rId23"/>
    <p:sldId id="272" r:id="rId24"/>
    <p:sldId id="273" r:id="rId25"/>
    <p:sldId id="280"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71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3ABDC2A-3C5B-488C-B2FD-B79077217A2D}" type="datetimeFigureOut">
              <a:rPr lang="en-US" smtClean="0"/>
              <a:t>1/10/2024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091C7F-E51F-45C0-B099-DE73F529A94C}" type="slidenum">
              <a:rPr lang="en-US" smtClean="0"/>
              <a:t>‹#›</a:t>
            </a:fld>
            <a:endParaRPr lang="en-US"/>
          </a:p>
        </p:txBody>
      </p:sp>
    </p:spTree>
    <p:extLst>
      <p:ext uri="{BB962C8B-B14F-4D97-AF65-F5344CB8AC3E}">
        <p14:creationId xmlns:p14="http://schemas.microsoft.com/office/powerpoint/2010/main" val="29996754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ABDC2A-3C5B-488C-B2FD-B79077217A2D}" type="datetimeFigureOut">
              <a:rPr lang="en-US" smtClean="0"/>
              <a:t>1/10/2024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091C7F-E51F-45C0-B099-DE73F529A94C}" type="slidenum">
              <a:rPr lang="en-US" smtClean="0"/>
              <a:t>‹#›</a:t>
            </a:fld>
            <a:endParaRPr lang="en-US"/>
          </a:p>
        </p:txBody>
      </p:sp>
    </p:spTree>
    <p:extLst>
      <p:ext uri="{BB962C8B-B14F-4D97-AF65-F5344CB8AC3E}">
        <p14:creationId xmlns:p14="http://schemas.microsoft.com/office/powerpoint/2010/main" val="3654890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ABDC2A-3C5B-488C-B2FD-B79077217A2D}" type="datetimeFigureOut">
              <a:rPr lang="en-US" smtClean="0"/>
              <a:t>1/10/2024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091C7F-E51F-45C0-B099-DE73F529A94C}" type="slidenum">
              <a:rPr lang="en-US" smtClean="0"/>
              <a:t>‹#›</a:t>
            </a:fld>
            <a:endParaRPr lang="en-US"/>
          </a:p>
        </p:txBody>
      </p:sp>
    </p:spTree>
    <p:extLst>
      <p:ext uri="{BB962C8B-B14F-4D97-AF65-F5344CB8AC3E}">
        <p14:creationId xmlns:p14="http://schemas.microsoft.com/office/powerpoint/2010/main" val="3275781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3ABDC2A-3C5B-488C-B2FD-B79077217A2D}" type="datetimeFigureOut">
              <a:rPr lang="en-US" smtClean="0"/>
              <a:t>1/10/2024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091C7F-E51F-45C0-B099-DE73F529A94C}" type="slidenum">
              <a:rPr lang="en-US" smtClean="0"/>
              <a:t>‹#›</a:t>
            </a:fld>
            <a:endParaRPr lang="en-US"/>
          </a:p>
        </p:txBody>
      </p:sp>
    </p:spTree>
    <p:extLst>
      <p:ext uri="{BB962C8B-B14F-4D97-AF65-F5344CB8AC3E}">
        <p14:creationId xmlns:p14="http://schemas.microsoft.com/office/powerpoint/2010/main" val="2096128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3ABDC2A-3C5B-488C-B2FD-B79077217A2D}" type="datetimeFigureOut">
              <a:rPr lang="en-US" smtClean="0"/>
              <a:t>1/10/2024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D091C7F-E51F-45C0-B099-DE73F529A94C}" type="slidenum">
              <a:rPr lang="en-US" smtClean="0"/>
              <a:t>‹#›</a:t>
            </a:fld>
            <a:endParaRPr lang="en-US"/>
          </a:p>
        </p:txBody>
      </p:sp>
    </p:spTree>
    <p:extLst>
      <p:ext uri="{BB962C8B-B14F-4D97-AF65-F5344CB8AC3E}">
        <p14:creationId xmlns:p14="http://schemas.microsoft.com/office/powerpoint/2010/main" val="29908503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3ABDC2A-3C5B-488C-B2FD-B79077217A2D}" type="datetimeFigureOut">
              <a:rPr lang="en-US" smtClean="0"/>
              <a:t>1/10/2024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D091C7F-E51F-45C0-B099-DE73F529A94C}" type="slidenum">
              <a:rPr lang="en-US" smtClean="0"/>
              <a:t>‹#›</a:t>
            </a:fld>
            <a:endParaRPr lang="en-US"/>
          </a:p>
        </p:txBody>
      </p:sp>
    </p:spTree>
    <p:extLst>
      <p:ext uri="{BB962C8B-B14F-4D97-AF65-F5344CB8AC3E}">
        <p14:creationId xmlns:p14="http://schemas.microsoft.com/office/powerpoint/2010/main" val="6030213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ABDC2A-3C5B-488C-B2FD-B79077217A2D}" type="datetimeFigureOut">
              <a:rPr lang="en-US" smtClean="0"/>
              <a:t>1/10/2024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D091C7F-E51F-45C0-B099-DE73F529A94C}" type="slidenum">
              <a:rPr lang="en-US" smtClean="0"/>
              <a:t>‹#›</a:t>
            </a:fld>
            <a:endParaRPr lang="en-US"/>
          </a:p>
        </p:txBody>
      </p:sp>
    </p:spTree>
    <p:extLst>
      <p:ext uri="{BB962C8B-B14F-4D97-AF65-F5344CB8AC3E}">
        <p14:creationId xmlns:p14="http://schemas.microsoft.com/office/powerpoint/2010/main" val="14004542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ABDC2A-3C5B-488C-B2FD-B79077217A2D}" type="datetimeFigureOut">
              <a:rPr lang="en-US" smtClean="0"/>
              <a:t>1/10/2024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091C7F-E51F-45C0-B099-DE73F529A94C}" type="slidenum">
              <a:rPr lang="en-US" smtClean="0"/>
              <a:t>‹#›</a:t>
            </a:fld>
            <a:endParaRPr lang="en-US"/>
          </a:p>
        </p:txBody>
      </p:sp>
    </p:spTree>
    <p:extLst>
      <p:ext uri="{BB962C8B-B14F-4D97-AF65-F5344CB8AC3E}">
        <p14:creationId xmlns:p14="http://schemas.microsoft.com/office/powerpoint/2010/main" val="683923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ABDC2A-3C5B-488C-B2FD-B79077217A2D}" type="datetimeFigureOut">
              <a:rPr lang="en-US" smtClean="0"/>
              <a:t>1/10/2024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091C7F-E51F-45C0-B099-DE73F529A94C}" type="slidenum">
              <a:rPr lang="en-US" smtClean="0"/>
              <a:t>‹#›</a:t>
            </a:fld>
            <a:endParaRPr lang="en-US"/>
          </a:p>
        </p:txBody>
      </p:sp>
    </p:spTree>
    <p:extLst>
      <p:ext uri="{BB962C8B-B14F-4D97-AF65-F5344CB8AC3E}">
        <p14:creationId xmlns:p14="http://schemas.microsoft.com/office/powerpoint/2010/main" val="6520409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ABDC2A-3C5B-488C-B2FD-B79077217A2D}" type="datetimeFigureOut">
              <a:rPr lang="en-US" smtClean="0"/>
              <a:t>1/10/2024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091C7F-E51F-45C0-B099-DE73F529A94C}" type="slidenum">
              <a:rPr lang="en-US" smtClean="0"/>
              <a:t>‹#›</a:t>
            </a:fld>
            <a:endParaRPr lang="en-US"/>
          </a:p>
        </p:txBody>
      </p:sp>
    </p:spTree>
    <p:extLst>
      <p:ext uri="{BB962C8B-B14F-4D97-AF65-F5344CB8AC3E}">
        <p14:creationId xmlns:p14="http://schemas.microsoft.com/office/powerpoint/2010/main" val="39983708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ABDC2A-3C5B-488C-B2FD-B79077217A2D}" type="datetimeFigureOut">
              <a:rPr lang="en-US" smtClean="0"/>
              <a:t>1/10/2024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091C7F-E51F-45C0-B099-DE73F529A94C}" type="slidenum">
              <a:rPr lang="en-US" smtClean="0"/>
              <a:t>‹#›</a:t>
            </a:fld>
            <a:endParaRPr lang="en-US"/>
          </a:p>
        </p:txBody>
      </p:sp>
    </p:spTree>
    <p:extLst>
      <p:ext uri="{BB962C8B-B14F-4D97-AF65-F5344CB8AC3E}">
        <p14:creationId xmlns:p14="http://schemas.microsoft.com/office/powerpoint/2010/main" val="65149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ABDC2A-3C5B-488C-B2FD-B79077217A2D}" type="datetimeFigureOut">
              <a:rPr lang="en-US" smtClean="0"/>
              <a:t>1/10/2024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091C7F-E51F-45C0-B099-DE73F529A94C}" type="slidenum">
              <a:rPr lang="en-US" smtClean="0"/>
              <a:t>‹#›</a:t>
            </a:fld>
            <a:endParaRPr lang="en-US"/>
          </a:p>
        </p:txBody>
      </p:sp>
    </p:spTree>
    <p:extLst>
      <p:ext uri="{BB962C8B-B14F-4D97-AF65-F5344CB8AC3E}">
        <p14:creationId xmlns:p14="http://schemas.microsoft.com/office/powerpoint/2010/main" val="35468703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6.png"/><Relationship Id="rId1" Type="http://schemas.openxmlformats.org/officeDocument/2006/relationships/slideLayout" Target="../slideLayouts/slideLayout2.xml"/><Relationship Id="rId5" Type="http://schemas.microsoft.com/office/2007/relationships/hdphoto" Target="../media/hdphoto6.wdp"/><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microsoft.com/office/2007/relationships/hdphoto" Target="../media/hdphoto8.wdp"/></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19.png"/><Relationship Id="rId1" Type="http://schemas.openxmlformats.org/officeDocument/2006/relationships/slideLayout" Target="../slideLayouts/slideLayout2.xml"/><Relationship Id="rId5" Type="http://schemas.microsoft.com/office/2007/relationships/hdphoto" Target="../media/hdphoto14.wdp"/><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Vascular physiology </a:t>
            </a:r>
            <a:br>
              <a:rPr lang="en-US" dirty="0" smtClean="0"/>
            </a:br>
            <a:r>
              <a:rPr lang="en-US" dirty="0" smtClean="0"/>
              <a:t>Lecture </a:t>
            </a:r>
            <a:r>
              <a:rPr lang="en-US" dirty="0"/>
              <a:t>7</a:t>
            </a:r>
          </a:p>
        </p:txBody>
      </p:sp>
      <p:sp>
        <p:nvSpPr>
          <p:cNvPr id="3" name="Subtitle 2"/>
          <p:cNvSpPr>
            <a:spLocks noGrp="1"/>
          </p:cNvSpPr>
          <p:nvPr>
            <p:ph type="subTitle" idx="1"/>
          </p:nvPr>
        </p:nvSpPr>
        <p:spPr/>
        <p:txBody>
          <a:bodyPr/>
          <a:lstStyle/>
          <a:p>
            <a:endParaRPr lang="en-US" dirty="0" smtClean="0"/>
          </a:p>
          <a:p>
            <a:r>
              <a:rPr lang="en-US" dirty="0" smtClean="0">
                <a:solidFill>
                  <a:schemeClr val="tx1"/>
                </a:solidFill>
              </a:rPr>
              <a:t>By Dr. Asem Alkhalaileh</a:t>
            </a:r>
            <a:endParaRPr lang="en-US" dirty="0">
              <a:solidFill>
                <a:schemeClr val="tx1"/>
              </a:solidFill>
            </a:endParaRPr>
          </a:p>
        </p:txBody>
      </p:sp>
    </p:spTree>
    <p:extLst>
      <p:ext uri="{BB962C8B-B14F-4D97-AF65-F5344CB8AC3E}">
        <p14:creationId xmlns:p14="http://schemas.microsoft.com/office/powerpoint/2010/main" val="297852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27077" y="525722"/>
            <a:ext cx="11542010" cy="4480852"/>
          </a:xfrm>
          <a:prstGeom prst="rect">
            <a:avLst/>
          </a:prstGeom>
        </p:spPr>
      </p:pic>
    </p:spTree>
    <p:extLst>
      <p:ext uri="{BB962C8B-B14F-4D97-AF65-F5344CB8AC3E}">
        <p14:creationId xmlns:p14="http://schemas.microsoft.com/office/powerpoint/2010/main" val="40747857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56CBE435-854C-4D76-903C-D6850157B9EE}"/>
              </a:ext>
            </a:extLst>
          </p:cNvPr>
          <p:cNvSpPr>
            <a:spLocks noGrp="1"/>
          </p:cNvSpPr>
          <p:nvPr>
            <p:ph idx="1"/>
          </p:nvPr>
        </p:nvSpPr>
        <p:spPr>
          <a:xfrm>
            <a:off x="0" y="0"/>
            <a:ext cx="12192000" cy="6858000"/>
          </a:xfrm>
        </p:spPr>
        <p:txBody>
          <a:bodyPr/>
          <a:lstStyle/>
          <a:p>
            <a:pPr marL="0" marR="0" lvl="0" indent="0" algn="justLow"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Control of cardiovascular system:</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justLow"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Local control of blood flow in response to tissue needs</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justLow"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400" b="0" i="0" u="dbl"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Frutiger-Bold"/>
              </a:rPr>
              <a:t>Variations in Blood Flow in Different Tissues </a:t>
            </a:r>
          </a:p>
          <a:p>
            <a:pPr marL="0" marR="0" lvl="0" indent="0" algn="justLow"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400" b="0" i="0" u="dbl"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Frutiger-Bold"/>
              </a:rPr>
              <a:t>and Organs. Example:</a:t>
            </a:r>
            <a:endPar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Warnock Pro Light"/>
            </a:endParaRP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Warnock Pro Light"/>
            </a:endParaRP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Warnock Pro Light"/>
            </a:endParaRP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Warnock Pro Light"/>
            </a:endParaRP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Warnock Pro Light"/>
            </a:endParaRP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Warnock Pro Light"/>
            </a:endParaRP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Warnock Pro Light"/>
              </a:rPr>
              <a:t>Total blood flow of </a:t>
            </a:r>
            <a:r>
              <a:rPr kumimoji="0" lang="en-US" sz="24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Warnock Pro Light"/>
              </a:rPr>
              <a:t>1350 ml/min in the liver, which is 95 ml/min/100 g of liver tissue</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Warnock Pro Light"/>
              </a:rPr>
              <a:t>.  </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Warnock Pro Light"/>
              </a:rPr>
              <a:t>The extremely large blood flow through the </a:t>
            </a:r>
            <a:r>
              <a:rPr kumimoji="0" lang="en-US" sz="24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Warnock Pro Light"/>
              </a:rPr>
              <a:t>kidneys (1100 ml/min</a:t>
            </a:r>
            <a:r>
              <a:rPr kumimoji="0" lang="en-US" sz="24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 (360 </a:t>
            </a:r>
            <a:r>
              <a:rPr kumimoji="0" lang="en-US" sz="24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Warnock Pro Light"/>
              </a:rPr>
              <a:t>ml/min/100 g) Brain (50 ml/min/100 g)</a:t>
            </a:r>
            <a:endParaRPr kumimoji="0" lang="en-US" sz="24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Warnock Pro Light"/>
              </a:rPr>
              <a:t>Conversely, most surprising is the low blood flow to all the </a:t>
            </a:r>
            <a:r>
              <a:rPr kumimoji="0" lang="en-US" sz="2400" b="0" i="1"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Warnock Pro Light"/>
              </a:rPr>
              <a:t>inactive </a:t>
            </a:r>
            <a:r>
              <a:rPr kumimoji="0" lang="en-US" sz="24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Warnock Pro Light"/>
              </a:rPr>
              <a:t>muscles of the body (only a total of 750 ml/min) </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Warnock Pro Light"/>
              </a:rPr>
              <a:t>even though the muscles constitute </a:t>
            </a:r>
            <a:r>
              <a:rPr kumimoji="0" lang="en-US" sz="24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Warnock Pro Light"/>
              </a:rPr>
              <a:t>be­tween 30 and 40 percent </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Warnock Pro Light"/>
              </a:rPr>
              <a:t>of the total body mass. </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Warnock Pro Light"/>
              </a:rPr>
              <a:t>In the resting state, the metabolic activity of the muscles is very low, as is the blood flow (only </a:t>
            </a:r>
            <a:r>
              <a:rPr kumimoji="0" lang="en-US" sz="24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Warnock Pro Light"/>
              </a:rPr>
              <a:t>3 to 4 ml/min/100 g</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Warnock Pro Light"/>
              </a:rPr>
              <a:t>). Yet, dur­ing heavy exercise, muscle metabolic activity can increase more than </a:t>
            </a:r>
            <a:r>
              <a:rPr kumimoji="0" lang="en-US" sz="24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Warnock Pro Light"/>
              </a:rPr>
              <a:t>60-fold</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Warnock Pro Light"/>
              </a:rPr>
              <a:t> and the blood flow as much as 20-fold, increasing to as high as </a:t>
            </a:r>
            <a:r>
              <a:rPr kumimoji="0" lang="en-US" sz="24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Warnock Pro Light"/>
              </a:rPr>
              <a:t>16,000 ml/min </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Warnock Pro Light"/>
              </a:rPr>
              <a:t>in the body’s total muscle vascular bed (</a:t>
            </a:r>
            <a:r>
              <a:rPr kumimoji="0" lang="en-US" sz="24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Warnock Pro Light"/>
              </a:rPr>
              <a:t>or 80 ml/min/100 g of muscle</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Warnock Pro Light"/>
              </a:rPr>
              <a:t>). </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Warnock Pro Light"/>
              </a:rPr>
              <a:t>The blood flow to each tissue usually is regulated at the </a:t>
            </a:r>
            <a:r>
              <a:rPr kumimoji="0" lang="en-US" sz="24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Warnock Pro Light"/>
              </a:rPr>
              <a:t>minimal level</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Warnock Pro Light"/>
              </a:rPr>
              <a:t> that will supply the tissue’s requirements no more, no less</a:t>
            </a:r>
            <a:endParaRPr lang="en-US" dirty="0"/>
          </a:p>
        </p:txBody>
      </p:sp>
      <p:pic>
        <p:nvPicPr>
          <p:cNvPr id="4" name="Picture 3">
            <a:extLst>
              <a:ext uri="{FF2B5EF4-FFF2-40B4-BE49-F238E27FC236}">
                <a16:creationId xmlns="" xmlns:a16="http://schemas.microsoft.com/office/drawing/2014/main" id="{62877F14-F618-4011-B6BE-B9280CFC58F1}"/>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5674811" y="925849"/>
            <a:ext cx="6517189" cy="2158171"/>
          </a:xfrm>
          <a:prstGeom prst="rect">
            <a:avLst/>
          </a:prstGeom>
        </p:spPr>
      </p:pic>
    </p:spTree>
    <p:extLst>
      <p:ext uri="{BB962C8B-B14F-4D97-AF65-F5344CB8AC3E}">
        <p14:creationId xmlns:p14="http://schemas.microsoft.com/office/powerpoint/2010/main" val="668700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DBB17F5E-CDA2-4E2C-87D3-DCE555654F27}"/>
              </a:ext>
            </a:extLst>
          </p:cNvPr>
          <p:cNvSpPr>
            <a:spLocks noGrp="1"/>
          </p:cNvSpPr>
          <p:nvPr>
            <p:ph idx="1"/>
          </p:nvPr>
        </p:nvSpPr>
        <p:spPr>
          <a:xfrm>
            <a:off x="0" y="0"/>
            <a:ext cx="8601145" cy="6858000"/>
          </a:xfrm>
        </p:spPr>
        <p:txBody>
          <a:bodyPr>
            <a:normAutofit lnSpcReduction="10000"/>
          </a:bodyPr>
          <a:lstStyle/>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600" b="0" i="1" u="none" strike="noStrike" kern="1200" cap="none" spc="0" normalizeH="0" baseline="0" noProof="0" dirty="0" smtClean="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Acute </a:t>
            </a:r>
            <a:r>
              <a:rPr kumimoji="0" lang="en-US" sz="2600" b="0" i="1"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control </a:t>
            </a:r>
            <a:r>
              <a:rPr kumimoji="0" lang="en-US" sz="26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is achieved by rapid changes in </a:t>
            </a:r>
            <a:r>
              <a:rPr kumimoji="0" lang="en-US" sz="26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local vasodilation or vasoconstriction of the arterioles, met-ar­terioles, and pre-capillary sphincters</a:t>
            </a:r>
            <a:r>
              <a:rPr kumimoji="0" lang="en-US" sz="2600" b="0" i="0" u="none" strike="noStrike" kern="1200" cap="none" spc="0" normalizeH="0" baseline="0" noProof="0" dirty="0">
                <a:ln>
                  <a:noFill/>
                </a:ln>
                <a:solidFill>
                  <a:srgbClr val="FF0066"/>
                </a:solidFill>
                <a:effectLst/>
                <a:uLnTx/>
                <a:uFillTx/>
                <a:latin typeface="Arial Narrow" panose="020B0606020202030204" pitchFamily="34" charset="0"/>
                <a:ea typeface="Calibri" panose="020F0502020204030204" pitchFamily="34" charset="0"/>
                <a:cs typeface="Arial" panose="020B0604020202020204" pitchFamily="34" charset="0"/>
              </a:rPr>
              <a:t> </a:t>
            </a:r>
            <a:r>
              <a:rPr kumimoji="0" lang="en-US" sz="26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that occur within </a:t>
            </a:r>
            <a:r>
              <a:rPr kumimoji="0" lang="en-US" sz="26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seconds to minutes </a:t>
            </a:r>
            <a:r>
              <a:rPr kumimoji="0" lang="en-US" sz="26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to provide very rapid maintenance of appropriate local tissue blood flow. </a:t>
            </a:r>
            <a:endParaRPr kumimoji="0" lang="en-US" sz="2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600" b="1" i="0" u="sng" strike="noStrike" kern="1200" cap="none" spc="0" normalizeH="0" baseline="0" noProof="0" dirty="0">
                <a:ln>
                  <a:noFill/>
                </a:ln>
                <a:solidFill>
                  <a:srgbClr val="009900"/>
                </a:solidFill>
                <a:effectLst/>
                <a:uLnTx/>
                <a:uFillTx/>
                <a:latin typeface="Arial Narrow" panose="020B0606020202030204" pitchFamily="34" charset="0"/>
                <a:ea typeface="Calibri" panose="020F0502020204030204" pitchFamily="34" charset="0"/>
                <a:cs typeface="Arial" panose="020B0604020202020204" pitchFamily="34" charset="0"/>
              </a:rPr>
              <a:t>Factors related to acute control of local blood flow</a:t>
            </a:r>
            <a:r>
              <a:rPr kumimoji="0" lang="en-US" sz="2600" b="1" i="0" u="sng"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a:t>
            </a:r>
            <a:endParaRPr kumimoji="0" lang="en-US" sz="2600" b="1" i="0" u="sng"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600" b="0" i="0" u="sng"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A. Increases in tissue metabolism increase tissue blood flow </a:t>
            </a:r>
            <a:endParaRPr kumimoji="0" lang="en-US" sz="2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effectLst/>
                <a:uLnTx/>
                <a:uFillTx/>
                <a:latin typeface="Arial Narrow" panose="020B0606020202030204" pitchFamily="34" charset="0"/>
                <a:ea typeface="Calibri" panose="020F0502020204030204" pitchFamily="34" charset="0"/>
                <a:cs typeface="Warnock Pro Light"/>
              </a:rPr>
              <a:t>An increase in metabolism up to 8 times normal increases the blood flow acutely about 4 folds.</a:t>
            </a: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600" b="0" i="0" u="sng"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B. Reduced Oxygen Availability Increases Tissue Blood Flow</a:t>
            </a:r>
            <a:r>
              <a:rPr kumimoji="0" lang="en-US" sz="26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a:t>
            </a:r>
            <a:endParaRPr kumimoji="0" lang="en-US" sz="2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effectLst/>
                <a:uLnTx/>
                <a:uFillTx/>
                <a:latin typeface="Arial Narrow" panose="020B0606020202030204" pitchFamily="34" charset="0"/>
                <a:ea typeface="Calibri" panose="020F0502020204030204" pitchFamily="34" charset="0"/>
                <a:cs typeface="Warnock Pro Light"/>
              </a:rPr>
              <a:t>One of the most necessary of the metabolic nutri­ents is oxygen. </a:t>
            </a:r>
            <a:endParaRPr kumimoji="0" lang="en-US" sz="26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effectLst/>
                <a:uLnTx/>
                <a:uFillTx/>
                <a:latin typeface="Arial Narrow" panose="020B0606020202030204" pitchFamily="34" charset="0"/>
                <a:ea typeface="Calibri" panose="020F0502020204030204" pitchFamily="34" charset="0"/>
                <a:cs typeface="Warnock Pro Light"/>
              </a:rPr>
              <a:t>Some cause for decrease in tissue oxygen:</a:t>
            </a:r>
            <a:endParaRPr kumimoji="0" lang="en-US" sz="26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effectLst/>
                <a:uLnTx/>
                <a:uFillTx/>
                <a:latin typeface="Arial Narrow" panose="020B0606020202030204" pitchFamily="34" charset="0"/>
                <a:ea typeface="Calibri" panose="020F0502020204030204" pitchFamily="34" charset="0"/>
                <a:cs typeface="Warnock Pro Light"/>
              </a:rPr>
              <a:t>(1) at a high altitude at the top of a high mountain, </a:t>
            </a:r>
            <a:endParaRPr kumimoji="0" lang="en-US" sz="26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effectLst/>
                <a:uLnTx/>
                <a:uFillTx/>
                <a:latin typeface="Arial Narrow" panose="020B0606020202030204" pitchFamily="34" charset="0"/>
                <a:ea typeface="Calibri" panose="020F0502020204030204" pitchFamily="34" charset="0"/>
                <a:cs typeface="Warnock Pro Light"/>
              </a:rPr>
              <a:t>(2) in pneumonia, </a:t>
            </a:r>
            <a:endParaRPr kumimoji="0" lang="en-US" sz="26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effectLst/>
                <a:uLnTx/>
                <a:uFillTx/>
                <a:latin typeface="Arial Narrow" panose="020B0606020202030204" pitchFamily="34" charset="0"/>
                <a:ea typeface="Calibri" panose="020F0502020204030204" pitchFamily="34" charset="0"/>
                <a:cs typeface="Warnock Pro Light"/>
              </a:rPr>
              <a:t>(3) in carbon monoxide poisoning (which poisons the ability of hemo­globin to transport oxygen), or </a:t>
            </a: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effectLst/>
                <a:uLnTx/>
                <a:uFillTx/>
                <a:latin typeface="Arial Narrow" panose="020B0606020202030204" pitchFamily="34" charset="0"/>
                <a:ea typeface="Calibri" panose="020F0502020204030204" pitchFamily="34" charset="0"/>
                <a:cs typeface="Warnock Pro Light"/>
              </a:rPr>
              <a:t>(4) in cyanide poisoning (which poisons the ability of the tissues to use oxygen),</a:t>
            </a:r>
            <a:endParaRPr kumimoji="0" lang="en-US" sz="26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effectLst/>
                <a:uLnTx/>
                <a:uFillTx/>
                <a:latin typeface="Arial Narrow" panose="020B0606020202030204" pitchFamily="34" charset="0"/>
                <a:ea typeface="Calibri" panose="020F0502020204030204" pitchFamily="34" charset="0"/>
                <a:cs typeface="Warnock Pro Light"/>
              </a:rPr>
              <a:t>Whenever the availability of oxygen to the tissues decreases, the blood flow through the tissues increases markedly. </a:t>
            </a:r>
            <a:endParaRPr kumimoji="0" lang="en-US" sz="26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Warnock Pro Light"/>
              </a:rPr>
              <a:t> </a:t>
            </a:r>
            <a:endParaRPr kumimoji="0" lang="en-US" sz="2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endParaRPr lang="en-US" dirty="0"/>
          </a:p>
        </p:txBody>
      </p:sp>
      <p:pic>
        <p:nvPicPr>
          <p:cNvPr id="4" name="Picture 3">
            <a:extLst>
              <a:ext uri="{FF2B5EF4-FFF2-40B4-BE49-F238E27FC236}">
                <a16:creationId xmlns="" xmlns:a16="http://schemas.microsoft.com/office/drawing/2014/main" id="{7E4628D8-9163-4444-ABEA-6A92123428A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8814523" y="0"/>
            <a:ext cx="3377477" cy="2859272"/>
          </a:xfrm>
          <a:prstGeom prst="rect">
            <a:avLst/>
          </a:prstGeom>
        </p:spPr>
      </p:pic>
      <p:pic>
        <p:nvPicPr>
          <p:cNvPr id="5" name="Picture 4">
            <a:extLst>
              <a:ext uri="{FF2B5EF4-FFF2-40B4-BE49-F238E27FC236}">
                <a16:creationId xmlns="" xmlns:a16="http://schemas.microsoft.com/office/drawing/2014/main" id="{068F5B89-D9CF-44DF-95AF-DAD15C17D5DB}"/>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8601145" y="3743565"/>
            <a:ext cx="3590855" cy="2938527"/>
          </a:xfrm>
          <a:prstGeom prst="rect">
            <a:avLst/>
          </a:prstGeom>
        </p:spPr>
      </p:pic>
    </p:spTree>
    <p:extLst>
      <p:ext uri="{BB962C8B-B14F-4D97-AF65-F5344CB8AC3E}">
        <p14:creationId xmlns:p14="http://schemas.microsoft.com/office/powerpoint/2010/main" val="13027011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501757B-6408-4FE3-B9EE-EC8B2DB5A7B8}"/>
              </a:ext>
            </a:extLst>
          </p:cNvPr>
          <p:cNvSpPr>
            <a:spLocks noGrp="1"/>
          </p:cNvSpPr>
          <p:nvPr>
            <p:ph idx="1"/>
          </p:nvPr>
        </p:nvSpPr>
        <p:spPr>
          <a:xfrm>
            <a:off x="0" y="0"/>
            <a:ext cx="12192000" cy="6858000"/>
          </a:xfrm>
        </p:spPr>
        <p:txBody>
          <a:bodyPr>
            <a:normAutofit/>
          </a:bodyPr>
          <a:lstStyle/>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200" b="1" i="0" u="none" strike="noStrike" kern="1200" cap="none" spc="0" normalizeH="0" baseline="0" noProof="0" dirty="0" smtClean="0">
                <a:ln>
                  <a:noFill/>
                </a:ln>
                <a:solidFill>
                  <a:prstClr val="black"/>
                </a:solidFill>
                <a:effectLst/>
                <a:uLnTx/>
                <a:uFillTx/>
                <a:latin typeface="Arial Narrow" panose="020B0606020202030204" pitchFamily="34" charset="0"/>
                <a:ea typeface="Times New Roman" panose="02020603050405020304" pitchFamily="18" charset="0"/>
                <a:cs typeface="+mn-cs"/>
              </a:rPr>
              <a:t>Auto-regulation</a:t>
            </a:r>
            <a:r>
              <a:rPr kumimoji="0" lang="en-US" sz="2200" b="1" i="0" u="none" strike="noStrike" kern="1200" cap="none" spc="0" normalizeH="0" baseline="0" noProof="0" dirty="0">
                <a:ln>
                  <a:noFill/>
                </a:ln>
                <a:solidFill>
                  <a:prstClr val="black"/>
                </a:solidFill>
                <a:effectLst/>
                <a:uLnTx/>
                <a:uFillTx/>
                <a:latin typeface="Arial Narrow" panose="020B0606020202030204" pitchFamily="34" charset="0"/>
                <a:ea typeface="Times New Roman" panose="02020603050405020304" pitchFamily="18" charset="0"/>
                <a:cs typeface="+mn-cs"/>
              </a:rPr>
              <a:t>:</a:t>
            </a:r>
            <a:endParaRPr kumimoji="0" lang="en-US" sz="19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Times New Roman" panose="02020603050405020304" pitchFamily="18" charset="0"/>
                <a:cs typeface="+mn-cs"/>
              </a:rPr>
              <a:t>The capacity of tissues to regulate their own blood flow is referred to as (</a:t>
            </a:r>
            <a:r>
              <a:rPr kumimoji="0" lang="en-US" sz="2200" b="0" i="0" u="none" strike="noStrike" kern="1200" cap="none" spc="0" normalizeH="0" baseline="0" noProof="0" dirty="0">
                <a:ln>
                  <a:noFill/>
                </a:ln>
                <a:solidFill>
                  <a:srgbClr val="FF0000"/>
                </a:solidFill>
                <a:effectLst/>
                <a:uLnTx/>
                <a:uFillTx/>
                <a:latin typeface="Arial Narrow" panose="020B0606020202030204" pitchFamily="34" charset="0"/>
                <a:ea typeface="Times New Roman" panose="02020603050405020304" pitchFamily="18" charset="0"/>
                <a:cs typeface="+mn-cs"/>
              </a:rPr>
              <a:t>auto-regulation</a:t>
            </a: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Times New Roman" panose="02020603050405020304" pitchFamily="18" charset="0"/>
                <a:cs typeface="+mn-cs"/>
              </a:rPr>
              <a:t>).</a:t>
            </a:r>
            <a:endParaRPr kumimoji="0" lang="en-US" sz="19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Most vascular beds have an </a:t>
            </a:r>
            <a:r>
              <a:rPr kumimoji="0" lang="en-US" sz="22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intrinsic capacity </a:t>
            </a: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to compensate for moderate changes in </a:t>
            </a:r>
            <a:r>
              <a:rPr kumimoji="0" lang="en-US" sz="22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perfusion pressure by changes in vascular resistance</a:t>
            </a: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so that blood remains relatively constant. </a:t>
            </a: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srgbClr val="FF0000"/>
                </a:solidFill>
                <a:effectLst/>
                <a:uLnTx/>
                <a:uFillTx/>
                <a:latin typeface="Arial Narrow" panose="020B0606020202030204" pitchFamily="34" charset="0"/>
                <a:ea typeface="Times New Roman" panose="02020603050405020304" pitchFamily="18" charset="0"/>
                <a:cs typeface="+mn-cs"/>
              </a:rPr>
              <a:t>Autoregulation </a:t>
            </a: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is well developed in the </a:t>
            </a:r>
            <a:r>
              <a:rPr kumimoji="0" lang="en-US" sz="22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kidney,</a:t>
            </a: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but it has been observed in the </a:t>
            </a:r>
            <a:r>
              <a:rPr kumimoji="0" lang="en-US" sz="22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mesentery, skeletal muscle, brain, liver, and myocardium</a:t>
            </a:r>
            <a:r>
              <a:rPr kumimoji="0" lang="en-US" sz="2200" b="0" i="0" u="none" strike="noStrike" kern="1200" cap="none" spc="0" normalizeH="0" baseline="0" noProof="0" dirty="0" smtClean="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a:t>
            </a:r>
          </a:p>
          <a:p>
            <a:pPr marL="0" lvl="0" indent="0">
              <a:lnSpc>
                <a:spcPct val="107000"/>
              </a:lnSpc>
              <a:spcBef>
                <a:spcPts val="0"/>
              </a:spcBef>
              <a:buNone/>
              <a:defRPr/>
            </a:pPr>
            <a:r>
              <a:rPr lang="en-US" sz="2000" dirty="0">
                <a:solidFill>
                  <a:prstClr val="black"/>
                </a:solidFill>
                <a:latin typeface="Arial Narrow" panose="020B0606020202030204" pitchFamily="34" charset="0"/>
                <a:ea typeface="Calibri" panose="020F0502020204030204" pitchFamily="34" charset="0"/>
                <a:cs typeface="Arial" panose="020B0604020202020204" pitchFamily="34" charset="0"/>
              </a:rPr>
              <a:t>Autoregulation is defined </a:t>
            </a:r>
            <a:r>
              <a:rPr lang="en-US" sz="2000" dirty="0">
                <a:solidFill>
                  <a:srgbClr val="FF0000"/>
                </a:solidFill>
                <a:latin typeface="Arial Narrow" panose="020B0606020202030204" pitchFamily="34" charset="0"/>
                <a:ea typeface="Calibri" panose="020F0502020204030204" pitchFamily="34" charset="0"/>
                <a:cs typeface="Arial" panose="020B0604020202020204" pitchFamily="34" charset="0"/>
              </a:rPr>
              <a:t>as the intrinsic ability of an organ to maintain a constant blood flow despite changes in perfusion pressure </a:t>
            </a:r>
            <a:r>
              <a:rPr lang="en-US" sz="2000" dirty="0" smtClean="0">
                <a:solidFill>
                  <a:srgbClr val="FF0000"/>
                </a:solidFill>
                <a:latin typeface="Arial Narrow" panose="020B0606020202030204" pitchFamily="34" charset="0"/>
                <a:ea typeface="Calibri" panose="020F0502020204030204" pitchFamily="34" charset="0"/>
                <a:cs typeface="Arial" panose="020B0604020202020204" pitchFamily="34" charset="0"/>
              </a:rPr>
              <a:t> </a:t>
            </a:r>
            <a:r>
              <a:rPr lang="en-US" sz="2000" dirty="0" smtClean="0">
                <a:solidFill>
                  <a:prstClr val="black"/>
                </a:solidFill>
                <a:latin typeface="Arial Narrow" panose="020B0606020202030204" pitchFamily="34" charset="0"/>
                <a:ea typeface="Calibri" panose="020F0502020204030204" pitchFamily="34" charset="0"/>
                <a:cs typeface="Arial" panose="020B0604020202020204" pitchFamily="34" charset="0"/>
              </a:rPr>
              <a:t>(</a:t>
            </a:r>
            <a:r>
              <a:rPr lang="en-US" sz="2000" dirty="0">
                <a:solidFill>
                  <a:prstClr val="black"/>
                </a:solidFill>
                <a:latin typeface="Arial Narrow" panose="020B0606020202030204" pitchFamily="34" charset="0"/>
                <a:ea typeface="Calibri" panose="020F0502020204030204" pitchFamily="34" charset="0"/>
                <a:cs typeface="Arial" panose="020B0604020202020204" pitchFamily="34" charset="0"/>
              </a:rPr>
              <a:t>arterial minus venous pressure). </a:t>
            </a:r>
            <a:endParaRPr lang="en-US" sz="1600" dirty="0">
              <a:solidFill>
                <a:prstClr val="black"/>
              </a:solidFill>
              <a:latin typeface="Calibri" panose="020F0502020204030204" pitchFamily="34" charset="0"/>
              <a:ea typeface="Calibri" panose="020F0502020204030204" pitchFamily="34" charset="0"/>
              <a:cs typeface="Arial" panose="020B0604020202020204" pitchFamily="34" charset="0"/>
            </a:endParaRPr>
          </a:p>
          <a:p>
            <a:pPr marL="0" lvl="0" indent="0">
              <a:lnSpc>
                <a:spcPct val="107000"/>
              </a:lnSpc>
              <a:spcBef>
                <a:spcPts val="0"/>
              </a:spcBef>
              <a:buNone/>
              <a:defRPr/>
            </a:pPr>
            <a:r>
              <a:rPr lang="en-US" sz="2000" dirty="0" err="1">
                <a:solidFill>
                  <a:prstClr val="black"/>
                </a:solidFill>
                <a:latin typeface="Arial Narrow" panose="020B0606020202030204" pitchFamily="34" charset="0"/>
                <a:ea typeface="Calibri" panose="020F0502020204030204" pitchFamily="34" charset="0"/>
                <a:cs typeface="Arial" panose="020B0604020202020204" pitchFamily="34" charset="0"/>
              </a:rPr>
              <a:t>Autoregulatory</a:t>
            </a:r>
            <a:r>
              <a:rPr lang="en-US" sz="2000" dirty="0">
                <a:solidFill>
                  <a:prstClr val="black"/>
                </a:solidFill>
                <a:latin typeface="Arial Narrow" panose="020B0606020202030204" pitchFamily="34" charset="0"/>
                <a:ea typeface="Calibri" panose="020F0502020204030204" pitchFamily="34" charset="0"/>
                <a:cs typeface="Arial" panose="020B0604020202020204" pitchFamily="34" charset="0"/>
              </a:rPr>
              <a:t> response </a:t>
            </a:r>
            <a:r>
              <a:rPr lang="en-US" sz="2000" dirty="0">
                <a:solidFill>
                  <a:srgbClr val="00B050"/>
                </a:solidFill>
                <a:latin typeface="Arial Narrow" panose="020B0606020202030204" pitchFamily="34" charset="0"/>
                <a:ea typeface="Calibri" panose="020F0502020204030204" pitchFamily="34" charset="0"/>
                <a:cs typeface="Arial" panose="020B0604020202020204" pitchFamily="34" charset="0"/>
              </a:rPr>
              <a:t>occurs in the absence of neural and hormonal influences, although these influences can modify the response</a:t>
            </a:r>
            <a:endParaRPr lang="en-US" sz="1600" dirty="0">
              <a:solidFill>
                <a:srgbClr val="00B050"/>
              </a:solidFill>
              <a:latin typeface="Calibri" panose="020F0502020204030204" pitchFamily="34" charset="0"/>
              <a:ea typeface="Calibri" panose="020F0502020204030204" pitchFamily="34" charset="0"/>
              <a:cs typeface="Arial" panose="020B0604020202020204" pitchFamily="34" charset="0"/>
            </a:endParaRPr>
          </a:p>
          <a:p>
            <a:pPr marL="0" lvl="0" indent="0">
              <a:lnSpc>
                <a:spcPct val="107000"/>
              </a:lnSpc>
              <a:spcBef>
                <a:spcPts val="0"/>
              </a:spcBef>
              <a:buNone/>
              <a:defRPr/>
            </a:pPr>
            <a:r>
              <a:rPr lang="en-US" sz="2000" dirty="0" err="1">
                <a:solidFill>
                  <a:prstClr val="black"/>
                </a:solidFill>
                <a:latin typeface="Arial Narrow" panose="020B0606020202030204" pitchFamily="34" charset="0"/>
                <a:ea typeface="Calibri" panose="020F0502020204030204" pitchFamily="34" charset="0"/>
                <a:cs typeface="Arial" panose="020B0604020202020204" pitchFamily="34" charset="0"/>
              </a:rPr>
              <a:t>Autoregulatory</a:t>
            </a:r>
            <a:r>
              <a:rPr lang="en-US" sz="2000" dirty="0">
                <a:solidFill>
                  <a:prstClr val="black"/>
                </a:solidFill>
                <a:latin typeface="Arial Narrow" panose="020B0606020202030204" pitchFamily="34" charset="0"/>
                <a:ea typeface="Calibri" panose="020F0502020204030204" pitchFamily="34" charset="0"/>
                <a:cs typeface="Arial" panose="020B0604020202020204" pitchFamily="34" charset="0"/>
              </a:rPr>
              <a:t> response, if </a:t>
            </a:r>
            <a:r>
              <a:rPr lang="en-US" sz="2000" dirty="0">
                <a:solidFill>
                  <a:srgbClr val="FF0000"/>
                </a:solidFill>
                <a:latin typeface="Arial Narrow" panose="020B0606020202030204" pitchFamily="34" charset="0"/>
                <a:ea typeface="Calibri" panose="020F0502020204030204" pitchFamily="34" charset="0"/>
                <a:cs typeface="Arial" panose="020B0604020202020204" pitchFamily="34" charset="0"/>
              </a:rPr>
              <a:t>perfusion pressure is decreased </a:t>
            </a:r>
            <a:r>
              <a:rPr lang="en-US" sz="2000" dirty="0">
                <a:solidFill>
                  <a:prstClr val="black"/>
                </a:solidFill>
                <a:latin typeface="Arial Narrow" panose="020B0606020202030204" pitchFamily="34" charset="0"/>
                <a:ea typeface="Calibri" panose="020F0502020204030204" pitchFamily="34" charset="0"/>
                <a:cs typeface="Arial" panose="020B0604020202020204" pitchFamily="34" charset="0"/>
              </a:rPr>
              <a:t>to an organ (e.g., by partially occluding the arterial supply to the organ), </a:t>
            </a:r>
            <a:r>
              <a:rPr lang="en-US" sz="2000" dirty="0">
                <a:solidFill>
                  <a:srgbClr val="00B050"/>
                </a:solidFill>
                <a:latin typeface="Arial Narrow" panose="020B0606020202030204" pitchFamily="34" charset="0"/>
                <a:ea typeface="Calibri" panose="020F0502020204030204" pitchFamily="34" charset="0"/>
                <a:cs typeface="Arial" panose="020B0604020202020204" pitchFamily="34" charset="0"/>
              </a:rPr>
              <a:t>blood flow initially falls</a:t>
            </a:r>
            <a:r>
              <a:rPr lang="en-US" sz="2000" dirty="0">
                <a:solidFill>
                  <a:prstClr val="black"/>
                </a:solidFill>
                <a:latin typeface="Arial Narrow" panose="020B0606020202030204" pitchFamily="34" charset="0"/>
                <a:ea typeface="Calibri" panose="020F0502020204030204" pitchFamily="34" charset="0"/>
                <a:cs typeface="Arial" panose="020B0604020202020204" pitchFamily="34" charset="0"/>
              </a:rPr>
              <a:t>, then </a:t>
            </a:r>
            <a:r>
              <a:rPr lang="en-US" sz="2000" dirty="0">
                <a:solidFill>
                  <a:srgbClr val="FF0000"/>
                </a:solidFill>
                <a:latin typeface="Arial Narrow" panose="020B0606020202030204" pitchFamily="34" charset="0"/>
                <a:ea typeface="Calibri" panose="020F0502020204030204" pitchFamily="34" charset="0"/>
                <a:cs typeface="Arial" panose="020B0604020202020204" pitchFamily="34" charset="0"/>
              </a:rPr>
              <a:t>returns toward normal </a:t>
            </a:r>
            <a:r>
              <a:rPr lang="en-US" sz="2000" dirty="0">
                <a:solidFill>
                  <a:prstClr val="black"/>
                </a:solidFill>
                <a:latin typeface="Arial Narrow" panose="020B0606020202030204" pitchFamily="34" charset="0"/>
                <a:ea typeface="Calibri" panose="020F0502020204030204" pitchFamily="34" charset="0"/>
                <a:cs typeface="Arial" panose="020B0604020202020204" pitchFamily="34" charset="0"/>
              </a:rPr>
              <a:t>levels over the next few minutes. </a:t>
            </a:r>
            <a:endParaRPr lang="en-US" sz="1600" dirty="0">
              <a:solidFill>
                <a:prstClr val="black"/>
              </a:solidFill>
              <a:latin typeface="Calibri" panose="020F0502020204030204" pitchFamily="34" charset="0"/>
              <a:ea typeface="Calibri" panose="020F0502020204030204" pitchFamily="34" charset="0"/>
              <a:cs typeface="Arial" panose="020B0604020202020204" pitchFamily="34" charset="0"/>
            </a:endParaRPr>
          </a:p>
          <a:p>
            <a:pPr marL="0" lvl="0" indent="0">
              <a:lnSpc>
                <a:spcPct val="107000"/>
              </a:lnSpc>
              <a:spcBef>
                <a:spcPts val="0"/>
              </a:spcBef>
              <a:buNone/>
              <a:defRPr/>
            </a:pPr>
            <a:r>
              <a:rPr lang="en-US" sz="2000" dirty="0">
                <a:solidFill>
                  <a:prstClr val="black"/>
                </a:solidFill>
                <a:latin typeface="Arial Narrow" panose="020B0606020202030204" pitchFamily="34" charset="0"/>
                <a:ea typeface="Calibri" panose="020F0502020204030204" pitchFamily="34" charset="0"/>
                <a:cs typeface="Arial" panose="020B0604020202020204" pitchFamily="34" charset="0"/>
              </a:rPr>
              <a:t>If an organ is subjected to an experimental study in which perfusion pressure is both increased and decreased over a wide range of </a:t>
            </a:r>
            <a:r>
              <a:rPr lang="en-US" sz="2000" dirty="0" smtClean="0">
                <a:solidFill>
                  <a:prstClr val="black"/>
                </a:solidFill>
                <a:latin typeface="Arial Narrow" panose="020B0606020202030204" pitchFamily="34" charset="0"/>
                <a:ea typeface="Calibri" panose="020F0502020204030204" pitchFamily="34" charset="0"/>
                <a:cs typeface="Arial" panose="020B0604020202020204" pitchFamily="34" charset="0"/>
              </a:rPr>
              <a:t>pressures</a:t>
            </a:r>
            <a:r>
              <a:rPr lang="en-US" sz="2000" dirty="0">
                <a:solidFill>
                  <a:prstClr val="black"/>
                </a:solidFill>
                <a:latin typeface="Arial Narrow" panose="020B0606020202030204" pitchFamily="34" charset="0"/>
                <a:ea typeface="Calibri" panose="020F0502020204030204" pitchFamily="34" charset="0"/>
                <a:cs typeface="Arial" panose="020B0604020202020204" pitchFamily="34" charset="0"/>
              </a:rPr>
              <a:t>, the </a:t>
            </a:r>
            <a:r>
              <a:rPr lang="en-US" sz="2000" dirty="0" err="1">
                <a:solidFill>
                  <a:prstClr val="black"/>
                </a:solidFill>
                <a:latin typeface="Arial Narrow" panose="020B0606020202030204" pitchFamily="34" charset="0"/>
                <a:ea typeface="Calibri" panose="020F0502020204030204" pitchFamily="34" charset="0"/>
                <a:cs typeface="Arial" panose="020B0604020202020204" pitchFamily="34" charset="0"/>
              </a:rPr>
              <a:t>autoregulatory</a:t>
            </a:r>
            <a:r>
              <a:rPr lang="en-US" sz="2000" dirty="0">
                <a:solidFill>
                  <a:prstClr val="black"/>
                </a:solidFill>
                <a:latin typeface="Arial Narrow" panose="020B0606020202030204" pitchFamily="34" charset="0"/>
                <a:ea typeface="Calibri" panose="020F0502020204030204" pitchFamily="34" charset="0"/>
                <a:cs typeface="Arial" panose="020B0604020202020204" pitchFamily="34" charset="0"/>
              </a:rPr>
              <a:t> responses in </a:t>
            </a:r>
            <a:r>
              <a:rPr lang="en-US" sz="2000" dirty="0">
                <a:solidFill>
                  <a:srgbClr val="00B050"/>
                </a:solidFill>
                <a:latin typeface="Arial Narrow" panose="020B0606020202030204" pitchFamily="34" charset="0"/>
                <a:ea typeface="Calibri" panose="020F0502020204030204" pitchFamily="34" charset="0"/>
                <a:cs typeface="Arial" panose="020B0604020202020204" pitchFamily="34" charset="0"/>
              </a:rPr>
              <a:t>which flow changes </a:t>
            </a:r>
            <a:r>
              <a:rPr lang="en-US" sz="2000" dirty="0" smtClean="0">
                <a:solidFill>
                  <a:srgbClr val="00B050"/>
                </a:solidFill>
                <a:latin typeface="Arial Narrow" panose="020B0606020202030204" pitchFamily="34" charset="0"/>
                <a:ea typeface="Calibri" panose="020F0502020204030204" pitchFamily="34" charset="0"/>
                <a:cs typeface="Arial" panose="020B0604020202020204" pitchFamily="34" charset="0"/>
              </a:rPr>
              <a:t>relatively </a:t>
            </a:r>
            <a:r>
              <a:rPr lang="en-US" sz="2000" dirty="0">
                <a:solidFill>
                  <a:srgbClr val="00B050"/>
                </a:solidFill>
                <a:latin typeface="Arial Narrow" panose="020B0606020202030204" pitchFamily="34" charset="0"/>
                <a:ea typeface="Calibri" panose="020F0502020204030204" pitchFamily="34" charset="0"/>
                <a:cs typeface="Arial" panose="020B0604020202020204" pitchFamily="34" charset="0"/>
              </a:rPr>
              <a:t>little despite a large change in perfusion pressure</a:t>
            </a:r>
            <a:r>
              <a:rPr lang="en-US" sz="2000" dirty="0">
                <a:solidFill>
                  <a:prstClr val="black"/>
                </a:solidFill>
                <a:latin typeface="Arial Narrow" panose="020B0606020202030204" pitchFamily="34" charset="0"/>
                <a:ea typeface="Calibri" panose="020F0502020204030204" pitchFamily="34" charset="0"/>
                <a:cs typeface="Arial" panose="020B0604020202020204" pitchFamily="34" charset="0"/>
              </a:rPr>
              <a:t>. </a:t>
            </a:r>
            <a:endParaRPr lang="en-US" sz="1600" dirty="0">
              <a:solidFill>
                <a:prstClr val="black"/>
              </a:solidFill>
              <a:latin typeface="Calibri" panose="020F0502020204030204" pitchFamily="34" charset="0"/>
              <a:ea typeface="Calibri" panose="020F0502020204030204" pitchFamily="34" charset="0"/>
              <a:cs typeface="Arial" panose="020B0604020202020204" pitchFamily="34" charset="0"/>
            </a:endParaRP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endParaRPr lang="en-US" dirty="0"/>
          </a:p>
        </p:txBody>
      </p:sp>
      <p:pic>
        <p:nvPicPr>
          <p:cNvPr id="4" name="Picture 3">
            <a:extLst>
              <a:ext uri="{FF2B5EF4-FFF2-40B4-BE49-F238E27FC236}">
                <a16:creationId xmlns="" xmlns:a16="http://schemas.microsoft.com/office/drawing/2014/main" id="{713F47B1-6192-4372-B06B-C4AFDB6E7F06}"/>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9175039" y="4504410"/>
            <a:ext cx="2698513" cy="2353590"/>
          </a:xfrm>
          <a:prstGeom prst="rect">
            <a:avLst/>
          </a:prstGeom>
        </p:spPr>
      </p:pic>
    </p:spTree>
    <p:extLst>
      <p:ext uri="{BB962C8B-B14F-4D97-AF65-F5344CB8AC3E}">
        <p14:creationId xmlns:p14="http://schemas.microsoft.com/office/powerpoint/2010/main" val="1019492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4F02F6FB-7733-40B2-A980-F135DA18E8A1}"/>
              </a:ext>
            </a:extLst>
          </p:cNvPr>
          <p:cNvSpPr>
            <a:spLocks noGrp="1"/>
          </p:cNvSpPr>
          <p:nvPr>
            <p:ph idx="1"/>
          </p:nvPr>
        </p:nvSpPr>
        <p:spPr>
          <a:xfrm>
            <a:off x="0" y="0"/>
            <a:ext cx="12192000" cy="6858000"/>
          </a:xfrm>
        </p:spPr>
        <p:txBody>
          <a:bodyPr>
            <a:normAutofit fontScale="92500" lnSpcReduction="10000"/>
          </a:bodyPr>
          <a:lstStyle/>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Different organs display varying degrees of autoregulatory</a:t>
            </a:r>
            <a:endPar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sym typeface="Wingdings 2" panose="05020102010507070707" pitchFamily="18" charset="2"/>
              </a:rPr>
              <a:t></a:t>
            </a:r>
            <a:r>
              <a:rPr kumimoji="0" lang="en-US" sz="2600" b="0" i="0" u="none" strike="noStrike" kern="1200" cap="none" spc="0" normalizeH="0" baseline="0" noProof="0" dirty="0">
                <a:ln>
                  <a:noFill/>
                </a:ln>
                <a:solidFill>
                  <a:srgbClr val="00B050"/>
                </a:solidFill>
                <a:effectLst/>
                <a:uLnTx/>
                <a:uFillTx/>
                <a:latin typeface="Arial Narrow" panose="020B0606020202030204" pitchFamily="34" charset="0"/>
                <a:ea typeface="Calibri" panose="020F0502020204030204" pitchFamily="34" charset="0"/>
                <a:cs typeface="Arial" panose="020B0604020202020204" pitchFamily="34" charset="0"/>
              </a:rPr>
              <a:t>excellent </a:t>
            </a:r>
            <a:r>
              <a:rPr kumimoji="0" lang="en-US" sz="26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autoregulation the </a:t>
            </a:r>
            <a:r>
              <a:rPr kumimoji="0" lang="en-US" sz="2600" b="0" i="0" u="none" strike="noStrike" kern="1200" cap="none" spc="0" normalizeH="0" baseline="0" noProof="0" dirty="0">
                <a:ln>
                  <a:noFill/>
                </a:ln>
                <a:solidFill>
                  <a:srgbClr val="00B050"/>
                </a:solidFill>
                <a:effectLst/>
                <a:uLnTx/>
                <a:uFillTx/>
                <a:latin typeface="Arial Narrow" panose="020B0606020202030204" pitchFamily="34" charset="0"/>
                <a:ea typeface="Calibri" panose="020F0502020204030204" pitchFamily="34" charset="0"/>
                <a:cs typeface="Arial" panose="020B0604020202020204" pitchFamily="34" charset="0"/>
              </a:rPr>
              <a:t>renal, cerebral, and coronary</a:t>
            </a:r>
            <a:r>
              <a:rPr kumimoji="0" lang="en-US" sz="2600" b="0" i="0" u="none" strike="noStrike" kern="1200" cap="none" spc="0" normalizeH="0" baseline="0" noProof="0" dirty="0">
                <a:ln>
                  <a:noFill/>
                </a:ln>
                <a:solidFill>
                  <a:srgbClr val="C00000"/>
                </a:solidFill>
                <a:effectLst/>
                <a:uLnTx/>
                <a:uFillTx/>
                <a:latin typeface="Arial Narrow" panose="020B0606020202030204" pitchFamily="34" charset="0"/>
                <a:ea typeface="Calibri" panose="020F0502020204030204" pitchFamily="34" charset="0"/>
                <a:cs typeface="Arial" panose="020B0604020202020204" pitchFamily="34" charset="0"/>
              </a:rPr>
              <a:t> </a:t>
            </a:r>
            <a:r>
              <a:rPr kumimoji="0" lang="en-US" sz="26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circulations </a:t>
            </a:r>
            <a:endPar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sym typeface="Wingdings 2" panose="05020102010507070707" pitchFamily="18" charset="2"/>
              </a:rPr>
              <a:t></a:t>
            </a:r>
            <a:r>
              <a:rPr kumimoji="0" lang="en-US" sz="2600" b="0" i="0" u="none" strike="noStrike" kern="1200" cap="none" spc="0" normalizeH="0" baseline="0" noProof="0" dirty="0">
                <a:ln>
                  <a:noFill/>
                </a:ln>
                <a:solidFill>
                  <a:srgbClr val="00B050"/>
                </a:solidFill>
                <a:effectLst/>
                <a:uLnTx/>
                <a:uFillTx/>
                <a:latin typeface="Arial Narrow" panose="020B0606020202030204" pitchFamily="34" charset="0"/>
                <a:ea typeface="Calibri" panose="020F0502020204030204" pitchFamily="34" charset="0"/>
                <a:cs typeface="Arial" panose="020B0604020202020204" pitchFamily="34" charset="0"/>
              </a:rPr>
              <a:t>moderate </a:t>
            </a:r>
            <a:r>
              <a:rPr kumimoji="0" lang="en-US" sz="26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autoregulation the </a:t>
            </a:r>
            <a:r>
              <a:rPr kumimoji="0" lang="en-US" sz="2600" b="0" i="0" u="none" strike="noStrike" kern="1200" cap="none" spc="0" normalizeH="0" baseline="0" noProof="0" dirty="0">
                <a:ln>
                  <a:noFill/>
                </a:ln>
                <a:solidFill>
                  <a:srgbClr val="00B050"/>
                </a:solidFill>
                <a:effectLst/>
                <a:uLnTx/>
                <a:uFillTx/>
                <a:latin typeface="Arial Narrow" panose="020B0606020202030204" pitchFamily="34" charset="0"/>
                <a:ea typeface="Calibri" panose="020F0502020204030204" pitchFamily="34" charset="0"/>
                <a:cs typeface="Arial" panose="020B0604020202020204" pitchFamily="34" charset="0"/>
              </a:rPr>
              <a:t>skeletal muscle and splanchnic circulations </a:t>
            </a:r>
            <a:endParaRPr kumimoji="0" lang="en-US" sz="1900" b="0" i="0" u="none" strike="noStrike" kern="12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sym typeface="Wingdings 2" panose="05020102010507070707" pitchFamily="18" charset="2"/>
              </a:rPr>
              <a:t></a:t>
            </a:r>
            <a:r>
              <a:rPr kumimoji="0" lang="en-US" sz="2600" b="0" i="0" u="none" strike="noStrike" kern="1200" cap="none" spc="0" normalizeH="0" baseline="0" noProof="0" dirty="0">
                <a:ln>
                  <a:noFill/>
                </a:ln>
                <a:solidFill>
                  <a:srgbClr val="00B050"/>
                </a:solidFill>
                <a:effectLst/>
                <a:uLnTx/>
                <a:uFillTx/>
                <a:latin typeface="Arial Narrow" panose="020B0606020202030204" pitchFamily="34" charset="0"/>
                <a:ea typeface="Calibri" panose="020F0502020204030204" pitchFamily="34" charset="0"/>
                <a:cs typeface="Arial" panose="020B0604020202020204" pitchFamily="34" charset="0"/>
              </a:rPr>
              <a:t>little or no </a:t>
            </a:r>
            <a:r>
              <a:rPr kumimoji="0" lang="en-US" sz="26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autoregulatory </a:t>
            </a:r>
            <a:r>
              <a:rPr kumimoji="0" lang="en-US" sz="2600" b="0" i="0" u="none" strike="noStrike" kern="1200" cap="none" spc="0" normalizeH="0" baseline="0" noProof="0" dirty="0">
                <a:ln>
                  <a:noFill/>
                </a:ln>
                <a:solidFill>
                  <a:srgbClr val="00B050"/>
                </a:solidFill>
                <a:effectLst/>
                <a:uLnTx/>
                <a:uFillTx/>
                <a:latin typeface="Arial Narrow" panose="020B0606020202030204" pitchFamily="34" charset="0"/>
                <a:ea typeface="Calibri" panose="020F0502020204030204" pitchFamily="34" charset="0"/>
                <a:cs typeface="Arial" panose="020B0604020202020204" pitchFamily="34" charset="0"/>
              </a:rPr>
              <a:t>the cutaneous circulation </a:t>
            </a:r>
            <a:endParaRPr kumimoji="0" lang="en-US" sz="1900" b="0" i="0" u="none" strike="noStrike" kern="12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Autoregulation is important </a:t>
            </a:r>
            <a:r>
              <a:rPr kumimoji="0" lang="en-US" sz="2600" b="0" i="0" u="none" strike="noStrike" kern="1200" cap="none" spc="0" normalizeH="0" baseline="0" noProof="0" dirty="0" smtClean="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to </a:t>
            </a:r>
            <a:r>
              <a:rPr kumimoji="0" lang="en-US" sz="26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keep constant blood flow </a:t>
            </a: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sym typeface="Wingdings 2" panose="05020102010507070707" pitchFamily="18" charset="2"/>
              </a:rPr>
              <a:t></a:t>
            </a:r>
            <a:r>
              <a:rPr kumimoji="0" lang="en-US" sz="26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during changes in blood pressure and </a:t>
            </a: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sym typeface="Wingdings 2" panose="05020102010507070707" pitchFamily="18" charset="2"/>
              </a:rPr>
              <a:t></a:t>
            </a:r>
            <a:r>
              <a:rPr kumimoji="0" lang="en-US" sz="26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when a distributing artery to an organ becomes narrowed </a:t>
            </a: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(e.g., </a:t>
            </a:r>
            <a:r>
              <a:rPr kumimoji="0" lang="en-US" sz="26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atherosclerotic narrowing of lumen, vasospasm, </a:t>
            </a: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or partial occlusion with a thrombus</a:t>
            </a:r>
            <a:r>
              <a:rPr kumimoji="0" lang="en-US" sz="26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a:t>
            </a:r>
            <a:endPar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600" b="1" i="0" u="sng"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The possible explanation of acute autoregulation mechanism:</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(1) The metabolic theory</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(2) Endothelium theory: </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Endothelium may secret vasodilator </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or vasoconstrictor chemicals</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(3) The myogenic theory</a:t>
            </a:r>
          </a:p>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The myogenic theory based on the observation that sudden stretch of small blood vessels causes the smooth muscle of the vessel wall to contract (the </a:t>
            </a:r>
            <a:r>
              <a:rPr kumimoji="0" lang="en-US" sz="2600" b="0" i="0" u="none" strike="noStrike" kern="1200" cap="none" spc="0" normalizeH="0" baseline="0" noProof="0" dirty="0">
                <a:ln>
                  <a:noFill/>
                </a:ln>
                <a:solidFill>
                  <a:srgbClr val="00B050"/>
                </a:solidFill>
                <a:effectLst/>
                <a:uLnTx/>
                <a:uFillTx/>
                <a:latin typeface="Arial Narrow" panose="020B0606020202030204" pitchFamily="34" charset="0"/>
                <a:ea typeface="Calibri" panose="020F0502020204030204" pitchFamily="34" charset="0"/>
                <a:cs typeface="Arial" panose="020B0604020202020204" pitchFamily="34" charset="0"/>
              </a:rPr>
              <a:t>Bayliss effect</a:t>
            </a:r>
            <a:r>
              <a:rPr kumimoji="0" lang="en-US" sz="26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Therefore, it proposed that when high arterial pressure stretches the vessel, this in turn causes reactive vascular constriction that reduces blood flow nearly back to normal. Conversely, at low pressures, the degree of stretch of the vessel is less, so that the smooth muscle relaxes, reducing vascular resistance and helping to return flow toward normal.</a:t>
            </a:r>
            <a:r>
              <a:rPr kumimoji="0" lang="en-US" sz="2600" b="1"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a:t>
            </a:r>
          </a:p>
          <a:p>
            <a:pPr marL="0" marR="0" lvl="0" indent="-2286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endParaRPr kumimoji="0" lang="en-US" sz="26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endParaRPr>
          </a:p>
          <a:p>
            <a:endParaRPr lang="en-US" dirty="0"/>
          </a:p>
        </p:txBody>
      </p:sp>
      <p:pic>
        <p:nvPicPr>
          <p:cNvPr id="4" name="Picture 3">
            <a:extLst>
              <a:ext uri="{FF2B5EF4-FFF2-40B4-BE49-F238E27FC236}">
                <a16:creationId xmlns="" xmlns:a16="http://schemas.microsoft.com/office/drawing/2014/main" id="{F6A40A8F-32DE-4175-AAE5-7F0E6E32EC92}"/>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8375772" y="2413289"/>
            <a:ext cx="3443189" cy="2455573"/>
          </a:xfrm>
          <a:prstGeom prst="rect">
            <a:avLst/>
          </a:prstGeom>
        </p:spPr>
      </p:pic>
      <p:pic>
        <p:nvPicPr>
          <p:cNvPr id="5" name="Picture 4">
            <a:extLst>
              <a:ext uri="{FF2B5EF4-FFF2-40B4-BE49-F238E27FC236}">
                <a16:creationId xmlns="" xmlns:a16="http://schemas.microsoft.com/office/drawing/2014/main" id="{67C4D7B2-CB17-45AC-89D4-E5A3D683E251}"/>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8758190" y="0"/>
            <a:ext cx="2910646" cy="2389793"/>
          </a:xfrm>
          <a:prstGeom prst="rect">
            <a:avLst/>
          </a:prstGeom>
        </p:spPr>
      </p:pic>
    </p:spTree>
    <p:extLst>
      <p:ext uri="{BB962C8B-B14F-4D97-AF65-F5344CB8AC3E}">
        <p14:creationId xmlns:p14="http://schemas.microsoft.com/office/powerpoint/2010/main" val="11696635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501757B-6408-4FE3-B9EE-EC8B2DB5A7B8}"/>
              </a:ext>
            </a:extLst>
          </p:cNvPr>
          <p:cNvSpPr>
            <a:spLocks noGrp="1"/>
          </p:cNvSpPr>
          <p:nvPr>
            <p:ph idx="1"/>
          </p:nvPr>
        </p:nvSpPr>
        <p:spPr>
          <a:xfrm>
            <a:off x="0" y="0"/>
            <a:ext cx="12192000" cy="6858000"/>
          </a:xfrm>
        </p:spPr>
        <p:txBody>
          <a:bodyPr>
            <a:normAutofit/>
          </a:bodyPr>
          <a:lstStyle/>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smtClean="0">
                <a:ln>
                  <a:noFill/>
                </a:ln>
                <a:solidFill>
                  <a:prstClr val="black"/>
                </a:solidFill>
                <a:effectLst/>
                <a:uLnTx/>
                <a:uFillTx/>
                <a:latin typeface="Arial Narrow" panose="020B0606020202030204" pitchFamily="34" charset="0"/>
                <a:ea typeface="Calibri" panose="020F0502020204030204" pitchFamily="34" charset="0"/>
                <a:cs typeface="Warnock Pro Light"/>
              </a:rPr>
              <a:t>The </a:t>
            </a: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Warnock Pro Light"/>
              </a:rPr>
              <a:t>mechanisms by which tissue blood flow are not fully understood, but two main theories have been proposed: </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200" b="1" i="0" u="dbl" strike="noStrike" kern="1200" cap="none" spc="0" normalizeH="0" baseline="0" noProof="0" dirty="0" smtClean="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I. Metabolic theory of auto-regulation</a:t>
            </a:r>
            <a:r>
              <a:rPr kumimoji="0" lang="en-US" sz="2200" b="0" i="0" u="dbl" strike="noStrike" kern="1200" cap="none" spc="0" normalizeH="0" baseline="0" noProof="0" dirty="0" smtClean="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a:t>
            </a:r>
            <a:endParaRPr kumimoji="0" lang="en-US" sz="16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200" b="0" i="0" u="dotted" strike="noStrike" kern="1200" cap="none" spc="0" normalizeH="0" baseline="0" noProof="0" dirty="0" smtClean="0">
                <a:ln>
                  <a:noFill/>
                </a:ln>
                <a:solidFill>
                  <a:prstClr val="black"/>
                </a:solidFill>
                <a:effectLst/>
                <a:uLnTx/>
                <a:uFillTx/>
                <a:latin typeface="Arial Narrow" panose="020B0606020202030204" pitchFamily="34" charset="0"/>
                <a:ea typeface="Calibri" panose="020F0502020204030204" pitchFamily="34" charset="0"/>
                <a:cs typeface="Frutiger-Bold"/>
              </a:rPr>
              <a:t>1. Vasodilator Theory for Acute Local Blood Flow Regulation (Possible Special Role of Adenosine): </a:t>
            </a:r>
            <a:endParaRPr kumimoji="0" lang="en-US" sz="16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smtClean="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According to the vasodilator theory, </a:t>
            </a:r>
          </a:p>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smtClean="0">
                <a:ln>
                  <a:noFill/>
                </a:ln>
                <a:effectLst/>
                <a:uLnTx/>
                <a:uFillTx/>
                <a:latin typeface="Arial Narrow" panose="020B0606020202030204" pitchFamily="34" charset="0"/>
                <a:ea typeface="Calibri" panose="020F0502020204030204" pitchFamily="34" charset="0"/>
                <a:cs typeface="Arial" panose="020B0604020202020204" pitchFamily="34" charset="0"/>
              </a:rPr>
              <a:t>↑the rate of metabolism or ↓the availability of oxygen or some other nutrients to a tissue, </a:t>
            </a:r>
          </a:p>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smtClean="0">
                <a:ln>
                  <a:noFill/>
                </a:ln>
                <a:effectLst/>
                <a:uLnTx/>
                <a:uFillTx/>
                <a:latin typeface="Arial Narrow" panose="020B0606020202030204" pitchFamily="34" charset="0"/>
                <a:ea typeface="Calibri" panose="020F0502020204030204" pitchFamily="34" charset="0"/>
                <a:cs typeface="Arial" panose="020B0604020202020204" pitchFamily="34" charset="0"/>
                <a:sym typeface="Wingdings" panose="05000000000000000000" pitchFamily="2" charset="2"/>
              </a:rPr>
              <a:t></a:t>
            </a:r>
            <a:endParaRPr kumimoji="0" lang="en-US" sz="2200" b="0" i="0" u="none" strike="noStrike" kern="1200" cap="none" spc="0" normalizeH="0" baseline="0" noProof="0" dirty="0" smtClean="0">
              <a:ln>
                <a:noFill/>
              </a:ln>
              <a:effectLst/>
              <a:uLnTx/>
              <a:uFillTx/>
              <a:latin typeface="Arial Narrow" panose="020B0606020202030204" pitchFamily="34" charset="0"/>
              <a:ea typeface="Calibri" panose="020F0502020204030204" pitchFamily="34" charset="0"/>
              <a:cs typeface="Arial" panose="020B0604020202020204" pitchFamily="34" charset="0"/>
            </a:endParaRPr>
          </a:p>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smtClean="0">
                <a:ln>
                  <a:noFill/>
                </a:ln>
                <a:effectLst/>
                <a:uLnTx/>
                <a:uFillTx/>
                <a:latin typeface="Arial Narrow" panose="020B0606020202030204" pitchFamily="34" charset="0"/>
                <a:ea typeface="Calibri" panose="020F0502020204030204" pitchFamily="34" charset="0"/>
                <a:cs typeface="Arial" panose="020B0604020202020204" pitchFamily="34" charset="0"/>
              </a:rPr>
              <a:t>↑the rate of formation of vasodilator substances in the tissue cells. </a:t>
            </a:r>
          </a:p>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smtClean="0">
                <a:ln>
                  <a:noFill/>
                </a:ln>
                <a:effectLst/>
                <a:uLnTx/>
                <a:uFillTx/>
                <a:latin typeface="Arial Narrow" panose="020B0606020202030204" pitchFamily="34" charset="0"/>
                <a:ea typeface="Calibri" panose="020F0502020204030204" pitchFamily="34" charset="0"/>
                <a:cs typeface="Arial" panose="020B0604020202020204" pitchFamily="34" charset="0"/>
                <a:sym typeface="Wingdings" panose="05000000000000000000" pitchFamily="2" charset="2"/>
              </a:rPr>
              <a:t></a:t>
            </a:r>
            <a:endParaRPr kumimoji="0" lang="en-US" sz="2200" b="0" i="0" u="none" strike="noStrike" kern="1200" cap="none" spc="0" normalizeH="0" baseline="0" noProof="0" dirty="0" smtClean="0">
              <a:ln>
                <a:noFill/>
              </a:ln>
              <a:effectLst/>
              <a:uLnTx/>
              <a:uFillTx/>
              <a:latin typeface="Arial Narrow" panose="020B0606020202030204" pitchFamily="34" charset="0"/>
              <a:ea typeface="Calibri" panose="020F0502020204030204" pitchFamily="34" charset="0"/>
              <a:cs typeface="Arial" panose="020B0604020202020204" pitchFamily="34" charset="0"/>
            </a:endParaRPr>
          </a:p>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smtClean="0">
                <a:ln>
                  <a:noFill/>
                </a:ln>
                <a:effectLst/>
                <a:uLnTx/>
                <a:uFillTx/>
                <a:latin typeface="Arial Narrow" panose="020B0606020202030204" pitchFamily="34" charset="0"/>
                <a:ea typeface="Calibri" panose="020F0502020204030204" pitchFamily="34" charset="0"/>
                <a:cs typeface="Arial" panose="020B0604020202020204" pitchFamily="34" charset="0"/>
              </a:rPr>
              <a:t>The vasodilator substances then are believed to diffuse through the tissues to the pre-capillary sphincters, met-arterioles, and arterioles to cause dilation. </a:t>
            </a: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smtClean="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Some of the different vasodilator substances that have been suggested are </a:t>
            </a:r>
            <a:r>
              <a:rPr kumimoji="0" lang="en-US" sz="2200" b="0" i="0" u="none" strike="noStrike" kern="1200" cap="none" spc="0" normalizeH="0" baseline="0" noProof="0" dirty="0" smtClean="0">
                <a:ln>
                  <a:noFill/>
                </a:ln>
                <a:solidFill>
                  <a:srgbClr val="00B050"/>
                </a:solidFill>
                <a:effectLst/>
                <a:uLnTx/>
                <a:uFillTx/>
                <a:latin typeface="Arial Narrow" panose="020B0606020202030204" pitchFamily="34" charset="0"/>
                <a:ea typeface="Calibri" panose="020F0502020204030204" pitchFamily="34" charset="0"/>
                <a:cs typeface="Arial" panose="020B0604020202020204" pitchFamily="34" charset="0"/>
              </a:rPr>
              <a:t>adenosine, carbon dioxide, adenosine phosphate com­pounds, histamine, potassium ions, and hydrogen ions</a:t>
            </a:r>
            <a:r>
              <a:rPr kumimoji="0" lang="en-US" sz="2200" b="0" i="0" u="none" strike="noStrike" kern="1200" cap="none" spc="0" normalizeH="0" baseline="0" noProof="0" dirty="0" smtClean="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a:t>
            </a: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smtClean="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Each has its own vasodilator </a:t>
            </a: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smtClean="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sym typeface="Wingdings" panose="05000000000000000000" pitchFamily="2" charset="2"/>
              </a:rPr>
              <a:t></a:t>
            </a:r>
            <a:r>
              <a:rPr kumimoji="0" lang="en-US" sz="2200" b="0" i="0" u="none" strike="noStrike" kern="1200" cap="none" spc="0" normalizeH="0" baseline="0" noProof="0" dirty="0" smtClean="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skin and brain: increase in CO</a:t>
            </a:r>
            <a:r>
              <a:rPr kumimoji="0" lang="en-US" sz="2200" b="1" i="0" u="none" strike="noStrike" kern="1200" cap="none" spc="0" normalizeH="0" baseline="-25000" noProof="0" dirty="0" smtClean="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2</a:t>
            </a: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smtClean="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sym typeface="Wingdings" panose="05000000000000000000" pitchFamily="2" charset="2"/>
              </a:rPr>
              <a:t></a:t>
            </a:r>
            <a:r>
              <a:rPr kumimoji="0" lang="en-US" sz="2200" b="0" i="0" u="none" strike="noStrike" kern="1200" cap="none" spc="0" normalizeH="0" baseline="0" noProof="0" dirty="0" smtClean="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Skeletal muscle: K and lactate </a:t>
            </a: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smtClean="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sym typeface="Wingdings" panose="05000000000000000000" pitchFamily="2" charset="2"/>
              </a:rPr>
              <a:t></a:t>
            </a:r>
            <a:r>
              <a:rPr kumimoji="0" lang="en-US" sz="2200" b="0" i="0" u="none" strike="noStrike" kern="1200" cap="none" spc="0" normalizeH="0" baseline="0" noProof="0" dirty="0" smtClean="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heart: adenosine </a:t>
            </a: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smtClean="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sym typeface="Wingdings" panose="05000000000000000000" pitchFamily="2" charset="2"/>
              </a:rPr>
              <a:t></a:t>
            </a:r>
            <a:r>
              <a:rPr kumimoji="0" lang="en-US" sz="2200" b="0" i="0" u="none" strike="noStrike" kern="1200" cap="none" spc="0" normalizeH="0" baseline="0" noProof="0" dirty="0" smtClean="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injured tissue: histamine          </a:t>
            </a:r>
            <a:endParaRPr kumimoji="0" lang="en-US" sz="16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8243833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4EF0DFC5-B8EB-4692-9835-6EF94FE5C39F}"/>
              </a:ext>
            </a:extLst>
          </p:cNvPr>
          <p:cNvSpPr>
            <a:spLocks noGrp="1"/>
          </p:cNvSpPr>
          <p:nvPr>
            <p:ph idx="1"/>
          </p:nvPr>
        </p:nvSpPr>
        <p:spPr>
          <a:xfrm>
            <a:off x="0" y="0"/>
            <a:ext cx="12192000" cy="6858000"/>
          </a:xfrm>
        </p:spPr>
        <p:txBody>
          <a:bodyPr/>
          <a:lstStyle/>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Vasodilator substances may be released from the tissue in response to oxygen deficiency</a:t>
            </a:r>
            <a:r>
              <a:rPr kumimoji="0" lang="en-US" sz="2200" b="0" i="1"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a:t>
            </a:r>
            <a:endPar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Many physiologists believe that </a:t>
            </a:r>
            <a:r>
              <a:rPr kumimoji="0" lang="en-US" sz="2200" b="0" i="1" u="none" strike="noStrike" kern="1200" cap="none" spc="0" normalizeH="0" baseline="0" noProof="0" dirty="0">
                <a:ln>
                  <a:noFill/>
                </a:ln>
                <a:solidFill>
                  <a:srgbClr val="00B050"/>
                </a:solidFill>
                <a:effectLst/>
                <a:uLnTx/>
                <a:uFillTx/>
                <a:latin typeface="Arial Narrow" panose="020B0606020202030204" pitchFamily="34" charset="0"/>
                <a:ea typeface="Calibri" panose="020F0502020204030204" pitchFamily="34" charset="0"/>
                <a:cs typeface="Arial" panose="020B0604020202020204" pitchFamily="34" charset="0"/>
              </a:rPr>
              <a:t>adenosine</a:t>
            </a:r>
            <a:r>
              <a:rPr kumimoji="0" lang="en-US" sz="2200" b="0" i="1"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a:t>
            </a: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is an impor­tant local vasodilator for controlling local blood flow. For example, minute quantities of adenosine are released from </a:t>
            </a:r>
            <a:r>
              <a:rPr kumimoji="0" lang="en-US" sz="2200" b="0" i="0" u="none" strike="noStrike" kern="1200" cap="none" spc="0" normalizeH="0" baseline="0" noProof="0" dirty="0">
                <a:ln>
                  <a:noFill/>
                </a:ln>
                <a:solidFill>
                  <a:srgbClr val="00B050"/>
                </a:solidFill>
                <a:effectLst/>
                <a:uLnTx/>
                <a:uFillTx/>
                <a:latin typeface="Arial Narrow" panose="020B0606020202030204" pitchFamily="34" charset="0"/>
                <a:ea typeface="Calibri" panose="020F0502020204030204" pitchFamily="34" charset="0"/>
                <a:cs typeface="Arial" panose="020B0604020202020204" pitchFamily="34" charset="0"/>
              </a:rPr>
              <a:t>heart muscle </a:t>
            </a: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cells when coronary blood flow becomes too little, and this release of adenosine causes enough local vasodilation in the heart to return </a:t>
            </a:r>
            <a:r>
              <a:rPr kumimoji="0" lang="en-US" sz="2200" b="0" i="0" u="none" strike="noStrike" kern="1200" cap="none" spc="0" normalizeH="0" baseline="0" noProof="0" dirty="0">
                <a:ln>
                  <a:noFill/>
                </a:ln>
                <a:solidFill>
                  <a:srgbClr val="00B050"/>
                </a:solidFill>
                <a:effectLst/>
                <a:uLnTx/>
                <a:uFillTx/>
                <a:latin typeface="Arial Narrow" panose="020B0606020202030204" pitchFamily="34" charset="0"/>
                <a:ea typeface="Calibri" panose="020F0502020204030204" pitchFamily="34" charset="0"/>
                <a:cs typeface="Arial" panose="020B0604020202020204" pitchFamily="34" charset="0"/>
              </a:rPr>
              <a:t>coronary blood </a:t>
            </a: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flow to normal. </a:t>
            </a:r>
            <a:endPar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the heart becomes </a:t>
            </a:r>
            <a:r>
              <a:rPr kumimoji="0" lang="en-US" sz="22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more active </a:t>
            </a: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than normal </a:t>
            </a: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sym typeface="Wingdings" panose="05000000000000000000" pitchFamily="2" charset="2"/>
              </a:rPr>
              <a:t>                                                   </a:t>
            </a:r>
            <a:endPar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endParaRP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the heart’s </a:t>
            </a:r>
            <a:r>
              <a:rPr kumimoji="0" lang="en-US" sz="22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metabolism increases </a:t>
            </a: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an extra amount</a:t>
            </a: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sym typeface="Wingdings" panose="05000000000000000000" pitchFamily="2" charset="2"/>
              </a:rPr>
              <a:t>                                                   </a:t>
            </a:r>
            <a:endPar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endParaRP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causes </a:t>
            </a:r>
            <a:r>
              <a:rPr kumimoji="0" lang="en-US" sz="22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increased utilization </a:t>
            </a: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of oxygen </a:t>
            </a: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sym typeface="Wingdings" panose="05000000000000000000" pitchFamily="2" charset="2"/>
              </a:rPr>
              <a:t>                                                   </a:t>
            </a:r>
            <a:endPar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endParaRP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(1) </a:t>
            </a:r>
            <a:r>
              <a:rPr kumimoji="0" lang="en-US" sz="22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decreased oxygen </a:t>
            </a: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concentration in the heart muscle cells</a:t>
            </a: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a:t>
            </a: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sym typeface="Wingdings" panose="05000000000000000000" pitchFamily="2" charset="2"/>
              </a:rPr>
              <a:t></a:t>
            </a: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a:t>
            </a:r>
            <a:endPar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(2) conse­quent </a:t>
            </a:r>
            <a:r>
              <a:rPr kumimoji="0" lang="en-US" sz="22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degradation of adenosine triphosphate </a:t>
            </a: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(ATP)</a:t>
            </a: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sym typeface="Wingdings" panose="05000000000000000000" pitchFamily="2" charset="2"/>
              </a:rPr>
              <a:t>                                                    </a:t>
            </a: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(3) increases </a:t>
            </a:r>
            <a:r>
              <a:rPr kumimoji="0" lang="en-US" sz="22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the release of adenosine. </a:t>
            </a:r>
            <a:endParaRPr kumimoji="0" lang="en-US" sz="22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sym typeface="Wingdings" panose="05000000000000000000" pitchFamily="2" charset="2"/>
              </a:rPr>
              <a:t>                                                   </a:t>
            </a:r>
            <a:endPar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endParaRP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adenosine leaks out  of the heart muscle cells </a:t>
            </a: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sym typeface="Wingdings" panose="05000000000000000000" pitchFamily="2" charset="2"/>
              </a:rPr>
              <a:t>                                                   </a:t>
            </a:r>
            <a:endPar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endParaRP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coronary vasodilation, </a:t>
            </a: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sym typeface="Wingdings" panose="05000000000000000000" pitchFamily="2" charset="2"/>
              </a:rPr>
              <a:t>                                                   </a:t>
            </a:r>
            <a:endPar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endParaRP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providing increased coronary blood flow to supply the increased nutrient demands of the active heart. </a:t>
            </a:r>
            <a:endPar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endParaRPr lang="en-US" dirty="0"/>
          </a:p>
        </p:txBody>
      </p:sp>
      <p:pic>
        <p:nvPicPr>
          <p:cNvPr id="4" name="Picture 3">
            <a:extLst>
              <a:ext uri="{FF2B5EF4-FFF2-40B4-BE49-F238E27FC236}">
                <a16:creationId xmlns="" xmlns:a16="http://schemas.microsoft.com/office/drawing/2014/main" id="{D38300C8-CBCE-4ECB-8797-0775F5F23602}"/>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7491577" y="1576763"/>
            <a:ext cx="4700423" cy="4663844"/>
          </a:xfrm>
          <a:prstGeom prst="rect">
            <a:avLst/>
          </a:prstGeom>
        </p:spPr>
      </p:pic>
    </p:spTree>
    <p:extLst>
      <p:ext uri="{BB962C8B-B14F-4D97-AF65-F5344CB8AC3E}">
        <p14:creationId xmlns:p14="http://schemas.microsoft.com/office/powerpoint/2010/main" val="33418581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A13D9C3B-733A-419A-B4BA-B4047B49CADD}"/>
              </a:ext>
            </a:extLst>
          </p:cNvPr>
          <p:cNvSpPr>
            <a:spLocks noGrp="1"/>
          </p:cNvSpPr>
          <p:nvPr>
            <p:ph idx="1"/>
          </p:nvPr>
        </p:nvSpPr>
        <p:spPr>
          <a:xfrm>
            <a:off x="0" y="0"/>
            <a:ext cx="12192000" cy="6858000"/>
          </a:xfrm>
        </p:spPr>
        <p:txBody>
          <a:bodyPr>
            <a:normAutofit lnSpcReduction="10000"/>
          </a:bodyPr>
          <a:lstStyle/>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3000" b="0" i="0" u="dotted"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Frutiger-Bold"/>
              </a:rPr>
              <a:t>2. Oxygen Demand Theory (</a:t>
            </a:r>
            <a:r>
              <a:rPr kumimoji="0" lang="en-US" sz="3000" b="0" i="0" u="dotted"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or the nutrient demand theory) for</a:t>
            </a:r>
            <a:r>
              <a:rPr kumimoji="0" lang="en-US" sz="3000" b="0" i="0" u="dotted"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Frutiger-Bold"/>
              </a:rPr>
              <a:t> Local Blood Flow Control</a:t>
            </a:r>
            <a:r>
              <a:rPr kumimoji="0" lang="en-US" sz="3000" b="1" i="0" u="dotted"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Frutiger-Bold"/>
              </a:rPr>
              <a:t>.</a:t>
            </a:r>
            <a:endPar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3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The explanation of this theory:</a:t>
            </a:r>
            <a:endPar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30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Oxygen </a:t>
            </a:r>
            <a:r>
              <a:rPr kumimoji="0" lang="en-US" sz="3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is one of the metabolic nutrients required to cause </a:t>
            </a:r>
            <a:r>
              <a:rPr kumimoji="0" lang="en-US" sz="30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vascular muscle contraction </a:t>
            </a:r>
            <a:r>
              <a:rPr kumimoji="0" lang="en-US" sz="3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(with other nutrients required as well). Therefore, in the absence of adequate oxygen, it is reasonable to believe that the blood vessels would relax and therefore dilate. </a:t>
            </a:r>
            <a:endPar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30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increased utilization of oxygen </a:t>
            </a:r>
            <a:r>
              <a:rPr kumimoji="0" lang="en-US" sz="3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in the tissues as a result of increased metabolism theoretically could </a:t>
            </a:r>
            <a:r>
              <a:rPr kumimoji="0" lang="en-US" sz="30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decrease the availability of oxygen to the smooth muscle </a:t>
            </a:r>
            <a:r>
              <a:rPr kumimoji="0" lang="en-US" sz="3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fibers in the local blood vessels, and this decreased availability, too, would cause local vasodilation. </a:t>
            </a:r>
            <a:endPar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3000" b="1" i="0" u="dotted"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Frutiger-Bold"/>
              </a:rPr>
              <a:t> </a:t>
            </a:r>
            <a:r>
              <a:rPr kumimoji="0" lang="en-US" sz="3000" b="0" i="0" u="dash"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Possible Role of Other Nutrients besides Oxygen in Control of Local Blood Flow</a:t>
            </a:r>
            <a:r>
              <a:rPr kumimoji="0" lang="en-US" sz="3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a:t>
            </a:r>
            <a:endPar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3000" b="0" i="0" u="none" strike="noStrike" kern="1200" cap="none" spc="0" normalizeH="0" baseline="0" noProof="0" dirty="0">
                <a:ln>
                  <a:noFill/>
                </a:ln>
                <a:effectLst/>
                <a:uLnTx/>
                <a:uFillTx/>
                <a:latin typeface="Arial Narrow" panose="020B0606020202030204" pitchFamily="34" charset="0"/>
                <a:ea typeface="Calibri" panose="020F0502020204030204" pitchFamily="34" charset="0"/>
                <a:cs typeface="Warnock Pro Light"/>
              </a:rPr>
              <a:t>Under special conditions, </a:t>
            </a:r>
            <a:r>
              <a:rPr kumimoji="0" lang="en-US" sz="3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Warnock Pro Light"/>
              </a:rPr>
              <a:t>it has been shown that lack of other substances can cause local tissue vasodilation:</a:t>
            </a:r>
            <a:endPar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3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Warnock Pro Light"/>
                <a:sym typeface="Wingdings 2" panose="05020102010507070707" pitchFamily="18" charset="2"/>
              </a:rPr>
              <a:t></a:t>
            </a:r>
            <a:r>
              <a:rPr kumimoji="0" lang="en-US" sz="3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Warnock Pro Light"/>
              </a:rPr>
              <a:t> glucose </a:t>
            </a:r>
            <a:endPar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3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Warnock Pro Light"/>
                <a:sym typeface="Wingdings 2" panose="05020102010507070707" pitchFamily="18" charset="2"/>
              </a:rPr>
              <a:t></a:t>
            </a:r>
            <a:r>
              <a:rPr kumimoji="0" lang="en-US" sz="3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Warnock Pro Light"/>
              </a:rPr>
              <a:t> amino acids or fatty acids, </a:t>
            </a:r>
            <a:endPar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3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Warnock Pro Light"/>
                <a:sym typeface="Wingdings 2" panose="05020102010507070707" pitchFamily="18" charset="2"/>
              </a:rPr>
              <a:t></a:t>
            </a:r>
            <a:r>
              <a:rPr kumimoji="0" lang="en-US" sz="3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Warnock Pro Light"/>
              </a:rPr>
              <a:t> vitamin deficiency disease </a:t>
            </a:r>
            <a:r>
              <a:rPr kumimoji="0" lang="en-US" sz="3000" b="0" i="1"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Warnock Pro Light"/>
              </a:rPr>
              <a:t>beriberi</a:t>
            </a:r>
            <a:r>
              <a:rPr kumimoji="0" lang="en-US" sz="3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Warnock Pro Light"/>
              </a:rPr>
              <a:t>, in which the patient has deficiencies of the vitamin B substances </a:t>
            </a:r>
            <a:r>
              <a:rPr kumimoji="0" lang="en-US" sz="3000" b="0" i="1"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Warnock Pro Light"/>
              </a:rPr>
              <a:t>thiamine, niacin</a:t>
            </a:r>
            <a:r>
              <a:rPr kumimoji="0" lang="en-US" sz="30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Warnock Pro Light"/>
              </a:rPr>
              <a:t>, and </a:t>
            </a:r>
            <a:r>
              <a:rPr kumimoji="0" lang="en-US" sz="3000" b="0" i="1"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Warnock Pro Light"/>
              </a:rPr>
              <a:t>riboflavin. </a:t>
            </a:r>
          </a:p>
          <a:p>
            <a:endParaRPr lang="en-US" dirty="0"/>
          </a:p>
        </p:txBody>
      </p:sp>
    </p:spTree>
    <p:extLst>
      <p:ext uri="{BB962C8B-B14F-4D97-AF65-F5344CB8AC3E}">
        <p14:creationId xmlns:p14="http://schemas.microsoft.com/office/powerpoint/2010/main" val="35443985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56B376A8-7099-406F-B755-AC81257F0EFD}"/>
              </a:ext>
            </a:extLst>
          </p:cNvPr>
          <p:cNvSpPr>
            <a:spLocks noGrp="1"/>
          </p:cNvSpPr>
          <p:nvPr>
            <p:ph idx="1"/>
          </p:nvPr>
        </p:nvSpPr>
        <p:spPr>
          <a:xfrm>
            <a:off x="1" y="0"/>
            <a:ext cx="7944786" cy="6858000"/>
          </a:xfrm>
        </p:spPr>
        <p:txBody>
          <a:bodyPr>
            <a:normAutofit lnSpcReduction="10000"/>
          </a:bodyPr>
          <a:lstStyle/>
          <a:p>
            <a:pPr marL="0" marR="0" lvl="0" indent="0" defTabSz="914400" rtl="0" eaLnBrk="1" fontAlgn="auto" latinLnBrk="0" hangingPunct="1">
              <a:lnSpc>
                <a:spcPct val="107000"/>
              </a:lnSpc>
              <a:spcBef>
                <a:spcPts val="0"/>
              </a:spcBef>
              <a:spcAft>
                <a:spcPts val="0"/>
              </a:spcAft>
              <a:buClrTx/>
              <a:buSzTx/>
              <a:buNone/>
              <a:tabLst/>
              <a:defRPr/>
            </a:pPr>
            <a:r>
              <a:rPr kumimoji="0" lang="en-US" sz="2200" b="1" i="0" u="sng" strike="noStrike" kern="1200" cap="none" spc="0" normalizeH="0" baseline="0" noProof="0" dirty="0" smtClean="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“3. Reactive </a:t>
            </a:r>
            <a:r>
              <a:rPr kumimoji="0" lang="en-US" sz="2200" b="1" i="0" u="sng" strike="noStrike" kern="1200" cap="none" spc="0" normalizeH="0" baseline="0" noProof="0" dirty="0" smtClean="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Hyperemia</a:t>
            </a:r>
            <a:r>
              <a:rPr kumimoji="0" lang="en-US" sz="2200" b="1" i="0" u="sng"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a:t>
            </a:r>
            <a:endParaRPr kumimoji="0" lang="en-US" sz="1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Reactive hyperemia </a:t>
            </a:r>
            <a:r>
              <a:rPr kumimoji="0" lang="en-US" sz="22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is the transient increase in organ blood flow that occurs following a brief period of ischemia (e.g., arterial occlusion). </a:t>
            </a:r>
            <a:endParaRPr kumimoji="0" lang="en-US" sz="16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The hyperemia occurs because during the period of occlusion ► tissue hypoxia ►buildup vasodilator metabolites ► dilate arterioles + decrease vascular resistance. </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Then when perfusion pressure is restored (i.e., occlusion released), flow becomes elevated (i.e., </a:t>
            </a:r>
            <a:r>
              <a:rPr kumimoji="0" lang="en-US" sz="22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hyperemia occur</a:t>
            </a: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hyperemia means high flow) because of </a:t>
            </a:r>
            <a:r>
              <a:rPr kumimoji="0" lang="en-US" sz="22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the reduced vascular resistance</a:t>
            </a: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a:t>
            </a:r>
            <a:r>
              <a:rPr kumimoji="0" lang="en-US" sz="2200" b="0" i="0" u="none" strike="noStrike" kern="1200" cap="none" spc="0" normalizeH="0" baseline="0" noProof="0" dirty="0">
                <a:ln>
                  <a:noFill/>
                </a:ln>
                <a:solidFill>
                  <a:srgbClr val="0070C0"/>
                </a:solidFill>
                <a:effectLst/>
                <a:uLnTx/>
                <a:uFillTx/>
                <a:latin typeface="Arial Narrow" panose="020B0606020202030204" pitchFamily="34" charset="0"/>
                <a:ea typeface="Calibri" panose="020F0502020204030204" pitchFamily="34" charset="0"/>
                <a:cs typeface="Arial" panose="020B0604020202020204" pitchFamily="34" charset="0"/>
              </a:rPr>
              <a:t>During the hyperemia</a:t>
            </a: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the tissue becomes reoxygenated and vasodilator metabolites are washed out of the tissue. This causes the resistance vessels to regain their normal vascular tone thereby returning flow to control. </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Factors affecting reactive hyperemia:</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sym typeface="Wingdings 2" panose="05020102010507070707" pitchFamily="18" charset="2"/>
              </a:rPr>
              <a:t></a:t>
            </a:r>
            <a:r>
              <a:rPr kumimoji="0" lang="en-US" sz="2200" b="0" i="0" u="none" strike="noStrike" kern="1200" cap="none" spc="0" normalizeH="0" baseline="0" noProof="0" dirty="0">
                <a:ln>
                  <a:noFill/>
                </a:ln>
                <a:solidFill>
                  <a:srgbClr val="0070C0"/>
                </a:solidFill>
                <a:effectLst/>
                <a:uLnTx/>
                <a:uFillTx/>
                <a:latin typeface="Arial Narrow" panose="020B0606020202030204" pitchFamily="34" charset="0"/>
                <a:ea typeface="Calibri" panose="020F0502020204030204" pitchFamily="34" charset="0"/>
                <a:cs typeface="Arial" panose="020B0604020202020204" pitchFamily="34" charset="0"/>
              </a:rPr>
              <a:t>The longer the period of occlusion</a:t>
            </a: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the greater the metabolic stimulus for vasodilation leading to increases in peak reactive hyperemia and duration of hyperemia.  </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sym typeface="Wingdings 2" panose="05020102010507070707" pitchFamily="18" charset="2"/>
              </a:rPr>
              <a:t></a:t>
            </a:r>
            <a:r>
              <a:rPr kumimoji="0" lang="en-US" sz="2200" b="0" i="0" u="none" strike="noStrike" kern="1200" cap="none" spc="0" normalizeH="0" baseline="0" noProof="0" dirty="0">
                <a:ln>
                  <a:noFill/>
                </a:ln>
                <a:solidFill>
                  <a:srgbClr val="0070C0"/>
                </a:solidFill>
                <a:effectLst/>
                <a:uLnTx/>
                <a:uFillTx/>
                <a:latin typeface="Arial Narrow" panose="020B0606020202030204" pitchFamily="34" charset="0"/>
                <a:ea typeface="Calibri" panose="020F0502020204030204" pitchFamily="34" charset="0"/>
                <a:cs typeface="Arial" panose="020B0604020202020204" pitchFamily="34" charset="0"/>
              </a:rPr>
              <a:t>Depending upon the organ</a:t>
            </a: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maximal vasodilation as indicated by peak flow, may occur following </a:t>
            </a:r>
            <a:r>
              <a:rPr kumimoji="0" lang="en-US" sz="2200" b="0" i="0" u="none" strike="noStrike" kern="1200" cap="none" spc="0" normalizeH="0" baseline="0" noProof="0" dirty="0">
                <a:ln>
                  <a:noFill/>
                </a:ln>
                <a:solidFill>
                  <a:srgbClr val="009900"/>
                </a:solidFill>
                <a:effectLst/>
                <a:uLnTx/>
                <a:uFillTx/>
                <a:latin typeface="Arial Narrow" panose="020B0606020202030204" pitchFamily="34" charset="0"/>
                <a:ea typeface="Calibri" panose="020F0502020204030204" pitchFamily="34" charset="0"/>
                <a:cs typeface="Arial" panose="020B0604020202020204" pitchFamily="34" charset="0"/>
              </a:rPr>
              <a:t>less than one minute (e.g., coronary circulation) </a:t>
            </a: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of complete arterial occlusion, or </a:t>
            </a:r>
          </a:p>
          <a:p>
            <a:pPr marL="0" marR="0" lvl="0" indent="0"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may require </a:t>
            </a:r>
            <a:r>
              <a:rPr kumimoji="0" lang="en-US" sz="22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several minutes of occlusion (gastrointestinal circulation</a:t>
            </a: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a:t>
            </a:r>
            <a:endParaRPr lang="en-US" dirty="0"/>
          </a:p>
        </p:txBody>
      </p:sp>
      <p:pic>
        <p:nvPicPr>
          <p:cNvPr id="4" name="Picture 3">
            <a:extLst>
              <a:ext uri="{FF2B5EF4-FFF2-40B4-BE49-F238E27FC236}">
                <a16:creationId xmlns="" xmlns:a16="http://schemas.microsoft.com/office/drawing/2014/main" id="{74747434-226A-4A99-AE18-2D7192580AA7}"/>
              </a:ext>
            </a:extLst>
          </p:cNvPr>
          <p:cNvPicPr>
            <a:picLocks noChangeAspect="1"/>
          </p:cNvPicPr>
          <p:nvPr/>
        </p:nvPicPr>
        <p:blipFill>
          <a:blip r:embed="rId2"/>
          <a:stretch>
            <a:fillRect/>
          </a:stretch>
        </p:blipFill>
        <p:spPr>
          <a:xfrm>
            <a:off x="7803342" y="71204"/>
            <a:ext cx="4388657" cy="3241622"/>
          </a:xfrm>
          <a:prstGeom prst="rect">
            <a:avLst/>
          </a:prstGeom>
        </p:spPr>
      </p:pic>
      <p:pic>
        <p:nvPicPr>
          <p:cNvPr id="5" name="Picture 4">
            <a:extLst>
              <a:ext uri="{FF2B5EF4-FFF2-40B4-BE49-F238E27FC236}">
                <a16:creationId xmlns="" xmlns:a16="http://schemas.microsoft.com/office/drawing/2014/main" id="{817B7287-198C-4688-A3EA-2DD611823008}"/>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7874065" y="3342211"/>
            <a:ext cx="4388657" cy="3444585"/>
          </a:xfrm>
          <a:prstGeom prst="rect">
            <a:avLst/>
          </a:prstGeom>
        </p:spPr>
      </p:pic>
    </p:spTree>
    <p:extLst>
      <p:ext uri="{BB962C8B-B14F-4D97-AF65-F5344CB8AC3E}">
        <p14:creationId xmlns:p14="http://schemas.microsoft.com/office/powerpoint/2010/main" val="22659270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B21D9C66-92F1-4610-8B48-D3E06CF0B82B}"/>
              </a:ext>
            </a:extLst>
          </p:cNvPr>
          <p:cNvSpPr>
            <a:spLocks noGrp="1"/>
          </p:cNvSpPr>
          <p:nvPr>
            <p:ph idx="1"/>
          </p:nvPr>
        </p:nvSpPr>
        <p:spPr>
          <a:xfrm>
            <a:off x="0" y="-1"/>
            <a:ext cx="7925943" cy="6858001"/>
          </a:xfrm>
        </p:spPr>
        <p:txBody>
          <a:bodyPr>
            <a:normAutofit lnSpcReduction="10000"/>
          </a:bodyPr>
          <a:lstStyle/>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b="0" i="0" u="sng" strike="noStrike" kern="1200" cap="none" spc="0" normalizeH="0" baseline="0" noProof="0" dirty="0" smtClean="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“4. Active </a:t>
            </a:r>
            <a:r>
              <a:rPr kumimoji="0" lang="en-US" b="0" i="0" u="sng"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Hyperemia” </a:t>
            </a:r>
            <a:endParaRPr kumimoji="0" lang="en-US"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b="1"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Hypoxia mean Decreased tissue pO</a:t>
            </a:r>
            <a:r>
              <a:rPr kumimoji="0" lang="en-US" b="1" i="0" u="none" strike="noStrike" kern="1200" cap="none" spc="0" normalizeH="0" baseline="-2500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2</a:t>
            </a:r>
            <a:r>
              <a:rPr kumimoji="0" lang="en-US"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resulting from </a:t>
            </a: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sym typeface="Wingdings 2" panose="05020102010507070707" pitchFamily="18" charset="2"/>
              </a:rPr>
              <a:t></a:t>
            </a:r>
            <a:r>
              <a:rPr kumimoji="0" lang="en-US"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reduced oxygen supply </a:t>
            </a:r>
            <a:r>
              <a:rPr kumimoji="0" lang="en-US"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or </a:t>
            </a: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sym typeface="Wingdings 2" panose="05020102010507070707" pitchFamily="18" charset="2"/>
              </a:rPr>
              <a:t></a:t>
            </a:r>
            <a:r>
              <a:rPr kumimoji="0" lang="en-US" b="0" i="0" u="none" strike="noStrike" kern="1200" cap="none" spc="0" normalizeH="0" baseline="0" noProof="0" dirty="0">
                <a:ln>
                  <a:noFill/>
                </a:ln>
                <a:solidFill>
                  <a:srgbClr val="0070C0"/>
                </a:solidFill>
                <a:effectLst/>
                <a:uLnTx/>
                <a:uFillTx/>
                <a:latin typeface="Arial Narrow" panose="020B0606020202030204" pitchFamily="34" charset="0"/>
                <a:ea typeface="Calibri" panose="020F0502020204030204" pitchFamily="34" charset="0"/>
                <a:cs typeface="Arial" panose="020B0604020202020204" pitchFamily="34" charset="0"/>
              </a:rPr>
              <a:t>increased oxygen </a:t>
            </a:r>
            <a:r>
              <a:rPr kumimoji="0" lang="en-US" b="0" i="0" u="none" strike="noStrike" kern="1200" cap="none" spc="0" normalizeH="0" baseline="0" noProof="0" dirty="0" smtClean="0">
                <a:ln>
                  <a:noFill/>
                </a:ln>
                <a:solidFill>
                  <a:srgbClr val="0070C0"/>
                </a:solidFill>
                <a:effectLst/>
                <a:uLnTx/>
                <a:uFillTx/>
                <a:latin typeface="Arial Narrow" panose="020B0606020202030204" pitchFamily="34" charset="0"/>
                <a:ea typeface="Calibri" panose="020F0502020204030204" pitchFamily="34" charset="0"/>
                <a:cs typeface="Arial" panose="020B0604020202020204" pitchFamily="34" charset="0"/>
              </a:rPr>
              <a:t>demand</a:t>
            </a:r>
            <a:r>
              <a:rPr kumimoji="0" lang="en-US" b="0" i="0" u="none" strike="noStrike" kern="1200" cap="none" spc="0" normalizeH="0" baseline="0" noProof="0" dirty="0" smtClean="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a:t>
            </a:r>
            <a:endParaRPr kumimoji="0" lang="en-US"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Hypoxia-induced vasodilation may be </a:t>
            </a: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sym typeface="Wingdings 2" panose="05020102010507070707" pitchFamily="18" charset="2"/>
              </a:rPr>
              <a:t></a:t>
            </a:r>
            <a:r>
              <a:rPr kumimoji="0" lang="en-US"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direct (inadequate O</a:t>
            </a:r>
            <a:r>
              <a:rPr kumimoji="0" lang="en-US" b="0" i="0" u="none" strike="noStrike" kern="1200" cap="none" spc="0" normalizeH="0" baseline="-2500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2</a:t>
            </a:r>
            <a:r>
              <a:rPr kumimoji="0" lang="en-US"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 to sustain smooth muscle contraction</a:t>
            </a:r>
            <a:r>
              <a:rPr kumimoji="0" lang="en-US"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or </a:t>
            </a: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sym typeface="Wingdings 2" panose="05020102010507070707" pitchFamily="18" charset="2"/>
              </a:rPr>
              <a:t></a:t>
            </a:r>
            <a:r>
              <a:rPr kumimoji="0" lang="en-US" b="0" i="0" u="none" strike="noStrike" kern="1200" cap="none" spc="0" normalizeH="0" baseline="0" noProof="0" dirty="0">
                <a:ln>
                  <a:noFill/>
                </a:ln>
                <a:solidFill>
                  <a:srgbClr val="0070C0"/>
                </a:solidFill>
                <a:effectLst/>
                <a:uLnTx/>
                <a:uFillTx/>
                <a:latin typeface="Arial Narrow" panose="020B0606020202030204" pitchFamily="34" charset="0"/>
                <a:ea typeface="Calibri" panose="020F0502020204030204" pitchFamily="34" charset="0"/>
                <a:cs typeface="Arial" panose="020B0604020202020204" pitchFamily="34" charset="0"/>
              </a:rPr>
              <a:t>indirect via the production of vasodilator metabolites</a:t>
            </a:r>
            <a:r>
              <a:rPr kumimoji="0" lang="en-US"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a:t>
            </a:r>
            <a:endParaRPr kumimoji="0" lang="en-US"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Active hyperemia is the increase in organ blood flow (hyperemia) that is associated with increased metabolic activity of an organ or tissue. </a:t>
            </a:r>
            <a:endParaRPr kumimoji="0" lang="en-US"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When any tissue becomes highly active, such as </a:t>
            </a: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sym typeface="Wingdings 2" panose="05020102010507070707" pitchFamily="18" charset="2"/>
              </a:rPr>
              <a:t></a:t>
            </a:r>
            <a:r>
              <a:rPr kumimoji="0" lang="en-US"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an </a:t>
            </a:r>
            <a:r>
              <a:rPr kumimoji="0" lang="en-US"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exercising muscle</a:t>
            </a:r>
            <a:r>
              <a:rPr kumimoji="0" lang="en-US"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a:t>
            </a: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sym typeface="Wingdings 2" panose="05020102010507070707" pitchFamily="18" charset="2"/>
              </a:rPr>
              <a:t></a:t>
            </a:r>
            <a:r>
              <a:rPr kumimoji="0" lang="en-US"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a </a:t>
            </a:r>
            <a:r>
              <a:rPr kumimoji="0" lang="en-US"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gastrointestinal gland </a:t>
            </a:r>
            <a:r>
              <a:rPr kumimoji="0" lang="en-US"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during a hyper-secretory period, </a:t>
            </a: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sym typeface="Wingdings 2" panose="05020102010507070707" pitchFamily="18" charset="2"/>
              </a:rPr>
              <a:t></a:t>
            </a:r>
            <a:r>
              <a:rPr kumimoji="0" lang="en-US"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or even the </a:t>
            </a:r>
            <a:r>
              <a:rPr kumimoji="0" lang="en-US"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brain</a:t>
            </a:r>
            <a:r>
              <a:rPr kumimoji="0" lang="en-US"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during increased mental activity, </a:t>
            </a: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the rate of blood flow through the tissue increases. </a:t>
            </a:r>
            <a:endParaRPr kumimoji="0" lang="en-US"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endParaRPr lang="en-US" dirty="0"/>
          </a:p>
        </p:txBody>
      </p:sp>
      <p:pic>
        <p:nvPicPr>
          <p:cNvPr id="4" name="Picture 3">
            <a:extLst>
              <a:ext uri="{FF2B5EF4-FFF2-40B4-BE49-F238E27FC236}">
                <a16:creationId xmlns="" xmlns:a16="http://schemas.microsoft.com/office/drawing/2014/main" id="{B20145BF-EE7F-4D89-929A-E421446D4C97}"/>
              </a:ext>
            </a:extLst>
          </p:cNvPr>
          <p:cNvPicPr>
            <a:picLocks noChangeAspect="1"/>
          </p:cNvPicPr>
          <p:nvPr/>
        </p:nvPicPr>
        <p:blipFill>
          <a:blip r:embed="rId2"/>
          <a:stretch>
            <a:fillRect/>
          </a:stretch>
        </p:blipFill>
        <p:spPr>
          <a:xfrm>
            <a:off x="7925943" y="0"/>
            <a:ext cx="4266057" cy="3429000"/>
          </a:xfrm>
          <a:prstGeom prst="rect">
            <a:avLst/>
          </a:prstGeom>
        </p:spPr>
      </p:pic>
      <p:pic>
        <p:nvPicPr>
          <p:cNvPr id="5" name="Picture 4">
            <a:extLst>
              <a:ext uri="{FF2B5EF4-FFF2-40B4-BE49-F238E27FC236}">
                <a16:creationId xmlns="" xmlns:a16="http://schemas.microsoft.com/office/drawing/2014/main" id="{8F4CE26D-155F-4B18-AC70-CD2EF5308331}"/>
              </a:ext>
            </a:extLst>
          </p:cNvPr>
          <p:cNvPicPr>
            <a:picLocks noChangeAspect="1"/>
          </p:cNvPicPr>
          <p:nvPr/>
        </p:nvPicPr>
        <p:blipFill>
          <a:blip r:embed="rId3"/>
          <a:stretch>
            <a:fillRect/>
          </a:stretch>
        </p:blipFill>
        <p:spPr>
          <a:xfrm>
            <a:off x="8270198" y="4841823"/>
            <a:ext cx="3921802" cy="2241030"/>
          </a:xfrm>
          <a:prstGeom prst="rect">
            <a:avLst/>
          </a:prstGeom>
        </p:spPr>
      </p:pic>
    </p:spTree>
    <p:extLst>
      <p:ext uri="{BB962C8B-B14F-4D97-AF65-F5344CB8AC3E}">
        <p14:creationId xmlns:p14="http://schemas.microsoft.com/office/powerpoint/2010/main" val="13608285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DE9D47C3-173E-4D90-BC7F-68EC3B2E4FB5}"/>
              </a:ext>
            </a:extLst>
          </p:cNvPr>
          <p:cNvSpPr>
            <a:spLocks noGrp="1"/>
          </p:cNvSpPr>
          <p:nvPr>
            <p:ph idx="1"/>
          </p:nvPr>
        </p:nvSpPr>
        <p:spPr>
          <a:xfrm>
            <a:off x="0" y="0"/>
            <a:ext cx="12192000" cy="6858000"/>
          </a:xfrm>
        </p:spPr>
        <p:txBody>
          <a:bodyPr/>
          <a:lstStyle/>
          <a:p>
            <a:pPr marL="0" marR="0" lvl="0" indent="0" algn="ctr"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400" b="0" i="0" u="none" strike="noStrike" kern="1200" cap="none" spc="0" normalizeH="0" baseline="0" noProof="0" dirty="0" smtClean="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The increase in local metabolism </a:t>
            </a:r>
          </a:p>
          <a:p>
            <a:pPr marL="0" marR="0" lvl="0" indent="0" algn="ctr"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400" b="0" i="0" u="none" strike="noStrike" kern="1200" cap="none" spc="0" normalizeH="0" baseline="0" noProof="0" dirty="0" smtClean="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a:t>
            </a:r>
          </a:p>
          <a:p>
            <a:pPr marL="0" marR="0" lvl="0" indent="0" algn="ctr"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400" b="0" i="0" u="none" strike="noStrike" kern="1200" cap="none" spc="0" normalizeH="0" baseline="0" noProof="0" dirty="0" smtClean="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the cells to release large quantities of vasodi­lator substances </a:t>
            </a:r>
          </a:p>
          <a:p>
            <a:pPr marL="0" marR="0" lvl="0" indent="0" algn="ctr"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400" b="0" i="0" u="none" strike="noStrike" kern="1200" cap="none" spc="0" normalizeH="0" baseline="0" noProof="0" dirty="0" smtClean="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a:t>
            </a:r>
          </a:p>
          <a:p>
            <a:pPr marL="0" marR="0" lvl="0" indent="0" algn="ctr"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400" b="0" i="0" u="none" strike="noStrike" kern="1200" cap="none" spc="0" normalizeH="0" baseline="0" noProof="0" dirty="0" smtClean="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dilation of local blood vessels </a:t>
            </a:r>
          </a:p>
          <a:p>
            <a:pPr marL="0" marR="0" lvl="0" indent="0" algn="ctr"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400" b="0" i="0" u="none" strike="noStrike" kern="1200" cap="none" spc="0" normalizeH="0" baseline="0" noProof="0" dirty="0" smtClean="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a:t>
            </a:r>
          </a:p>
          <a:p>
            <a:pPr marL="0" marR="0" lvl="0" indent="0" algn="ctr"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400" b="0" i="0" u="none" strike="noStrike" kern="1200" cap="none" spc="0" normalizeH="0" baseline="0" noProof="0" dirty="0" smtClean="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increased local blood flow. In this way, the active tissue receives the additional nutrients </a:t>
            </a:r>
            <a:r>
              <a:rPr kumimoji="0" lang="en-US" sz="2400" b="0" i="0" u="none" strike="noStrike" kern="1200" cap="none" spc="0" normalizeH="0" baseline="0" noProof="0" dirty="0" smtClean="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required to sustain its new level of function</a:t>
            </a:r>
            <a:r>
              <a:rPr kumimoji="0" lang="en-US" sz="2400" b="0" i="0" u="none" strike="noStrike" kern="1200" cap="none" spc="0" normalizeH="0" baseline="0" noProof="0" dirty="0" smtClean="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a:t>
            </a:r>
            <a:endParaRPr kumimoji="0" lang="en-US" sz="24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400" b="0" i="0" u="none" strike="noStrike" kern="1200" cap="none" spc="0" normalizeH="0" baseline="0" noProof="0" dirty="0" smtClean="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The </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magnitude of active hyperemia responses differ among organs because of the relative changes in metabolic activity from rest and their vasodilatory capacity. </a:t>
            </a: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Active hyperemia can result in up to </a:t>
            </a:r>
            <a:r>
              <a:rPr kumimoji="0" lang="en-US" sz="24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a 50-fold </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increase in </a:t>
            </a:r>
            <a:r>
              <a:rPr kumimoji="0" lang="en-US" sz="24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muscle</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blood flow with maximal exercise, </a:t>
            </a: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whereas </a:t>
            </a:r>
            <a:r>
              <a:rPr kumimoji="0" lang="en-US" sz="24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cerebral</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blood flow may only increase </a:t>
            </a:r>
            <a:r>
              <a:rPr kumimoji="0" lang="en-US" sz="24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2-fold</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with increased neuronal activity.</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400" b="0" i="0" u="none" strike="noStrike" kern="1200" cap="none" spc="0" normalizeH="0" baseline="0" noProof="0" dirty="0" smtClean="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Active </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hyperemia may be due to a combination of </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sym typeface="Wingdings 2" panose="05020102010507070707" pitchFamily="18" charset="2"/>
              </a:rPr>
              <a:t></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tissue hypoxia and </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sym typeface="Wingdings 2" panose="05020102010507070707" pitchFamily="18" charset="2"/>
              </a:rPr>
              <a:t></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generation of vasodilator metabolites </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3936983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7A325B1-343F-457B-9D48-35EF872748A7}"/>
              </a:ext>
            </a:extLst>
          </p:cNvPr>
          <p:cNvSpPr>
            <a:spLocks noGrp="1"/>
          </p:cNvSpPr>
          <p:nvPr>
            <p:ph idx="1"/>
          </p:nvPr>
        </p:nvSpPr>
        <p:spPr>
          <a:xfrm>
            <a:off x="0" y="0"/>
            <a:ext cx="12192000" cy="6858000"/>
          </a:xfrm>
        </p:spPr>
        <p:txBody>
          <a:bodyPr>
            <a:normAutofit fontScale="92500" lnSpcReduction="10000"/>
          </a:bodyPr>
          <a:lstStyle/>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3000" b="1" i="0" u="sng"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The myogenic mechanism </a:t>
            </a:r>
            <a:endParaRPr kumimoji="0" lang="en-US" sz="3000" b="1" i="0" u="sng"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None/>
              <a:tabLst/>
              <a:defRPr/>
            </a:pPr>
            <a:r>
              <a:rPr kumimoji="0" lang="en-US" sz="3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sym typeface="Wingdings" panose="05000000000000000000" pitchFamily="2" charset="2"/>
              </a:rPr>
              <a:t> </a:t>
            </a:r>
            <a:r>
              <a:rPr kumimoji="0" lang="en-US" sz="30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is inherent to </a:t>
            </a:r>
            <a:r>
              <a:rPr kumimoji="0" lang="en-US" sz="3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vascular smooth muscle</a:t>
            </a:r>
          </a:p>
          <a:p>
            <a:pPr marL="0" marR="0" lvl="0" indent="0" algn="l" defTabSz="914400" rtl="0" eaLnBrk="1" fontAlgn="auto" latinLnBrk="0" hangingPunct="1">
              <a:lnSpc>
                <a:spcPct val="90000"/>
              </a:lnSpc>
              <a:spcBef>
                <a:spcPts val="0"/>
              </a:spcBef>
              <a:spcAft>
                <a:spcPts val="0"/>
              </a:spcAft>
              <a:buClrTx/>
              <a:buSzTx/>
              <a:buNone/>
              <a:tabLst/>
              <a:defRPr/>
            </a:pPr>
            <a:r>
              <a:rPr kumimoji="0" lang="en-US" sz="3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sym typeface="Wingdings" panose="05000000000000000000" pitchFamily="2" charset="2"/>
              </a:rPr>
              <a:t> </a:t>
            </a:r>
            <a:r>
              <a:rPr kumimoji="0" lang="en-US" sz="3000" b="0" i="0" u="none" strike="noStrike" kern="1200" cap="none" spc="0" normalizeH="0" baseline="0" noProof="0" dirty="0">
                <a:ln>
                  <a:noFill/>
                </a:ln>
                <a:solidFill>
                  <a:srgbClr val="0070C0"/>
                </a:solidFill>
                <a:effectLst/>
                <a:uLnTx/>
                <a:uFillTx/>
                <a:latin typeface="Arial Narrow" panose="020B0606020202030204" pitchFamily="34" charset="0"/>
                <a:ea typeface="Calibri" panose="020F0502020204030204" pitchFamily="34" charset="0"/>
                <a:cs typeface="Arial" panose="020B0604020202020204" pitchFamily="34" charset="0"/>
              </a:rPr>
              <a:t>can occur in the absence of neural or </a:t>
            </a:r>
          </a:p>
          <a:p>
            <a:pPr marL="0" marR="0" lvl="0" indent="0" algn="l" defTabSz="914400" rtl="0" eaLnBrk="1" fontAlgn="auto" latinLnBrk="0" hangingPunct="1">
              <a:lnSpc>
                <a:spcPct val="90000"/>
              </a:lnSpc>
              <a:spcBef>
                <a:spcPts val="0"/>
              </a:spcBef>
              <a:spcAft>
                <a:spcPts val="0"/>
              </a:spcAft>
              <a:buClrTx/>
              <a:buSzTx/>
              <a:buNone/>
              <a:tabLst/>
              <a:defRPr/>
            </a:pPr>
            <a:r>
              <a:rPr kumimoji="0" lang="en-US" sz="3000" b="0" i="0" u="none" strike="noStrike" kern="1200" cap="none" spc="0" normalizeH="0" baseline="0" noProof="0" dirty="0">
                <a:ln>
                  <a:noFill/>
                </a:ln>
                <a:solidFill>
                  <a:srgbClr val="0070C0"/>
                </a:solidFill>
                <a:effectLst/>
                <a:uLnTx/>
                <a:uFillTx/>
                <a:latin typeface="Arial Narrow" panose="020B0606020202030204" pitchFamily="34" charset="0"/>
                <a:ea typeface="Calibri" panose="020F0502020204030204" pitchFamily="34" charset="0"/>
                <a:cs typeface="Arial" panose="020B0604020202020204" pitchFamily="34" charset="0"/>
              </a:rPr>
              <a:t>hor­monal influences</a:t>
            </a:r>
            <a:r>
              <a:rPr kumimoji="0" lang="en-US" sz="3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a:t>
            </a:r>
            <a:endParaRPr kumimoji="0" lang="en-US" sz="3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90000"/>
              </a:lnSpc>
              <a:spcBef>
                <a:spcPts val="0"/>
              </a:spcBef>
              <a:spcAft>
                <a:spcPts val="0"/>
              </a:spcAft>
              <a:buClrTx/>
              <a:buSzTx/>
              <a:buNone/>
              <a:tabLst/>
              <a:defRPr/>
            </a:pPr>
            <a:r>
              <a:rPr kumimoji="0" lang="en-US" sz="3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sym typeface="Wingdings" panose="05000000000000000000" pitchFamily="2" charset="2"/>
              </a:rPr>
              <a:t></a:t>
            </a:r>
            <a:r>
              <a:rPr kumimoji="0" lang="en-US" sz="3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is most </a:t>
            </a:r>
            <a:r>
              <a:rPr kumimoji="0" lang="en-US" sz="3000" b="0" i="0" u="none" strike="noStrike" kern="1200" cap="none" spc="0" normalizeH="0" baseline="0" noProof="0" dirty="0">
                <a:ln>
                  <a:noFill/>
                </a:ln>
                <a:solidFill>
                  <a:srgbClr val="0070C0"/>
                </a:solidFill>
                <a:effectLst/>
                <a:uLnTx/>
                <a:uFillTx/>
                <a:latin typeface="Arial Narrow" panose="020B0606020202030204" pitchFamily="34" charset="0"/>
                <a:ea typeface="Calibri" panose="020F0502020204030204" pitchFamily="34" charset="0"/>
                <a:cs typeface="Arial" panose="020B0604020202020204" pitchFamily="34" charset="0"/>
              </a:rPr>
              <a:t>pronounced in arterioles </a:t>
            </a:r>
          </a:p>
          <a:p>
            <a:pPr marL="0" marR="0" lvl="0" indent="0" algn="l" defTabSz="914400" rtl="0" eaLnBrk="1" fontAlgn="auto" latinLnBrk="0" hangingPunct="1">
              <a:lnSpc>
                <a:spcPct val="90000"/>
              </a:lnSpc>
              <a:spcBef>
                <a:spcPts val="0"/>
              </a:spcBef>
              <a:spcAft>
                <a:spcPts val="0"/>
              </a:spcAft>
              <a:buClrTx/>
              <a:buSzTx/>
              <a:buNone/>
              <a:tabLst/>
              <a:defRPr/>
            </a:pPr>
            <a:r>
              <a:rPr kumimoji="0" lang="en-US" sz="3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but can observed in arteries, venules, </a:t>
            </a:r>
          </a:p>
          <a:p>
            <a:pPr marL="0" marR="0" lvl="0" indent="0" algn="l" defTabSz="914400" rtl="0" eaLnBrk="1" fontAlgn="auto" latinLnBrk="0" hangingPunct="1">
              <a:lnSpc>
                <a:spcPct val="90000"/>
              </a:lnSpc>
              <a:spcBef>
                <a:spcPts val="0"/>
              </a:spcBef>
              <a:spcAft>
                <a:spcPts val="0"/>
              </a:spcAft>
              <a:buClrTx/>
              <a:buSzTx/>
              <a:buNone/>
              <a:tabLst/>
              <a:defRPr/>
            </a:pPr>
            <a:r>
              <a:rPr kumimoji="0" lang="en-US" sz="3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veins, and even lymphatic vessels. </a:t>
            </a:r>
            <a:endParaRPr kumimoji="0" lang="en-US" sz="3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90000"/>
              </a:lnSpc>
              <a:spcBef>
                <a:spcPts val="0"/>
              </a:spcBef>
              <a:spcAft>
                <a:spcPts val="0"/>
              </a:spcAft>
              <a:buClrTx/>
              <a:buSzTx/>
              <a:buNone/>
              <a:tabLst/>
              <a:defRPr/>
            </a:pPr>
            <a:r>
              <a:rPr kumimoji="0" lang="en-US" sz="3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sym typeface="Wingdings" panose="05000000000000000000" pitchFamily="2" charset="2"/>
              </a:rPr>
              <a:t> </a:t>
            </a:r>
            <a:r>
              <a:rPr kumimoji="0" lang="en-US" sz="3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is appears to be important in </a:t>
            </a:r>
            <a:r>
              <a:rPr kumimoji="0" lang="en-US" sz="30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preventing</a:t>
            </a:r>
          </a:p>
          <a:p>
            <a:pPr marL="0" marR="0" lvl="0" indent="0" algn="l" defTabSz="914400" rtl="0" eaLnBrk="1" fontAlgn="auto" latinLnBrk="0" hangingPunct="1">
              <a:lnSpc>
                <a:spcPct val="90000"/>
              </a:lnSpc>
              <a:spcBef>
                <a:spcPts val="0"/>
              </a:spcBef>
              <a:spcAft>
                <a:spcPts val="0"/>
              </a:spcAft>
              <a:buClrTx/>
              <a:buSzTx/>
              <a:buNone/>
              <a:tabLst/>
              <a:defRPr/>
            </a:pPr>
            <a:r>
              <a:rPr kumimoji="0" lang="en-US" sz="30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 excessive stretching of blood vessels </a:t>
            </a:r>
          </a:p>
          <a:p>
            <a:pPr marL="0" marR="0" lvl="0" indent="0" algn="l" defTabSz="914400" rtl="0" eaLnBrk="1" fontAlgn="auto" latinLnBrk="0" hangingPunct="1">
              <a:lnSpc>
                <a:spcPct val="90000"/>
              </a:lnSpc>
              <a:spcBef>
                <a:spcPts val="0"/>
              </a:spcBef>
              <a:spcAft>
                <a:spcPts val="0"/>
              </a:spcAft>
              <a:buClrTx/>
              <a:buSzTx/>
              <a:buNone/>
              <a:tabLst/>
              <a:defRPr/>
            </a:pPr>
            <a:r>
              <a:rPr kumimoji="0" lang="en-US" sz="3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when blood pressure is increased</a:t>
            </a:r>
            <a:endParaRPr kumimoji="0" lang="en-US" sz="3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90000"/>
              </a:lnSpc>
              <a:spcBef>
                <a:spcPts val="0"/>
              </a:spcBef>
              <a:spcAft>
                <a:spcPts val="0"/>
              </a:spcAft>
              <a:buClrTx/>
              <a:buSzTx/>
              <a:buNone/>
              <a:tabLst/>
              <a:defRPr/>
            </a:pPr>
            <a:r>
              <a:rPr kumimoji="0" lang="en-US" sz="3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sym typeface="Wingdings" panose="05000000000000000000" pitchFamily="2" charset="2"/>
              </a:rPr>
              <a:t> </a:t>
            </a:r>
            <a:r>
              <a:rPr kumimoji="0" lang="en-US" sz="3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may play a role in </a:t>
            </a:r>
            <a:r>
              <a:rPr kumimoji="0" lang="en-US" sz="3000" b="0" i="0" u="none" strike="noStrike" kern="1200" cap="none" spc="0" normalizeH="0" baseline="0" noProof="0" dirty="0">
                <a:ln>
                  <a:noFill/>
                </a:ln>
                <a:solidFill>
                  <a:srgbClr val="0070C0"/>
                </a:solidFill>
                <a:effectLst/>
                <a:uLnTx/>
                <a:uFillTx/>
                <a:latin typeface="Arial Narrow" panose="020B0606020202030204" pitchFamily="34" charset="0"/>
                <a:ea typeface="Calibri" panose="020F0502020204030204" pitchFamily="34" charset="0"/>
                <a:cs typeface="Arial" panose="020B0604020202020204" pitchFamily="34" charset="0"/>
              </a:rPr>
              <a:t>autoregulation </a:t>
            </a:r>
            <a:r>
              <a:rPr kumimoji="0" lang="en-US" sz="3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of </a:t>
            </a:r>
          </a:p>
          <a:p>
            <a:pPr marL="0" marR="0" lvl="0" indent="0" algn="l" defTabSz="914400" rtl="0" eaLnBrk="1" fontAlgn="auto" latinLnBrk="0" hangingPunct="1">
              <a:lnSpc>
                <a:spcPct val="90000"/>
              </a:lnSpc>
              <a:spcBef>
                <a:spcPts val="0"/>
              </a:spcBef>
              <a:spcAft>
                <a:spcPts val="0"/>
              </a:spcAft>
              <a:buClrTx/>
              <a:buSzTx/>
              <a:buNone/>
              <a:tabLst/>
              <a:defRPr/>
            </a:pPr>
            <a:r>
              <a:rPr kumimoji="0" lang="en-US" sz="3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blood flow and in </a:t>
            </a:r>
            <a:r>
              <a:rPr kumimoji="0" lang="en-US" sz="3000" b="0" i="0" u="none" strike="noStrike" kern="1200" cap="none" spc="0" normalizeH="0" baseline="0" noProof="0" dirty="0">
                <a:ln>
                  <a:noFill/>
                </a:ln>
                <a:solidFill>
                  <a:srgbClr val="0070C0"/>
                </a:solidFill>
                <a:effectLst/>
                <a:uLnTx/>
                <a:uFillTx/>
                <a:latin typeface="Arial Narrow" panose="020B0606020202030204" pitchFamily="34" charset="0"/>
                <a:ea typeface="Calibri" panose="020F0502020204030204" pitchFamily="34" charset="0"/>
                <a:cs typeface="Arial" panose="020B0604020202020204" pitchFamily="34" charset="0"/>
              </a:rPr>
              <a:t>reactive hyperemia</a:t>
            </a:r>
            <a:r>
              <a:rPr kumimoji="0" lang="en-US" sz="3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a:t>
            </a:r>
            <a:endParaRPr kumimoji="0" lang="en-US" sz="3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90000"/>
              </a:lnSpc>
              <a:spcBef>
                <a:spcPts val="0"/>
              </a:spcBef>
              <a:spcAft>
                <a:spcPts val="0"/>
              </a:spcAft>
              <a:buClrTx/>
              <a:buSzTx/>
              <a:buNone/>
              <a:tabLst/>
              <a:defRPr/>
            </a:pPr>
            <a:r>
              <a:rPr kumimoji="0" lang="en-US" sz="3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sym typeface="Wingdings" panose="05000000000000000000" pitchFamily="2" charset="2"/>
              </a:rPr>
              <a:t> </a:t>
            </a:r>
            <a:r>
              <a:rPr kumimoji="0" lang="en-US" sz="3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has </a:t>
            </a:r>
            <a:r>
              <a:rPr kumimoji="0" lang="en-US" sz="3000" b="0" i="0" u="none" strike="noStrike" kern="1200" cap="none" spc="0" normalizeH="0" baseline="0" noProof="0" dirty="0">
                <a:ln>
                  <a:noFill/>
                </a:ln>
                <a:solidFill>
                  <a:srgbClr val="0070C0"/>
                </a:solidFill>
                <a:effectLst/>
                <a:uLnTx/>
                <a:uFillTx/>
                <a:latin typeface="Arial Narrow" panose="020B0606020202030204" pitchFamily="34" charset="0"/>
                <a:ea typeface="Calibri" panose="020F0502020204030204" pitchFamily="34" charset="0"/>
                <a:cs typeface="Arial" panose="020B0604020202020204" pitchFamily="34" charset="0"/>
              </a:rPr>
              <a:t>not been clearly identified in all vascular </a:t>
            </a:r>
            <a:r>
              <a:rPr kumimoji="0" lang="en-US" sz="3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beds, but it has been noted in the </a:t>
            </a:r>
            <a:r>
              <a:rPr kumimoji="0" lang="en-US" sz="3000" b="0" i="0" u="none" strike="noStrike" kern="1200" cap="none" spc="0" normalizeH="0" baseline="0" noProof="0" dirty="0">
                <a:ln>
                  <a:noFill/>
                </a:ln>
                <a:solidFill>
                  <a:srgbClr val="0070C0"/>
                </a:solidFill>
                <a:effectLst/>
                <a:uLnTx/>
                <a:uFillTx/>
                <a:latin typeface="Arial Narrow" panose="020B0606020202030204" pitchFamily="34" charset="0"/>
                <a:ea typeface="Calibri" panose="020F0502020204030204" pitchFamily="34" charset="0"/>
                <a:cs typeface="Arial" panose="020B0604020202020204" pitchFamily="34" charset="0"/>
              </a:rPr>
              <a:t>splanchnic and rena</a:t>
            </a:r>
            <a:r>
              <a:rPr kumimoji="0" lang="en-US" sz="3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l circulations and may be present to a small degree in </a:t>
            </a:r>
            <a:r>
              <a:rPr kumimoji="0" lang="en-US" sz="3000" b="0" i="0" u="none" strike="noStrike" kern="1200" cap="none" spc="0" normalizeH="0" baseline="0" noProof="0" dirty="0">
                <a:ln>
                  <a:noFill/>
                </a:ln>
                <a:solidFill>
                  <a:srgbClr val="0070C0"/>
                </a:solidFill>
                <a:effectLst/>
                <a:uLnTx/>
                <a:uFillTx/>
                <a:latin typeface="Arial Narrow" panose="020B0606020202030204" pitchFamily="34" charset="0"/>
                <a:ea typeface="Calibri" panose="020F0502020204030204" pitchFamily="34" charset="0"/>
                <a:cs typeface="Arial" panose="020B0604020202020204" pitchFamily="34" charset="0"/>
              </a:rPr>
              <a:t>skeletal muscle</a:t>
            </a:r>
            <a:r>
              <a:rPr kumimoji="0" lang="en-US" sz="3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a:t>
            </a:r>
            <a:endParaRPr kumimoji="0" lang="en-US" sz="3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3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Myogenic contraction initiated by </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3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The increased intraluminal pressure ►the activation of non-selective cation channels in the plasma membrane of the smooth muscle cells, ►membrane depolarization ► open  voltage-gated L-type Ca</a:t>
            </a:r>
            <a:r>
              <a:rPr kumimoji="0" lang="en-US" sz="3000" b="0" i="0" u="none" strike="noStrike" kern="1200" cap="none" spc="0" normalizeH="0" baseline="3000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2+</a:t>
            </a:r>
            <a:r>
              <a:rPr kumimoji="0" lang="en-US" sz="3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channels ►Ca</a:t>
            </a:r>
            <a:r>
              <a:rPr kumimoji="0" lang="en-US" sz="3000" b="0" i="0" u="none" strike="noStrike" kern="1200" cap="none" spc="0" normalizeH="0" baseline="3000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2+</a:t>
            </a:r>
            <a:r>
              <a:rPr kumimoji="0" lang="en-US" sz="3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influx ►smooth muscle contraction</a:t>
            </a:r>
            <a:r>
              <a:rPr kumimoji="0" lang="en-US" sz="3000" b="1" i="0" u="dbl"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a:t>
            </a:r>
            <a:endParaRPr kumimoji="0" lang="en-US" sz="30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endParaRPr>
          </a:p>
          <a:p>
            <a:endParaRPr lang="en-US" dirty="0"/>
          </a:p>
        </p:txBody>
      </p:sp>
      <p:pic>
        <p:nvPicPr>
          <p:cNvPr id="5" name="Picture 4">
            <a:extLst>
              <a:ext uri="{FF2B5EF4-FFF2-40B4-BE49-F238E27FC236}">
                <a16:creationId xmlns="" xmlns:a16="http://schemas.microsoft.com/office/drawing/2014/main" id="{81457462-BD73-493E-BB85-10BD1CB01BC7}"/>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5651292" y="0"/>
            <a:ext cx="6540708" cy="4182053"/>
          </a:xfrm>
          <a:prstGeom prst="rect">
            <a:avLst/>
          </a:prstGeom>
        </p:spPr>
      </p:pic>
    </p:spTree>
    <p:extLst>
      <p:ext uri="{BB962C8B-B14F-4D97-AF65-F5344CB8AC3E}">
        <p14:creationId xmlns:p14="http://schemas.microsoft.com/office/powerpoint/2010/main" val="13391620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BE245438-F537-492B-8A92-C65B70C36AF0}"/>
              </a:ext>
            </a:extLst>
          </p:cNvPr>
          <p:cNvSpPr>
            <a:spLocks noGrp="1"/>
          </p:cNvSpPr>
          <p:nvPr>
            <p:ph idx="1"/>
          </p:nvPr>
        </p:nvSpPr>
        <p:spPr>
          <a:xfrm>
            <a:off x="0" y="0"/>
            <a:ext cx="12192000" cy="6858000"/>
          </a:xfrm>
        </p:spPr>
        <p:txBody>
          <a:bodyPr>
            <a:normAutofit fontScale="92500" lnSpcReduction="10000"/>
          </a:bodyPr>
          <a:lstStyle/>
          <a:p>
            <a:pPr marL="0" marR="0" lvl="0" indent="0" algn="justLow"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200" b="1" i="0" u="dbl"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Warnock Pro Light"/>
              </a:rPr>
              <a:t>(2) Long-term control</a:t>
            </a:r>
            <a:endParaRPr kumimoji="0" lang="en-US" sz="1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justLow"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Long-term control means </a:t>
            </a:r>
            <a:r>
              <a:rPr kumimoji="0" lang="en-US" sz="22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slow, controlle</a:t>
            </a: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d changes in flow over a period </a:t>
            </a:r>
            <a:r>
              <a:rPr kumimoji="0" lang="en-US" sz="22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of days, weeks, or even months</a:t>
            </a: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justLow"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Long-term control changes provide even </a:t>
            </a:r>
            <a:r>
              <a:rPr kumimoji="0" lang="en-US" sz="2200" b="0" i="0" u="none" strike="noStrike" kern="1200" cap="none" spc="0" normalizeH="0" baseline="0" noProof="0" dirty="0">
                <a:ln>
                  <a:noFill/>
                </a:ln>
                <a:solidFill>
                  <a:srgbClr val="0070C0"/>
                </a:solidFill>
                <a:effectLst/>
                <a:uLnTx/>
                <a:uFillTx/>
                <a:latin typeface="Arial Narrow" panose="020B0606020202030204" pitchFamily="34" charset="0"/>
                <a:ea typeface="Calibri" panose="020F0502020204030204" pitchFamily="34" charset="0"/>
                <a:cs typeface="Arial" panose="020B0604020202020204" pitchFamily="34" charset="0"/>
              </a:rPr>
              <a:t>better control of the flow in proportion to the needs of the tissues</a:t>
            </a: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justLow"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Long-term control changes come about because of an </a:t>
            </a:r>
            <a:r>
              <a:rPr kumimoji="0" lang="en-US" sz="22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increase or decrease </a:t>
            </a: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in the </a:t>
            </a:r>
            <a:r>
              <a:rPr kumimoji="0" lang="en-US" sz="2200" b="0" i="0" u="none" strike="noStrike" kern="1200" cap="none" spc="0" normalizeH="0" baseline="0" noProof="0" dirty="0">
                <a:ln>
                  <a:noFill/>
                </a:ln>
                <a:solidFill>
                  <a:srgbClr val="00B050"/>
                </a:solidFill>
                <a:effectLst/>
                <a:uLnTx/>
                <a:uFillTx/>
                <a:latin typeface="Arial Narrow" panose="020B0606020202030204" pitchFamily="34" charset="0"/>
                <a:ea typeface="Calibri" panose="020F0502020204030204" pitchFamily="34" charset="0"/>
                <a:cs typeface="Arial" panose="020B0604020202020204" pitchFamily="34" charset="0"/>
              </a:rPr>
              <a:t>physical sizes and numbers </a:t>
            </a: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of blood vessels supplying the tissues.</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justLow"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Most of the mechanisms for acute local blood flow regulation, even after full activation of these acute mechanisms, the blood flow usually </a:t>
            </a:r>
            <a:r>
              <a:rPr kumimoji="0" lang="en-US" sz="22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adjusted only about three quarters </a:t>
            </a: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of the way to the exact additional require­ments of the tissues. </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justLow"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Long-term control regula­tion gives a far more complete control of blood flow. For instance, in the aforementioned example, if the arterial pressure remains at </a:t>
            </a:r>
            <a:r>
              <a:rPr kumimoji="0" lang="en-US" sz="22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150 mm Hg indefinitely</a:t>
            </a: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within </a:t>
            </a:r>
            <a:r>
              <a:rPr kumimoji="0" lang="en-US" sz="22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a few weeks </a:t>
            </a: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the blood flow through the </a:t>
            </a:r>
          </a:p>
          <a:p>
            <a:pPr marL="0" marR="0" lvl="0" indent="0" algn="justLow"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sym typeface="Wingdings 2" panose="05020102010507070707" pitchFamily="18" charset="2"/>
              </a:rPr>
              <a:t></a:t>
            </a:r>
            <a:r>
              <a:rPr kumimoji="0" lang="en-US" sz="2200" b="0" i="0" u="none" strike="noStrike" kern="1200" cap="none" spc="0" normalizeH="0" baseline="0" noProof="0" dirty="0">
                <a:ln>
                  <a:noFill/>
                </a:ln>
                <a:solidFill>
                  <a:srgbClr val="0070C0"/>
                </a:solidFill>
                <a:effectLst/>
                <a:uLnTx/>
                <a:uFillTx/>
                <a:latin typeface="Arial Narrow" panose="020B0606020202030204" pitchFamily="34" charset="0"/>
                <a:ea typeface="Calibri" panose="020F0502020204030204" pitchFamily="34" charset="0"/>
                <a:cs typeface="Arial" panose="020B0604020202020204" pitchFamily="34" charset="0"/>
              </a:rPr>
              <a:t>tissues gradually approaches almost exactly </a:t>
            </a:r>
          </a:p>
          <a:p>
            <a:pPr marL="0" marR="0" lvl="0" indent="0" algn="justLow"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srgbClr val="0070C0"/>
                </a:solidFill>
                <a:effectLst/>
                <a:uLnTx/>
                <a:uFillTx/>
                <a:latin typeface="Arial Narrow" panose="020B0606020202030204" pitchFamily="34" charset="0"/>
                <a:ea typeface="Calibri" panose="020F0502020204030204" pitchFamily="34" charset="0"/>
                <a:cs typeface="Arial" panose="020B0604020202020204" pitchFamily="34" charset="0"/>
              </a:rPr>
              <a:t>the normal flow leve</a:t>
            </a: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l and </a:t>
            </a:r>
          </a:p>
          <a:p>
            <a:pPr marL="0" marR="0" lvl="0" indent="0" algn="justLow"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sym typeface="Wingdings 2" panose="05020102010507070707" pitchFamily="18" charset="2"/>
              </a:rPr>
              <a:t></a:t>
            </a: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the local blood flow remain </a:t>
            </a:r>
            <a:r>
              <a:rPr kumimoji="0" lang="en-US" sz="22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more stable </a:t>
            </a: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with changes </a:t>
            </a:r>
          </a:p>
          <a:p>
            <a:pPr marL="0" marR="0" lvl="0" indent="0" algn="justLow"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in blood pressure between  50 to 250 mmHg.</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justLow"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Long-term regulation of blood flow is especially </a:t>
            </a:r>
          </a:p>
          <a:p>
            <a:pPr marL="0" marR="0" lvl="0" indent="0" algn="justLow"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important when the metabolic demands </a:t>
            </a: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of a</a:t>
            </a:r>
          </a:p>
          <a:p>
            <a:pPr marL="0" marR="0" lvl="0" indent="0" algn="justLow"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tissue change. Thus, if a tissue becomes </a:t>
            </a:r>
          </a:p>
          <a:p>
            <a:pPr marL="0" marR="0" lvl="0" indent="0" algn="justLow"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chronically overactive and therefore </a:t>
            </a:r>
            <a:r>
              <a:rPr kumimoji="0" lang="en-US" sz="22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requires</a:t>
            </a:r>
          </a:p>
          <a:p>
            <a:pPr marL="0" marR="0" lvl="0" indent="0" algn="justLow"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 increased quantities of oxygen and other </a:t>
            </a:r>
          </a:p>
          <a:p>
            <a:pPr marL="0" marR="0" lvl="0" indent="0" algn="justLow"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nutrients,</a:t>
            </a: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the arterioles and capillary vessels usually </a:t>
            </a:r>
          </a:p>
          <a:p>
            <a:pPr marL="0" marR="0" lvl="0" indent="0" algn="justLow"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increase in both number and size within a few weeks</a:t>
            </a:r>
          </a:p>
          <a:p>
            <a:pPr marL="0" marR="0" lvl="0" indent="0" algn="justLow"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to match the needs of the tissue, </a:t>
            </a:r>
            <a:r>
              <a:rPr kumimoji="0" lang="en-US" sz="22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unless the circulatory</a:t>
            </a:r>
          </a:p>
          <a:p>
            <a:pPr marL="0" marR="0" lvl="0" indent="0" algn="justLow"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 system has become pathological or too old to respond. </a:t>
            </a:r>
            <a:endParaRPr kumimoji="0" lang="en-US" sz="16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endParaRPr>
          </a:p>
          <a:p>
            <a:endParaRPr lang="en-US" dirty="0"/>
          </a:p>
        </p:txBody>
      </p:sp>
      <p:pic>
        <p:nvPicPr>
          <p:cNvPr id="4" name="Picture 3">
            <a:extLst>
              <a:ext uri="{FF2B5EF4-FFF2-40B4-BE49-F238E27FC236}">
                <a16:creationId xmlns="" xmlns:a16="http://schemas.microsoft.com/office/drawing/2014/main" id="{48B65B89-2659-4821-82C1-E1E004939145}"/>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5295480" y="2695796"/>
            <a:ext cx="6896520" cy="3315260"/>
          </a:xfrm>
          <a:prstGeom prst="rect">
            <a:avLst/>
          </a:prstGeom>
        </p:spPr>
      </p:pic>
    </p:spTree>
    <p:extLst>
      <p:ext uri="{BB962C8B-B14F-4D97-AF65-F5344CB8AC3E}">
        <p14:creationId xmlns:p14="http://schemas.microsoft.com/office/powerpoint/2010/main" val="31882872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1BCA48B7-3BA8-4278-91FA-092EC79E412C}"/>
              </a:ext>
            </a:extLst>
          </p:cNvPr>
          <p:cNvSpPr>
            <a:spLocks noGrp="1"/>
          </p:cNvSpPr>
          <p:nvPr>
            <p:ph idx="1"/>
          </p:nvPr>
        </p:nvSpPr>
        <p:spPr>
          <a:xfrm>
            <a:off x="0" y="0"/>
            <a:ext cx="12192000" cy="6858000"/>
          </a:xfrm>
        </p:spPr>
        <p:txBody>
          <a:bodyPr>
            <a:normAutofit fontScale="92500" lnSpcReduction="20000"/>
          </a:bodyPr>
          <a:lstStyle/>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900" b="1" i="0" u="dbl"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Frutiger-Bold"/>
              </a:rPr>
              <a:t>Factors control long-term blood flow:</a:t>
            </a:r>
            <a:endParaRPr kumimoji="0" lang="en-US" sz="29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900" b="0" i="0" u="wavy"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Frutiger-Bold"/>
              </a:rPr>
              <a:t>I. Vascularity</a:t>
            </a:r>
            <a:endParaRPr kumimoji="0" lang="en-US" sz="29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9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Frutiger-Bold"/>
              </a:rPr>
              <a:t>An especially valuable characteristic of long-term vascular control is that vascu­larity.</a:t>
            </a: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900" b="0" i="0" u="none" strike="noStrike" kern="1200" cap="none" spc="0" normalizeH="0" baseline="0" noProof="0" dirty="0" smtClean="0">
                <a:ln>
                  <a:noFill/>
                </a:ln>
                <a:solidFill>
                  <a:prstClr val="black"/>
                </a:solidFill>
                <a:effectLst/>
                <a:uLnTx/>
                <a:uFillTx/>
                <a:latin typeface="Arial Narrow" panose="020B0606020202030204" pitchFamily="34" charset="0"/>
                <a:ea typeface="Calibri" panose="020F0502020204030204" pitchFamily="34" charset="0"/>
                <a:cs typeface="Frutiger-Bold"/>
              </a:rPr>
              <a:t>For </a:t>
            </a:r>
            <a:r>
              <a:rPr kumimoji="0" lang="en-US" sz="29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Frutiger-Bold"/>
              </a:rPr>
              <a:t>instance, if the metabolism in a tissue is increase for a prolonged period, </a:t>
            </a:r>
            <a:r>
              <a:rPr kumimoji="0" lang="en-US" sz="29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Frutiger-Bold"/>
              </a:rPr>
              <a:t>vascularity increases in size and number</a:t>
            </a:r>
            <a:r>
              <a:rPr kumimoji="0" lang="en-US" sz="29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Frutiger-Bold"/>
              </a:rPr>
              <a:t>, a process gen­erally called </a:t>
            </a:r>
            <a:r>
              <a:rPr kumimoji="0" lang="en-US" sz="2900" b="0" i="0" u="dotted"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Frutiger-Bold"/>
              </a:rPr>
              <a:t>angiogenesis</a:t>
            </a:r>
            <a:r>
              <a:rPr kumimoji="0" lang="en-US" sz="29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Frutiger-Bold"/>
              </a:rPr>
              <a:t>; if the metabolism decreased, vascularity decreases</a:t>
            </a:r>
            <a:endParaRPr kumimoji="0" lang="en-US" sz="29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9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Frutiger-Bold"/>
              </a:rPr>
              <a:t>During </a:t>
            </a:r>
            <a:r>
              <a:rPr kumimoji="0" lang="en-US" sz="29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Frutiger-Bold"/>
              </a:rPr>
              <a:t>heavy exercise </a:t>
            </a:r>
            <a:r>
              <a:rPr kumimoji="0" lang="en-US" sz="29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Frutiger-Bold"/>
              </a:rPr>
              <a:t>the need for whole </a:t>
            </a: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9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Frutiger-Bold"/>
              </a:rPr>
              <a:t>body blood flow often increases to </a:t>
            </a:r>
            <a:r>
              <a:rPr kumimoji="0" lang="en-US" sz="29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Frutiger-Bold"/>
              </a:rPr>
              <a:t>six to </a:t>
            </a: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9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Frutiger-Bold"/>
              </a:rPr>
              <a:t>eight </a:t>
            </a:r>
            <a:r>
              <a:rPr kumimoji="0" lang="en-US" sz="29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Frutiger-Bold"/>
              </a:rPr>
              <a:t>times the resting blood flow. This great </a:t>
            </a: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9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Frutiger-Bold"/>
              </a:rPr>
              <a:t>excess of flow may not be required for more </a:t>
            </a: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9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Frutiger-Bold"/>
              </a:rPr>
              <a:t>than a few minutes each day. Nevertheless, </a:t>
            </a: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9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Frutiger-Bold"/>
              </a:rPr>
              <a:t>even this short need can cause enough </a:t>
            </a: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9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Frutiger-Bold"/>
              </a:rPr>
              <a:t>angiogenic factors formed by the muscles to</a:t>
            </a: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9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Frutiger-Bold"/>
              </a:rPr>
              <a:t> increase their vascularity as required. </a:t>
            </a: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9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Frutiger-Bold"/>
              </a:rPr>
              <a:t>Were it not for this capability, </a:t>
            </a:r>
            <a:r>
              <a:rPr kumimoji="0" lang="en-US" sz="29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Frutiger-Bold"/>
              </a:rPr>
              <a:t>every time </a:t>
            </a: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9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Frutiger-Bold"/>
              </a:rPr>
              <a:t>a person  attempted heavy exercise</a:t>
            </a:r>
            <a:r>
              <a:rPr kumimoji="0" lang="en-US" sz="29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Frutiger-Bold"/>
              </a:rPr>
              <a:t>, the muscles would fail to receive the required nutrients, especially </a:t>
            </a:r>
            <a:r>
              <a:rPr kumimoji="0" lang="en-US" sz="2900" b="0" i="0" u="none" strike="noStrike" kern="1200" cap="none" spc="0" normalizeH="0" baseline="0" noProof="0" dirty="0" smtClean="0">
                <a:ln>
                  <a:noFill/>
                </a:ln>
                <a:solidFill>
                  <a:prstClr val="black"/>
                </a:solidFill>
                <a:effectLst/>
                <a:uLnTx/>
                <a:uFillTx/>
                <a:latin typeface="Arial Narrow" panose="020B0606020202030204" pitchFamily="34" charset="0"/>
                <a:ea typeface="Calibri" panose="020F0502020204030204" pitchFamily="34" charset="0"/>
                <a:cs typeface="Frutiger-Bold"/>
              </a:rPr>
              <a:t>the </a:t>
            </a:r>
            <a:r>
              <a:rPr kumimoji="0" lang="en-US" sz="29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Frutiger-Bold"/>
              </a:rPr>
              <a:t>required oxygen, and thus the muscles simply would fail to contract. </a:t>
            </a:r>
            <a:endParaRPr kumimoji="0" lang="en-US" sz="29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endParaRPr lang="en-US" dirty="0"/>
          </a:p>
        </p:txBody>
      </p:sp>
      <p:pic>
        <p:nvPicPr>
          <p:cNvPr id="4" name="Picture 3">
            <a:extLst>
              <a:ext uri="{FF2B5EF4-FFF2-40B4-BE49-F238E27FC236}">
                <a16:creationId xmlns="" xmlns:a16="http://schemas.microsoft.com/office/drawing/2014/main" id="{5A8FD1E3-FD97-44A8-BF2E-0339D6716C72}"/>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5758933" y="1987653"/>
            <a:ext cx="6296589" cy="3130258"/>
          </a:xfrm>
          <a:prstGeom prst="rect">
            <a:avLst/>
          </a:prstGeom>
        </p:spPr>
      </p:pic>
    </p:spTree>
    <p:extLst>
      <p:ext uri="{BB962C8B-B14F-4D97-AF65-F5344CB8AC3E}">
        <p14:creationId xmlns:p14="http://schemas.microsoft.com/office/powerpoint/2010/main" val="10953299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ACC137BD-EF77-4920-885D-03B6C7F98041}"/>
              </a:ext>
            </a:extLst>
          </p:cNvPr>
          <p:cNvSpPr>
            <a:spLocks noGrp="1"/>
          </p:cNvSpPr>
          <p:nvPr>
            <p:ph idx="1"/>
          </p:nvPr>
        </p:nvSpPr>
        <p:spPr>
          <a:xfrm>
            <a:off x="0" y="0"/>
            <a:ext cx="12192000" cy="6858000"/>
          </a:xfrm>
        </p:spPr>
        <p:txBody>
          <a:bodyPr/>
          <a:lstStyle/>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Frutiger-Bold"/>
              </a:rPr>
              <a:t>However, after extra vascularity does develop, the extra blood vessels normally </a:t>
            </a:r>
            <a:r>
              <a:rPr kumimoji="0" lang="en-US" sz="28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Frutiger-Bold"/>
              </a:rPr>
              <a:t>remain mainly vasocon­stricted, </a:t>
            </a:r>
            <a:r>
              <a:rPr kumimoji="0" lang="en-US" sz="28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Frutiger-Bold"/>
              </a:rPr>
              <a:t>opening to allow extra flow only when appropri­ate local stimuli such as a lack of oxygen, nerve vasodilatory stimuli, or other stimuli call forth the required extra flow. </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The actual physical reconstruction of the tissue vas­culature </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sym typeface="Wingdings 2" panose="05020102010507070707" pitchFamily="18" charset="2"/>
              </a:rPr>
              <a:t> </a:t>
            </a:r>
            <a:r>
              <a:rPr kumimoji="0" lang="en-US" sz="28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occurs to meet the needs of the tissues</a:t>
            </a:r>
            <a:r>
              <a:rPr kumimoji="0" lang="en-US" sz="28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sym typeface="Wingdings 2" panose="05020102010507070707" pitchFamily="18" charset="2"/>
              </a:rPr>
              <a:t> </a:t>
            </a:r>
            <a:r>
              <a:rPr kumimoji="0" lang="en-US" sz="2800" b="0" i="0" u="none" strike="noStrike" kern="1200" cap="none" spc="0" normalizeH="0" baseline="0" noProof="0" dirty="0">
                <a:ln>
                  <a:noFill/>
                </a:ln>
                <a:solidFill>
                  <a:srgbClr val="0070C0"/>
                </a:solidFill>
                <a:effectLst/>
                <a:uLnTx/>
                <a:uFillTx/>
                <a:latin typeface="Arial Narrow" panose="020B0606020202030204" pitchFamily="34" charset="0"/>
                <a:ea typeface="Calibri" panose="020F0502020204030204" pitchFamily="34" charset="0"/>
                <a:cs typeface="Arial" panose="020B0604020202020204" pitchFamily="34" charset="0"/>
              </a:rPr>
              <a:t>occurs rapidly in new growth tissue</a:t>
            </a:r>
            <a:r>
              <a:rPr kumimoji="0" lang="en-US" sz="28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such as in scar tissue and cancerous tissue</a:t>
            </a: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a:t>
            </a:r>
            <a:r>
              <a:rPr kumimoji="0" lang="en-US" sz="2800" b="0" i="0" u="none" strike="noStrike" kern="1200" cap="none" spc="0" normalizeH="0" baseline="0" noProof="0" dirty="0">
                <a:ln>
                  <a:noFill/>
                </a:ln>
                <a:solidFill>
                  <a:srgbClr val="0070C0"/>
                </a:solidFill>
                <a:effectLst/>
                <a:uLnTx/>
                <a:uFillTx/>
                <a:latin typeface="Arial Narrow" panose="020B0606020202030204" pitchFamily="34" charset="0"/>
                <a:ea typeface="Calibri" panose="020F0502020204030204" pitchFamily="34" charset="0"/>
                <a:cs typeface="Arial" panose="020B0604020202020204" pitchFamily="34" charset="0"/>
              </a:rPr>
              <a:t>occurs much more slowly in old, well-established tissues</a:t>
            </a:r>
            <a:r>
              <a:rPr kumimoji="0" lang="en-US" sz="28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sym typeface="Wingdings 2" panose="05020102010507070707" pitchFamily="18" charset="2"/>
              </a:rPr>
              <a:t></a:t>
            </a:r>
            <a:r>
              <a:rPr kumimoji="0" lang="en-US" sz="28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occurs </a:t>
            </a:r>
            <a:r>
              <a:rPr kumimoji="0" lang="en-US" sz="2800" b="0" i="0" u="none" strike="noStrike" kern="1200" cap="none" spc="0" normalizeH="0" baseline="0" noProof="0" dirty="0">
                <a:ln>
                  <a:noFill/>
                </a:ln>
                <a:solidFill>
                  <a:srgbClr val="009900"/>
                </a:solidFill>
                <a:effectLst/>
                <a:uLnTx/>
                <a:uFillTx/>
                <a:latin typeface="Arial Narrow" panose="020B0606020202030204" pitchFamily="34" charset="0"/>
                <a:ea typeface="Calibri" panose="020F0502020204030204" pitchFamily="34" charset="0"/>
                <a:cs typeface="Arial" panose="020B0604020202020204" pitchFamily="34" charset="0"/>
              </a:rPr>
              <a:t>within a few days in the neonate </a:t>
            </a: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occurs </a:t>
            </a:r>
            <a:r>
              <a:rPr kumimoji="0" lang="en-US" sz="2800" b="0" i="0" u="none" strike="noStrike" kern="1200" cap="none" spc="0" normalizeH="0" baseline="0" noProof="0" dirty="0">
                <a:ln>
                  <a:noFill/>
                </a:ln>
                <a:solidFill>
                  <a:srgbClr val="009900"/>
                </a:solidFill>
                <a:effectLst/>
                <a:uLnTx/>
                <a:uFillTx/>
                <a:latin typeface="Arial Narrow" panose="020B0606020202030204" pitchFamily="34" charset="0"/>
                <a:ea typeface="Calibri" panose="020F0502020204030204" pitchFamily="34" charset="0"/>
                <a:cs typeface="Arial" panose="020B0604020202020204" pitchFamily="34" charset="0"/>
              </a:rPr>
              <a:t>as long as months in the elderly person</a:t>
            </a:r>
            <a:r>
              <a:rPr kumimoji="0" lang="en-US" sz="28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sym typeface="Wingdings 2" panose="05020102010507070707" pitchFamily="18" charset="2"/>
              </a:rPr>
              <a:t></a:t>
            </a:r>
            <a:r>
              <a:rPr kumimoji="0" lang="en-US" sz="28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Furthermore, the final degree of response is </a:t>
            </a:r>
            <a:r>
              <a:rPr kumimoji="0" lang="en-US" sz="28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much better in younger than in older tissues</a:t>
            </a:r>
            <a:r>
              <a:rPr kumimoji="0" lang="en-US" sz="28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a:t>
            </a: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the neonate vascularity will adjust to match almost exactly the needs of the tissue for blood flow   </a:t>
            </a:r>
          </a:p>
          <a:p>
            <a:pPr marL="0" indent="0">
              <a:lnSpc>
                <a:spcPct val="107000"/>
              </a:lnSpc>
              <a:spcBef>
                <a:spcPts val="0"/>
              </a:spcBef>
              <a:buNone/>
              <a:defRPr/>
            </a:pPr>
            <a:r>
              <a:rPr kumimoji="0" lang="en-US" sz="2800" b="0" i="0" u="none" strike="noStrike" kern="1200" cap="none" spc="0" normalizeH="0" baseline="0" noProof="0" dirty="0" smtClean="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a:t>
            </a:r>
            <a:r>
              <a:rPr kumimoji="0" lang="en-US" sz="28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the older tissues vascularity frequently lags far behind the needs of the tissues</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12340684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7324F037-3DA9-4F33-93CF-9411D8AD8E98}"/>
              </a:ext>
            </a:extLst>
          </p:cNvPr>
          <p:cNvSpPr>
            <a:spLocks noGrp="1"/>
          </p:cNvSpPr>
          <p:nvPr>
            <p:ph idx="1"/>
          </p:nvPr>
        </p:nvSpPr>
        <p:spPr>
          <a:xfrm>
            <a:off x="0" y="0"/>
            <a:ext cx="7465102" cy="6858000"/>
          </a:xfrm>
        </p:spPr>
        <p:txBody>
          <a:bodyPr/>
          <a:lstStyle/>
          <a:p>
            <a:pPr marL="0" marR="0" lvl="0" indent="0" algn="justLow"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500" b="0" i="0" u="wavy" strike="noStrike" kern="1200" cap="none" spc="0" normalizeH="0" baseline="0" noProof="0" dirty="0">
                <a:ln>
                  <a:noFill/>
                </a:ln>
                <a:solidFill>
                  <a:prstClr val="black"/>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II. Collateral Circulation </a:t>
            </a:r>
            <a:endParaRPr kumimoji="0" lang="en-US" sz="25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justLow"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500" b="0" i="0" u="none" strike="noStrike" kern="1200" cap="none" spc="0" normalizeH="0" baseline="0" noProof="0" dirty="0">
                <a:ln>
                  <a:noFill/>
                </a:ln>
                <a:solidFill>
                  <a:srgbClr val="FF0000"/>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In most tissues of the body, when an artery or a vein is blocked, a new vascular channel usually develops around the blockage and allows at least partial resupply of blood to the affected tissue</a:t>
            </a:r>
            <a:r>
              <a:rPr kumimoji="0" lang="en-US" sz="2500" b="0" i="0" u="none" strike="noStrike" kern="1200" cap="none" spc="0" normalizeH="0" baseline="0" noProof="0" dirty="0">
                <a:ln>
                  <a:noFill/>
                </a:ln>
                <a:solidFill>
                  <a:prstClr val="black"/>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 </a:t>
            </a:r>
            <a:endParaRPr kumimoji="0" lang="en-US" sz="25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justLow"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500" b="0" i="0" u="none" strike="noStrike" kern="1200" cap="none" spc="0" normalizeH="0" baseline="0" noProof="0" dirty="0">
                <a:ln>
                  <a:noFill/>
                </a:ln>
                <a:solidFill>
                  <a:prstClr val="black"/>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The collateral vessels continue to </a:t>
            </a:r>
            <a:r>
              <a:rPr kumimoji="0" lang="en-US" sz="2500" b="0" i="0" u="none" strike="noStrike" kern="1200" cap="none" spc="0" normalizeH="0" baseline="0" noProof="0" dirty="0">
                <a:ln>
                  <a:noFill/>
                </a:ln>
                <a:solidFill>
                  <a:srgbClr val="0070C0"/>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grow for many months</a:t>
            </a:r>
            <a:endParaRPr kumimoji="0" lang="en-US" sz="2500" b="0" i="0" u="none" strike="noStrike" kern="1200" cap="none" spc="0" normalizeH="0" baseline="0" noProof="0" dirty="0">
              <a:ln>
                <a:noFill/>
              </a:ln>
              <a:solidFill>
                <a:prstClr val="black"/>
              </a:solidFill>
              <a:effectLst/>
              <a:uLnTx/>
              <a:uFillTx/>
              <a:latin typeface="Arial Narrow" panose="020B0606020202030204" pitchFamily="34" charset="0"/>
              <a:ea typeface="Times New Roman" panose="02020603050405020304" pitchFamily="18" charset="0"/>
              <a:cs typeface="Times New Roman" panose="02020603050405020304" pitchFamily="18" charset="0"/>
            </a:endParaRPr>
          </a:p>
          <a:p>
            <a:pPr marL="0" marR="0" lvl="0" indent="0" algn="justLow"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500" b="0" i="0" u="none" strike="noStrike" kern="1200" cap="none" spc="0" normalizeH="0" baseline="0" noProof="0" dirty="0">
                <a:ln>
                  <a:noFill/>
                </a:ln>
                <a:solidFill>
                  <a:prstClr val="black"/>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The collateral vessels usually forming </a:t>
            </a:r>
            <a:r>
              <a:rPr kumimoji="0" lang="en-US" sz="2500" b="0" i="0" u="none" strike="noStrike" kern="1200" cap="none" spc="0" normalizeH="0" baseline="0" noProof="0" dirty="0">
                <a:ln>
                  <a:noFill/>
                </a:ln>
                <a:solidFill>
                  <a:srgbClr val="FF0000"/>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multiple small collat­eral channels rather than one single large vessel</a:t>
            </a:r>
            <a:r>
              <a:rPr kumimoji="0" lang="en-US" sz="2500" b="0" i="0" u="none" strike="noStrike" kern="1200" cap="none" spc="0" normalizeH="0" baseline="0" noProof="0" dirty="0">
                <a:ln>
                  <a:noFill/>
                </a:ln>
                <a:solidFill>
                  <a:prstClr val="black"/>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 </a:t>
            </a:r>
          </a:p>
          <a:p>
            <a:pPr marL="0" marR="0" lvl="0" indent="0" algn="justLow"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500" b="0" i="0" u="none" strike="noStrike" kern="1200" cap="none" spc="0" normalizeH="0" baseline="0" noProof="0" dirty="0">
                <a:ln>
                  <a:noFill/>
                </a:ln>
                <a:solidFill>
                  <a:srgbClr val="FF0000"/>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Under resting conditions</a:t>
            </a:r>
            <a:r>
              <a:rPr kumimoji="0" lang="en-US" sz="2500" b="0" i="0" u="none" strike="noStrike" kern="1200" cap="none" spc="0" normalizeH="0" baseline="0" noProof="0" dirty="0">
                <a:ln>
                  <a:noFill/>
                </a:ln>
                <a:solidFill>
                  <a:prstClr val="black"/>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 </a:t>
            </a:r>
            <a:r>
              <a:rPr kumimoji="0" lang="en-US" sz="2500" b="0" i="0" u="none" strike="noStrike" kern="1200" cap="none" spc="0" normalizeH="0" baseline="0" noProof="0" dirty="0">
                <a:ln>
                  <a:noFill/>
                </a:ln>
                <a:solidFill>
                  <a:srgbClr val="0070C0"/>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the blood flow may return to nearly normal</a:t>
            </a:r>
            <a:r>
              <a:rPr kumimoji="0" lang="en-US" sz="2500" b="0" i="0" u="none" strike="noStrike" kern="1200" cap="none" spc="0" normalizeH="0" baseline="0" noProof="0" dirty="0">
                <a:ln>
                  <a:noFill/>
                </a:ln>
                <a:solidFill>
                  <a:srgbClr val="00B0F0"/>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a:t>
            </a:r>
            <a:r>
              <a:rPr kumimoji="0" lang="en-US" sz="2500" b="0" i="0" u="none" strike="noStrike" kern="1200" cap="none" spc="0" normalizeH="0" baseline="0" noProof="0" dirty="0">
                <a:ln>
                  <a:noFill/>
                </a:ln>
                <a:solidFill>
                  <a:prstClr val="black"/>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 but the new channels </a:t>
            </a:r>
            <a:r>
              <a:rPr kumimoji="0" lang="en-US" sz="2500" b="0" i="0" u="none" strike="noStrike" kern="1200" cap="none" spc="0" normalizeH="0" baseline="0" noProof="0" dirty="0">
                <a:ln>
                  <a:noFill/>
                </a:ln>
                <a:solidFill>
                  <a:srgbClr val="0070C0"/>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seldom become large enough </a:t>
            </a:r>
            <a:r>
              <a:rPr kumimoji="0" lang="en-US" sz="2500" b="0" i="0" u="none" strike="noStrike" kern="1200" cap="none" spc="0" normalizeH="0" baseline="0" noProof="0" dirty="0">
                <a:ln>
                  <a:noFill/>
                </a:ln>
                <a:solidFill>
                  <a:prstClr val="black"/>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to supply the blood flow needed during </a:t>
            </a:r>
            <a:r>
              <a:rPr kumimoji="0" lang="en-US" sz="2500" b="0" i="0" u="none" strike="noStrike" kern="1200" cap="none" spc="0" normalizeH="0" baseline="0" noProof="0" dirty="0">
                <a:ln>
                  <a:noFill/>
                </a:ln>
                <a:solidFill>
                  <a:srgbClr val="0070C0"/>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strenuous tissue activity. </a:t>
            </a:r>
          </a:p>
          <a:p>
            <a:pPr marL="0" marR="0" lvl="0" indent="0" algn="justLow"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500" b="0" i="0" u="none" strike="noStrike" kern="1200" cap="none" spc="0" normalizeH="0" baseline="0" noProof="0" dirty="0">
                <a:ln>
                  <a:noFill/>
                </a:ln>
                <a:solidFill>
                  <a:prstClr val="black"/>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The development of collateral vessels follows the usual principles of both acute and long-term local blood flow control, the acute control being </a:t>
            </a:r>
            <a:r>
              <a:rPr kumimoji="0" lang="en-US" sz="2500" b="0" i="0" u="none" strike="noStrike" kern="1200" cap="none" spc="0" normalizeH="0" baseline="0" noProof="0" dirty="0">
                <a:ln>
                  <a:noFill/>
                </a:ln>
                <a:solidFill>
                  <a:srgbClr val="0070C0"/>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rapid metabolic dilation, followed chronically by growth and enlargement </a:t>
            </a:r>
            <a:r>
              <a:rPr kumimoji="0" lang="en-US" sz="2500" b="0" i="0" u="none" strike="noStrike" kern="1200" cap="none" spc="0" normalizeH="0" baseline="0" noProof="0" dirty="0">
                <a:ln>
                  <a:noFill/>
                </a:ln>
                <a:solidFill>
                  <a:prstClr val="black"/>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of new vessels over a period of weeks and months. </a:t>
            </a:r>
            <a:endParaRPr kumimoji="0" lang="en-US" sz="25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endParaRPr lang="en-US" dirty="0"/>
          </a:p>
        </p:txBody>
      </p:sp>
      <p:pic>
        <p:nvPicPr>
          <p:cNvPr id="4" name="Picture 3">
            <a:extLst>
              <a:ext uri="{FF2B5EF4-FFF2-40B4-BE49-F238E27FC236}">
                <a16:creationId xmlns="" xmlns:a16="http://schemas.microsoft.com/office/drawing/2014/main" id="{1C41174C-9DBD-4B74-BAF3-62D5084B4EF9}"/>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7465102" y="1087076"/>
            <a:ext cx="4726898" cy="3603145"/>
          </a:xfrm>
          <a:prstGeom prst="rect">
            <a:avLst/>
          </a:prstGeom>
        </p:spPr>
      </p:pic>
    </p:spTree>
    <p:extLst>
      <p:ext uri="{BB962C8B-B14F-4D97-AF65-F5344CB8AC3E}">
        <p14:creationId xmlns:p14="http://schemas.microsoft.com/office/powerpoint/2010/main" val="4345021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E009226E-6EA4-4898-AFB8-3970AD24E855}"/>
              </a:ext>
            </a:extLst>
          </p:cNvPr>
          <p:cNvSpPr>
            <a:spLocks noGrp="1"/>
          </p:cNvSpPr>
          <p:nvPr>
            <p:ph idx="1"/>
          </p:nvPr>
        </p:nvSpPr>
        <p:spPr>
          <a:xfrm>
            <a:off x="0" y="0"/>
            <a:ext cx="9107156" cy="6858000"/>
          </a:xfrm>
        </p:spPr>
        <p:txBody>
          <a:bodyPr>
            <a:normAutofit fontScale="92500" lnSpcReduction="10000"/>
          </a:bodyPr>
          <a:lstStyle/>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An important example of the development of collateral blood vessels occurs after thrombosis of one of the coronary arteries. By the age of 60 years, most people have experienced </a:t>
            </a:r>
            <a:r>
              <a:rPr kumimoji="0" lang="en-US" sz="2400" b="0" i="0" u="none" strike="noStrike" kern="1200" cap="none" spc="0" normalizeH="0" baseline="0" noProof="0" dirty="0">
                <a:ln>
                  <a:noFill/>
                </a:ln>
                <a:solidFill>
                  <a:srgbClr val="0070C0"/>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closure or at least partial occlusion of at least one of the smaller branch coronary vessels</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 but they are not aware of it because collateral blood vessels have developed rapidly enough to prevent myocardial damage. When collateral blood vessels are unable to develop quickly enough to maintain blood flow because of the rapidity or severity of the coronary insufficiency, serious heart attacks occur.</a:t>
            </a: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Role of Oxygen in Long-Term Regulation </a:t>
            </a: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FF0000"/>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Oxygen i</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s important not only for acute control of local blood flow but also for long-term control. One example of this is </a:t>
            </a:r>
            <a:r>
              <a:rPr kumimoji="0" lang="en-US" sz="2400" b="0" i="0" u="none" strike="noStrike" kern="1200" cap="none" spc="0" normalizeH="0" baseline="0" noProof="0" dirty="0">
                <a:ln>
                  <a:noFill/>
                </a:ln>
                <a:solidFill>
                  <a:srgbClr val="FF0000"/>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increased vascularity in tissues of animals that live at high altitudes</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 where the atmospheric oxygen is low. </a:t>
            </a: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In </a:t>
            </a:r>
            <a:r>
              <a:rPr kumimoji="0" lang="en-US" sz="2400" b="0" i="0" u="none" strike="noStrike" kern="1200" cap="none" spc="0" normalizeH="0" baseline="0" noProof="0" dirty="0">
                <a:ln>
                  <a:noFill/>
                </a:ln>
                <a:solidFill>
                  <a:srgbClr val="FF0000"/>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premature human babies punted into oxygen tents for therapeutic purposes</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 the excess oxygen causes almost immediate cessation of new vascular growth in the retina of the premature baby’s eyes and even causes degeneration of some of the small vessels that already have formed. When the infant is taken out of the oxygen tent, explosive overgrowth of new vessels then occurs to make up for the sudden decrease in available oxygen. Indeed, often so </a:t>
            </a:r>
            <a:r>
              <a:rPr kumimoji="0" lang="en-US" sz="2400" b="0" i="0" u="none" strike="noStrike" kern="1200" cap="none" spc="0" normalizeH="0" baseline="0" noProof="0" dirty="0">
                <a:ln>
                  <a:noFill/>
                </a:ln>
                <a:solidFill>
                  <a:srgbClr val="FF0000"/>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much overgrowth occurs </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that the retinal vessels grow out from the retina into the eye’s vitreous humor, </a:t>
            </a:r>
            <a:r>
              <a:rPr kumimoji="0" lang="en-US" sz="2400" b="0" i="0" u="none" strike="noStrike" kern="1200" cap="none" spc="0" normalizeH="0" baseline="0" noProof="0" dirty="0">
                <a:ln>
                  <a:noFill/>
                </a:ln>
                <a:solidFill>
                  <a:srgbClr val="FF0000"/>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eventually causing blindness, a condition called retrolental fibroplasia </a:t>
            </a:r>
            <a:r>
              <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or Retinopathy of prematurity</a:t>
            </a:r>
            <a:r>
              <a:rPr kumimoji="0" lang="en-US" sz="2400" b="0" i="0" u="none" strike="noStrike" kern="1200" cap="none" spc="0" normalizeH="0" baseline="0" noProof="0" dirty="0">
                <a:ln>
                  <a:noFill/>
                </a:ln>
                <a:solidFill>
                  <a:srgbClr val="FF0000"/>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 </a:t>
            </a: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endPar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endPar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endParaRPr kumimoji="0" lang="en-US" sz="2400" b="0" i="0" u="none" strike="noStrike" kern="1200" cap="none" spc="0" normalizeH="0" baseline="0" noProof="0" dirty="0">
              <a:ln>
                <a:noFill/>
              </a:ln>
              <a:solidFill>
                <a:prstClr val="black"/>
              </a:solidFill>
              <a:effectLst/>
              <a:uLnTx/>
              <a:uFillTx/>
              <a:latin typeface="Arial Narrow" panose="020B0606020202030204" pitchFamily="34" charset="0"/>
              <a:ea typeface="Times New Roman" panose="02020603050405020304" pitchFamily="18" charset="0"/>
              <a:cs typeface="Times New Roman" panose="02020603050405020304" pitchFamily="18" charset="0"/>
            </a:endParaRPr>
          </a:p>
          <a:p>
            <a:endParaRPr lang="en-US" dirty="0"/>
          </a:p>
        </p:txBody>
      </p:sp>
      <p:pic>
        <p:nvPicPr>
          <p:cNvPr id="4" name="Picture 3">
            <a:extLst>
              <a:ext uri="{FF2B5EF4-FFF2-40B4-BE49-F238E27FC236}">
                <a16:creationId xmlns="" xmlns:a16="http://schemas.microsoft.com/office/drawing/2014/main" id="{FF1A918B-9585-4CAE-A02F-2CB9196F0AA7}"/>
              </a:ext>
            </a:extLst>
          </p:cNvPr>
          <p:cNvPicPr>
            <a:picLocks noChangeAspect="1"/>
          </p:cNvPicPr>
          <p:nvPr/>
        </p:nvPicPr>
        <p:blipFill>
          <a:blip r:embed="rId2"/>
          <a:stretch>
            <a:fillRect/>
          </a:stretch>
        </p:blipFill>
        <p:spPr>
          <a:xfrm>
            <a:off x="9107156" y="-63708"/>
            <a:ext cx="2947267" cy="3169481"/>
          </a:xfrm>
          <a:prstGeom prst="rect">
            <a:avLst/>
          </a:prstGeom>
        </p:spPr>
      </p:pic>
      <p:pic>
        <p:nvPicPr>
          <p:cNvPr id="5" name="Picture 4">
            <a:extLst>
              <a:ext uri="{FF2B5EF4-FFF2-40B4-BE49-F238E27FC236}">
                <a16:creationId xmlns="" xmlns:a16="http://schemas.microsoft.com/office/drawing/2014/main" id="{EB1A5835-6EFF-4713-9D27-87D0547F32BF}"/>
              </a:ext>
            </a:extLst>
          </p:cNvPr>
          <p:cNvPicPr>
            <a:picLocks noChangeAspect="1"/>
          </p:cNvPicPr>
          <p:nvPr/>
        </p:nvPicPr>
        <p:blipFill>
          <a:blip r:embed="rId3"/>
          <a:stretch>
            <a:fillRect/>
          </a:stretch>
        </p:blipFill>
        <p:spPr>
          <a:xfrm>
            <a:off x="9107157" y="3547585"/>
            <a:ext cx="3084843" cy="3310415"/>
          </a:xfrm>
          <a:prstGeom prst="rect">
            <a:avLst/>
          </a:prstGeom>
        </p:spPr>
      </p:pic>
    </p:spTree>
    <p:extLst>
      <p:ext uri="{BB962C8B-B14F-4D97-AF65-F5344CB8AC3E}">
        <p14:creationId xmlns:p14="http://schemas.microsoft.com/office/powerpoint/2010/main" val="32974534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4D1B3631-E0AC-403D-BF9E-750BB48BC65B}"/>
              </a:ext>
            </a:extLst>
          </p:cNvPr>
          <p:cNvSpPr>
            <a:spLocks noGrp="1"/>
          </p:cNvSpPr>
          <p:nvPr>
            <p:ph idx="1"/>
          </p:nvPr>
        </p:nvSpPr>
        <p:spPr>
          <a:xfrm>
            <a:off x="0" y="0"/>
            <a:ext cx="12192000" cy="7120328"/>
          </a:xfrm>
        </p:spPr>
        <p:txBody>
          <a:body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3200" b="1" i="0" u="dbl" strike="noStrike" kern="12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Arial" panose="020B0604020202020204" pitchFamily="34" charset="0"/>
              </a:rPr>
              <a:t>Blood flow regulation in skeletal muscle at rest and during exercise</a:t>
            </a:r>
            <a:endParaRPr kumimoji="0" lang="en-US" sz="3200" b="1" i="0" u="none" strike="noStrike" kern="12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Arial" panose="020B0604020202020204" pitchFamily="34" charset="0"/>
              </a:rPr>
              <a:t>Strenuous exercise is one of the most stressful conditions that the normal circulatory system faces because there is such a large mass of skeletal muscle in the body, all of it requiring large amounts of blood flow. </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Arial" panose="020B0604020202020204" pitchFamily="34" charset="0"/>
              </a:rPr>
              <a:t>Also, the cardiac output often must </a:t>
            </a:r>
            <a:r>
              <a:rPr kumimoji="0" lang="en-US" sz="3200" b="0" i="0" u="none" strike="noStrike" kern="1200" cap="none" spc="0" normalizeH="0" baseline="0" noProof="0" dirty="0">
                <a:ln>
                  <a:noFill/>
                </a:ln>
                <a:solidFill>
                  <a:srgbClr val="009900"/>
                </a:solidFill>
                <a:effectLst/>
                <a:uLnTx/>
                <a:uFillTx/>
                <a:latin typeface="Arial Narrow" panose="020B0606020202030204" pitchFamily="34" charset="0"/>
                <a:ea typeface="Calibri" panose="020F0502020204030204" pitchFamily="34" charset="0"/>
                <a:cs typeface="Arial" panose="020B0604020202020204" pitchFamily="34" charset="0"/>
              </a:rPr>
              <a:t>increase to four to five time </a:t>
            </a:r>
            <a:r>
              <a:rPr kumimoji="0" lang="en-US" sz="3200" b="0" i="0" u="none" strike="noStrike" kern="12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Arial" panose="020B0604020202020204" pitchFamily="34" charset="0"/>
              </a:rPr>
              <a:t>normal in the </a:t>
            </a:r>
            <a:r>
              <a:rPr kumimoji="0" lang="en-US" sz="3200" b="0" i="0" u="none" strike="noStrike" kern="1200" cap="none" spc="0" normalizeH="0" baseline="0" noProof="0" dirty="0">
                <a:ln>
                  <a:noFill/>
                </a:ln>
                <a:solidFill>
                  <a:srgbClr val="009900"/>
                </a:solidFill>
                <a:effectLst/>
                <a:uLnTx/>
                <a:uFillTx/>
                <a:latin typeface="Arial Narrow" panose="020B0606020202030204" pitchFamily="34" charset="0"/>
                <a:ea typeface="Calibri" panose="020F0502020204030204" pitchFamily="34" charset="0"/>
                <a:cs typeface="Arial" panose="020B0604020202020204" pitchFamily="34" charset="0"/>
              </a:rPr>
              <a:t>non-athlete</a:t>
            </a:r>
            <a:r>
              <a:rPr kumimoji="0" lang="en-US" sz="3200" b="0" i="0" u="none" strike="noStrike" kern="12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Arial" panose="020B0604020202020204" pitchFamily="34" charset="0"/>
              </a:rPr>
              <a:t>, or to </a:t>
            </a:r>
            <a:r>
              <a:rPr kumimoji="0" lang="en-US" sz="32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six to seven times </a:t>
            </a:r>
            <a:r>
              <a:rPr kumimoji="0" lang="en-US" sz="3200" b="0" i="0" u="none" strike="noStrike" kern="12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Arial" panose="020B0604020202020204" pitchFamily="34" charset="0"/>
              </a:rPr>
              <a:t>normal in the </a:t>
            </a:r>
            <a:r>
              <a:rPr kumimoji="0" lang="en-US" sz="32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well-trained athlete</a:t>
            </a:r>
            <a:r>
              <a:rPr kumimoji="0" lang="en-US" sz="3200" b="0" i="0" u="none" strike="noStrike" kern="12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Arial" panose="020B0604020202020204" pitchFamily="34" charset="0"/>
              </a:rPr>
              <a:t>, to satisfy the metabolic needs of the exercising muscles</a:t>
            </a:r>
            <a:r>
              <a:rPr kumimoji="0" lang="ar-SA" sz="3200" b="0" i="0" u="none" strike="noStrike" kern="12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Arial" panose="020B0604020202020204" pitchFamily="34" charset="0"/>
              </a:rPr>
              <a:t>.</a:t>
            </a:r>
            <a:endParaRPr kumimoji="0" lang="en-US" sz="3200" b="1" i="0" u="none" strike="noStrike" kern="12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3200" b="0" i="0" u="sng" strike="noStrike" kern="12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Arial" panose="020B0604020202020204" pitchFamily="34" charset="0"/>
              </a:rPr>
              <a:t>Rate of blood flow through the muscle </a:t>
            </a:r>
            <a:endParaRPr kumimoji="0" lang="en-US" sz="3200" b="1" i="0" u="none" strike="noStrike" kern="12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Arial" panose="020B0604020202020204" pitchFamily="34" charset="0"/>
              </a:rPr>
              <a:t>During rest, blood flow through skeletal muscle averages </a:t>
            </a:r>
            <a:r>
              <a:rPr kumimoji="0" lang="en-US" sz="3200" b="0" i="0" u="none" strike="noStrike" kern="12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mn-cs"/>
              </a:rPr>
              <a:t>3</a:t>
            </a:r>
            <a:r>
              <a:rPr kumimoji="0" lang="ar-SA" sz="3200" b="0" i="0" u="none" strike="noStrike" kern="12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Arial" panose="020B0604020202020204" pitchFamily="34" charset="0"/>
              </a:rPr>
              <a:t> </a:t>
            </a:r>
            <a:r>
              <a:rPr kumimoji="0" lang="en-US" sz="3200" b="0" i="0" u="none" strike="noStrike" kern="12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Arial" panose="020B0604020202020204" pitchFamily="34" charset="0"/>
              </a:rPr>
              <a:t>to 4 ml/min/100 g of muscle. </a:t>
            </a:r>
            <a:endParaRPr kumimoji="0" lang="en-US" sz="3200" b="1" i="0" u="none" strike="noStrike" kern="12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Arial" panose="020B0604020202020204" pitchFamily="34" charset="0"/>
              </a:rPr>
              <a:t>During extreme exercise in the well-conditioned athlete, this blood flow can increase 25- to 50-fold, rising to 100 to 200 ml/min/100 g of muscle. </a:t>
            </a:r>
            <a:endParaRPr kumimoji="0" lang="en-US" sz="3200" b="1" i="0" u="none" strike="noStrike" kern="12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Arial" panose="020B0604020202020204" pitchFamily="34" charset="0"/>
              </a:rPr>
              <a:t>Peak blood flows as high as 400 ml/min/100 g of muscle have been reported in thigh muscles of endurance-trained athletes</a:t>
            </a:r>
            <a:r>
              <a:rPr kumimoji="0" lang="ar-JO" sz="3200" b="0" i="0" u="none" strike="noStrike" kern="12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Arial" panose="020B0604020202020204" pitchFamily="34" charset="0"/>
              </a:rPr>
              <a:t>الرياضين المدربين على التحمل</a:t>
            </a:r>
            <a:r>
              <a:rPr kumimoji="0" lang="ar-SA" sz="3200" b="0" i="0" u="none" strike="noStrike" kern="12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Arial" panose="020B0604020202020204" pitchFamily="34" charset="0"/>
              </a:rPr>
              <a:t>.</a:t>
            </a:r>
            <a:endParaRPr lang="en-US" dirty="0"/>
          </a:p>
        </p:txBody>
      </p:sp>
    </p:spTree>
    <p:extLst>
      <p:ext uri="{BB962C8B-B14F-4D97-AF65-F5344CB8AC3E}">
        <p14:creationId xmlns:p14="http://schemas.microsoft.com/office/powerpoint/2010/main" val="42752066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9A93203D-1713-41EF-9808-3D774B9793C3}"/>
              </a:ext>
            </a:extLst>
          </p:cNvPr>
          <p:cNvSpPr>
            <a:spLocks noGrp="1"/>
          </p:cNvSpPr>
          <p:nvPr>
            <p:ph idx="1"/>
          </p:nvPr>
        </p:nvSpPr>
        <p:spPr>
          <a:xfrm>
            <a:off x="0" y="0"/>
            <a:ext cx="8274570" cy="6858000"/>
          </a:xfrm>
        </p:spPr>
        <p:txBody>
          <a:bodyPr>
            <a:normAutofit fontScale="92500" lnSpcReduction="10000"/>
          </a:bodyPr>
          <a:lstStyle/>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200" b="1" i="0" u="none" strike="noStrike" kern="12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Arial" panose="020B0604020202020204" pitchFamily="34" charset="0"/>
              </a:rPr>
              <a:t>Muscle during exercise</a:t>
            </a:r>
          </a:p>
          <a:p>
            <a:pPr marL="0" lvl="0" indent="0">
              <a:spcBef>
                <a:spcPts val="600"/>
              </a:spcBef>
              <a:buNone/>
              <a:defRPr/>
            </a:pPr>
            <a:r>
              <a:rPr kumimoji="0" lang="en-US" sz="22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The </a:t>
            </a:r>
            <a:r>
              <a:rPr lang="en-US" sz="2200" dirty="0">
                <a:solidFill>
                  <a:srgbClr val="FF0000"/>
                </a:solidFill>
                <a:latin typeface="Arial Narrow" panose="020B0606020202030204" pitchFamily="34" charset="0"/>
                <a:ea typeface="Calibri" panose="020F0502020204030204" pitchFamily="34" charset="0"/>
                <a:cs typeface="Arial" panose="020B0604020202020204" pitchFamily="34" charset="0"/>
              </a:rPr>
              <a:t>outflow in </a:t>
            </a:r>
            <a:r>
              <a:rPr kumimoji="0" lang="en-US" sz="22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the </a:t>
            </a:r>
            <a:r>
              <a:rPr kumimoji="0" lang="en-US" sz="2200" b="0" i="0" u="none" strike="noStrike" kern="1200" cap="none" spc="0" normalizeH="0" baseline="0" noProof="0" dirty="0" smtClean="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vein </a:t>
            </a:r>
            <a:r>
              <a:rPr kumimoji="0" lang="en-US" sz="22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increase during contraction and decrease during relaxation </a:t>
            </a:r>
          </a:p>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srgbClr val="0070C0"/>
                </a:solidFill>
                <a:effectLst/>
                <a:uLnTx/>
                <a:uFillTx/>
                <a:latin typeface="Arial Narrow" panose="020B0606020202030204" pitchFamily="34" charset="0"/>
                <a:ea typeface="Calibri" panose="020F0502020204030204" pitchFamily="34" charset="0"/>
                <a:cs typeface="Arial" panose="020B0604020202020204" pitchFamily="34" charset="0"/>
              </a:rPr>
              <a:t>The arterial inflow decrease during contraction and increase during relaxation</a:t>
            </a:r>
          </a:p>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Arial" panose="020B0604020202020204" pitchFamily="34" charset="0"/>
              </a:rPr>
              <a:t>1. After </a:t>
            </a:r>
            <a:r>
              <a:rPr kumimoji="0" lang="en-US" sz="2200" b="0" i="0" u="none" strike="noStrike" kern="12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mn-cs"/>
              </a:rPr>
              <a:t>just</a:t>
            </a:r>
            <a:r>
              <a:rPr kumimoji="0" lang="en-US" sz="2200" b="0" i="0" u="none" strike="noStrike" kern="12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Arial" panose="020B0604020202020204" pitchFamily="34" charset="0"/>
              </a:rPr>
              <a:t> a couple of seconds, mean and peak flows begin to increase (</a:t>
            </a:r>
            <a:r>
              <a:rPr kumimoji="0" lang="en-US" sz="22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active hyperemia</a:t>
            </a:r>
            <a:r>
              <a:rPr kumimoji="0" lang="en-US" sz="2200" b="0" i="0" u="none" strike="noStrike" kern="12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Arial" panose="020B0604020202020204" pitchFamily="34" charset="0"/>
              </a:rPr>
              <a:t>) </a:t>
            </a:r>
            <a:endParaRPr kumimoji="0" lang="en-US" sz="2200" b="1" i="0" u="none" strike="noStrike" kern="12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Arial" panose="020B0604020202020204" pitchFamily="34" charset="0"/>
              </a:rPr>
              <a:t>2. </a:t>
            </a:r>
            <a:r>
              <a:rPr kumimoji="0" lang="en-US" sz="2200" b="0" i="0" u="sng" strike="noStrike" kern="12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Arial" panose="020B0604020202020204" pitchFamily="34" charset="0"/>
              </a:rPr>
              <a:t>Blood flow during Muscle Contractions</a:t>
            </a:r>
            <a:endParaRPr kumimoji="0" lang="en-US" sz="2200" b="1" i="0" u="none" strike="noStrike" kern="12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Arial" panose="020B0604020202020204" pitchFamily="34" charset="0"/>
              </a:rPr>
              <a:t>After 15-20 seconds, the increased flow will reach a steady state that is determined by </a:t>
            </a:r>
            <a:endParaRPr kumimoji="0" lang="en-US" sz="2200" b="1" i="0" u="none" strike="noStrike" kern="12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srgbClr val="0070C0"/>
                </a:solidFill>
                <a:effectLst/>
                <a:uLnTx/>
                <a:uFillTx/>
                <a:latin typeface="Arial Narrow" panose="020B0606020202030204" pitchFamily="34" charset="0"/>
                <a:ea typeface="Calibri" panose="020F0502020204030204" pitchFamily="34" charset="0"/>
                <a:cs typeface="Arial" panose="020B0604020202020204" pitchFamily="34" charset="0"/>
                <a:sym typeface="Wingdings 2" panose="05020102010507070707" pitchFamily="18" charset="2"/>
              </a:rPr>
              <a:t></a:t>
            </a:r>
            <a:r>
              <a:rPr kumimoji="0" lang="en-US" sz="2200" b="0" i="0" u="none" strike="noStrike" kern="1200" cap="none" spc="0" normalizeH="0" baseline="0" noProof="0" dirty="0">
                <a:ln>
                  <a:noFill/>
                </a:ln>
                <a:solidFill>
                  <a:srgbClr val="0070C0"/>
                </a:solidFill>
                <a:effectLst/>
                <a:uLnTx/>
                <a:uFillTx/>
                <a:latin typeface="Arial Narrow" panose="020B0606020202030204" pitchFamily="34" charset="0"/>
                <a:ea typeface="Calibri" panose="020F0502020204030204" pitchFamily="34" charset="0"/>
                <a:cs typeface="Arial" panose="020B0604020202020204" pitchFamily="34" charset="0"/>
              </a:rPr>
              <a:t>the force and frequency of contraction, and </a:t>
            </a:r>
            <a:endParaRPr kumimoji="0" lang="en-US" sz="2200" b="1" i="0" u="none" strike="noStrike" kern="1200" cap="none" spc="0" normalizeH="0" baseline="0" noProof="0" dirty="0">
              <a:ln>
                <a:noFill/>
              </a:ln>
              <a:solidFill>
                <a:srgbClr val="0070C0"/>
              </a:solidFill>
              <a:effectLst/>
              <a:uLnTx/>
              <a:uFillTx/>
              <a:latin typeface="Arial Narrow" panose="020B0606020202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srgbClr val="0070C0"/>
                </a:solidFill>
                <a:effectLst/>
                <a:uLnTx/>
                <a:uFillTx/>
                <a:latin typeface="Arial Narrow" panose="020B0606020202030204" pitchFamily="34" charset="0"/>
                <a:ea typeface="Calibri" panose="020F0502020204030204" pitchFamily="34" charset="0"/>
                <a:cs typeface="Arial" panose="020B0604020202020204" pitchFamily="34" charset="0"/>
                <a:sym typeface="Wingdings 2" panose="05020102010507070707" pitchFamily="18" charset="2"/>
              </a:rPr>
              <a:t></a:t>
            </a:r>
            <a:r>
              <a:rPr kumimoji="0" lang="en-US" sz="2200" b="0" i="0" u="none" strike="noStrike" kern="1200" cap="none" spc="0" normalizeH="0" baseline="0" noProof="0" dirty="0">
                <a:ln>
                  <a:noFill/>
                </a:ln>
                <a:solidFill>
                  <a:srgbClr val="0070C0"/>
                </a:solidFill>
                <a:effectLst/>
                <a:uLnTx/>
                <a:uFillTx/>
                <a:latin typeface="Arial Narrow" panose="020B0606020202030204" pitchFamily="34" charset="0"/>
                <a:ea typeface="Calibri" panose="020F0502020204030204" pitchFamily="34" charset="0"/>
                <a:cs typeface="Arial" panose="020B0604020202020204" pitchFamily="34" charset="0"/>
              </a:rPr>
              <a:t>the metabolic demands of the tissue. </a:t>
            </a:r>
            <a:endParaRPr kumimoji="0" lang="en-US" sz="2200" b="1" i="0" u="none" strike="noStrike" kern="1200" cap="none" spc="0" normalizeH="0" baseline="0" noProof="0" dirty="0">
              <a:ln>
                <a:noFill/>
              </a:ln>
              <a:solidFill>
                <a:srgbClr val="0070C0"/>
              </a:solidFill>
              <a:effectLst/>
              <a:uLnTx/>
              <a:uFillTx/>
              <a:latin typeface="Arial Narrow" panose="020B0606020202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Arial" panose="020B0604020202020204" pitchFamily="34" charset="0"/>
              </a:rPr>
              <a:t>Blood flow to contracting skeletal muscle </a:t>
            </a:r>
            <a:r>
              <a:rPr kumimoji="0" lang="en-US" sz="22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is highly pulsatile </a:t>
            </a:r>
            <a:r>
              <a:rPr kumimoji="0" lang="en-US" sz="2200" b="0" i="0" u="none" strike="noStrike" kern="12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Arial" panose="020B0604020202020204" pitchFamily="34" charset="0"/>
              </a:rPr>
              <a:t>(The flow increases and decreases with each muscle contraction)</a:t>
            </a:r>
            <a:endParaRPr kumimoji="0" lang="en-US" sz="2200" b="1" i="0" u="none" strike="noStrike" kern="12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Arial" panose="020B0604020202020204" pitchFamily="34" charset="0"/>
              </a:rPr>
              <a:t>The cause of the lower flow during the muscle contraction phase </a:t>
            </a:r>
          </a:p>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Arial" panose="020B0604020202020204" pitchFamily="34" charset="0"/>
              </a:rPr>
              <a:t>of exercise is </a:t>
            </a:r>
            <a:r>
              <a:rPr kumimoji="0" lang="en-US" sz="22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compression</a:t>
            </a:r>
            <a:r>
              <a:rPr kumimoji="0" lang="en-US" sz="2200" b="0" i="0" u="none" strike="noStrike" kern="1200" cap="none" spc="0" normalizeH="0" baseline="0" noProof="0" dirty="0">
                <a:ln>
                  <a:noFill/>
                </a:ln>
                <a:solidFill>
                  <a:srgbClr val="C00000"/>
                </a:solidFill>
                <a:effectLst/>
                <a:uLnTx/>
                <a:uFillTx/>
                <a:latin typeface="Arial Narrow" panose="020B0606020202030204" pitchFamily="34" charset="0"/>
                <a:ea typeface="Calibri" panose="020F0502020204030204" pitchFamily="34" charset="0"/>
                <a:cs typeface="Arial" panose="020B0604020202020204" pitchFamily="34" charset="0"/>
              </a:rPr>
              <a:t> </a:t>
            </a:r>
            <a:r>
              <a:rPr kumimoji="0" lang="en-US" sz="2200" b="0" i="0" u="none" strike="noStrike" kern="12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Arial" panose="020B0604020202020204" pitchFamily="34" charset="0"/>
              </a:rPr>
              <a:t>of the blood vessels by the contracted muscle. </a:t>
            </a:r>
            <a:endParaRPr kumimoji="0" lang="en-US" sz="2200" b="1" i="0" u="none" strike="noStrike" kern="12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During strong tetanic contraction</a:t>
            </a:r>
            <a:r>
              <a:rPr kumimoji="0" lang="en-US" sz="2200" b="0" i="0" u="none" strike="noStrike" kern="12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Arial" panose="020B0604020202020204" pitchFamily="34" charset="0"/>
              </a:rPr>
              <a:t>, which causes sustained compression </a:t>
            </a:r>
          </a:p>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Arial" panose="020B0604020202020204" pitchFamily="34" charset="0"/>
              </a:rPr>
              <a:t>of the blood vessels, the blood flow can be almost stopped, but this also </a:t>
            </a:r>
          </a:p>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Arial" panose="020B0604020202020204" pitchFamily="34" charset="0"/>
              </a:rPr>
              <a:t>causes </a:t>
            </a:r>
            <a:r>
              <a:rPr kumimoji="0" lang="en-US" sz="22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rapid weakening of the contraction</a:t>
            </a:r>
            <a:endParaRPr kumimoji="0" lang="en-US" sz="2200" b="1"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Arial" panose="020B0604020202020204" pitchFamily="34" charset="0"/>
              </a:rPr>
              <a:t>3. When contractions cease, blood flow may </a:t>
            </a:r>
            <a:r>
              <a:rPr kumimoji="0" lang="en-US" sz="2200" b="0" i="0" u="none" strike="noStrike" kern="1200" cap="none" spc="0" normalizeH="0" baseline="0" noProof="0" dirty="0">
                <a:ln>
                  <a:noFill/>
                </a:ln>
                <a:solidFill>
                  <a:srgbClr val="00B050"/>
                </a:solidFill>
                <a:effectLst/>
                <a:uLnTx/>
                <a:uFillTx/>
                <a:latin typeface="Arial Narrow" panose="020B0606020202030204" pitchFamily="34" charset="0"/>
                <a:ea typeface="Calibri" panose="020F0502020204030204" pitchFamily="34" charset="0"/>
                <a:cs typeface="Arial" panose="020B0604020202020204" pitchFamily="34" charset="0"/>
              </a:rPr>
              <a:t>transiently increase because </a:t>
            </a:r>
          </a:p>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srgbClr val="00B050"/>
                </a:solidFill>
                <a:effectLst/>
                <a:uLnTx/>
                <a:uFillTx/>
                <a:latin typeface="Arial Narrow" panose="020B0606020202030204" pitchFamily="34" charset="0"/>
                <a:ea typeface="Calibri" panose="020F0502020204030204" pitchFamily="34" charset="0"/>
                <a:cs typeface="Arial" panose="020B0604020202020204" pitchFamily="34" charset="0"/>
              </a:rPr>
              <a:t>of the loss of compressive forces</a:t>
            </a:r>
            <a:r>
              <a:rPr kumimoji="0" lang="en-US" sz="2200" b="0" i="0" u="none" strike="noStrike" kern="12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Arial" panose="020B0604020202020204" pitchFamily="34" charset="0"/>
              </a:rPr>
              <a:t>, and then over the next minute or so the </a:t>
            </a:r>
          </a:p>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Arial" panose="020B0604020202020204" pitchFamily="34" charset="0"/>
              </a:rPr>
              <a:t>flow will return to control.</a:t>
            </a:r>
            <a:endParaRPr kumimoji="0" lang="en-US" sz="2200" b="1" i="0" u="none" strike="noStrike" kern="12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Arial" panose="020B0604020202020204" pitchFamily="34" charset="0"/>
              </a:rPr>
              <a:t>4. At the end of the contractions, the blood flow remains very high for a </a:t>
            </a:r>
          </a:p>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Arial" panose="020B0604020202020204" pitchFamily="34" charset="0"/>
              </a:rPr>
              <a:t>few seconds but then </a:t>
            </a:r>
            <a:r>
              <a:rPr kumimoji="0" lang="en-US" sz="2200" b="0" i="0" u="none" strike="noStrike" kern="1200" cap="none" spc="0" normalizeH="0" baseline="0" noProof="0" dirty="0">
                <a:ln>
                  <a:noFill/>
                </a:ln>
                <a:solidFill>
                  <a:srgbClr val="00B050"/>
                </a:solidFill>
                <a:effectLst/>
                <a:uLnTx/>
                <a:uFillTx/>
                <a:latin typeface="Arial Narrow" panose="020B0606020202030204" pitchFamily="34" charset="0"/>
                <a:ea typeface="Calibri" panose="020F0502020204030204" pitchFamily="34" charset="0"/>
                <a:cs typeface="Arial" panose="020B0604020202020204" pitchFamily="34" charset="0"/>
              </a:rPr>
              <a:t>returns toward normal during the next few minutes</a:t>
            </a:r>
            <a:endParaRPr kumimoji="0" lang="en-US" sz="2200" b="1" i="0" u="none" strike="noStrike" kern="1200" cap="none" spc="0" normalizeH="0" baseline="0" noProof="0" dirty="0">
              <a:ln>
                <a:noFill/>
              </a:ln>
              <a:solidFill>
                <a:srgbClr val="00B050"/>
              </a:solidFill>
              <a:effectLst/>
              <a:uLnTx/>
              <a:uFillTx/>
              <a:latin typeface="Arial Narrow" panose="020B0606020202030204" pitchFamily="34" charset="0"/>
              <a:ea typeface="Calibri" panose="020F0502020204030204" pitchFamily="34" charset="0"/>
              <a:cs typeface="Arial" panose="020B0604020202020204" pitchFamily="34" charset="0"/>
            </a:endParaRPr>
          </a:p>
          <a:p>
            <a:endParaRPr lang="en-US" dirty="0"/>
          </a:p>
        </p:txBody>
      </p:sp>
      <p:pic>
        <p:nvPicPr>
          <p:cNvPr id="4" name="Picture 3">
            <a:extLst>
              <a:ext uri="{FF2B5EF4-FFF2-40B4-BE49-F238E27FC236}">
                <a16:creationId xmlns="" xmlns:a16="http://schemas.microsoft.com/office/drawing/2014/main" id="{30AAD19E-70B7-4F22-9B27-EDCB1CA08CE6}"/>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8000282" y="0"/>
            <a:ext cx="4178070" cy="3581203"/>
          </a:xfrm>
          <a:prstGeom prst="rect">
            <a:avLst/>
          </a:prstGeom>
        </p:spPr>
      </p:pic>
      <p:pic>
        <p:nvPicPr>
          <p:cNvPr id="5" name="Picture 4">
            <a:extLst>
              <a:ext uri="{FF2B5EF4-FFF2-40B4-BE49-F238E27FC236}">
                <a16:creationId xmlns="" xmlns:a16="http://schemas.microsoft.com/office/drawing/2014/main" id="{DC0683ED-F950-434C-B289-8460F9D5912F}"/>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7005761" y="3762531"/>
            <a:ext cx="5151566" cy="2914141"/>
          </a:xfrm>
          <a:prstGeom prst="rect">
            <a:avLst/>
          </a:prstGeom>
        </p:spPr>
      </p:pic>
    </p:spTree>
    <p:extLst>
      <p:ext uri="{BB962C8B-B14F-4D97-AF65-F5344CB8AC3E}">
        <p14:creationId xmlns:p14="http://schemas.microsoft.com/office/powerpoint/2010/main" val="18901982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2217E2E-6628-4D90-A636-A0960A6E7CF4}"/>
              </a:ext>
            </a:extLst>
          </p:cNvPr>
          <p:cNvSpPr>
            <a:spLocks noGrp="1"/>
          </p:cNvSpPr>
          <p:nvPr>
            <p:ph idx="1"/>
          </p:nvPr>
        </p:nvSpPr>
        <p:spPr>
          <a:xfrm>
            <a:off x="0" y="0"/>
            <a:ext cx="9021805" cy="6858000"/>
          </a:xfrm>
        </p:spPr>
        <p:txBody>
          <a:bodyPr>
            <a:noAutofit/>
          </a:bodyPr>
          <a:lstStyle/>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700" b="1"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Vasodilation &amp; Increased blood flow in muscle capillaries during exercise </a:t>
            </a: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7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Vasodilation of the arterial tree ►increased blood flow </a:t>
            </a: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7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sym typeface="Wingdings 2" panose="05020102010507070707" pitchFamily="18" charset="2"/>
              </a:rPr>
              <a:t></a:t>
            </a:r>
            <a:r>
              <a:rPr kumimoji="0" lang="en-US" sz="27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Increase nutrient to the tissues per unit time. </a:t>
            </a: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7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sym typeface="Wingdings 2" panose="05020102010507070707" pitchFamily="18" charset="2"/>
              </a:rPr>
              <a:t></a:t>
            </a:r>
            <a:r>
              <a:rPr kumimoji="0" lang="en-US" sz="27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increases micro-vessel hematocrit and RBC ► increased oxygen delivery to the active muscles. </a:t>
            </a: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7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sym typeface="Wingdings 2" panose="05020102010507070707" pitchFamily="18" charset="2"/>
              </a:rPr>
              <a:t></a:t>
            </a:r>
            <a:r>
              <a:rPr kumimoji="0" lang="en-US" sz="27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Increase functional capillary density (or number of perfused capillaries)</a:t>
            </a: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7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functional capillary density is the relative number of open capillaries in a specific volume of tissue  </a:t>
            </a:r>
            <a:r>
              <a:rPr kumimoji="0" lang="en-US" sz="27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a:t>
            </a: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7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a. </a:t>
            </a:r>
            <a:r>
              <a:rPr kumimoji="0" lang="en-US" sz="2700" b="0" i="0" u="none" strike="noStrike" kern="1200" cap="none" spc="0" normalizeH="0" baseline="0" noProof="0" dirty="0">
                <a:ln>
                  <a:noFill/>
                </a:ln>
                <a:solidFill>
                  <a:srgbClr val="0070C0"/>
                </a:solidFill>
                <a:effectLst/>
                <a:uLnTx/>
                <a:uFillTx/>
                <a:latin typeface="Arial Narrow" panose="020B0606020202030204" pitchFamily="34" charset="0"/>
                <a:ea typeface="Calibri" panose="020F0502020204030204" pitchFamily="34" charset="0"/>
                <a:cs typeface="Arial" panose="020B0604020202020204" pitchFamily="34" charset="0"/>
              </a:rPr>
              <a:t>diminishes the distance </a:t>
            </a:r>
            <a:r>
              <a:rPr kumimoji="0" lang="en-US" sz="27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that oxygen and other nutrients must diffuse from the capillaries to the contracting muscle fibers and</a:t>
            </a: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7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b. sometimes contributes </a:t>
            </a:r>
            <a:r>
              <a:rPr kumimoji="0" lang="en-US" sz="2700" b="0" i="0" u="none" strike="noStrike" kern="1200" cap="none" spc="0" normalizeH="0" baseline="0" noProof="0" dirty="0">
                <a:ln>
                  <a:noFill/>
                </a:ln>
                <a:solidFill>
                  <a:srgbClr val="0070C0"/>
                </a:solidFill>
                <a:effectLst/>
                <a:uLnTx/>
                <a:uFillTx/>
                <a:latin typeface="Arial Narrow" panose="020B0606020202030204" pitchFamily="34" charset="0"/>
                <a:ea typeface="Calibri" panose="020F0502020204030204" pitchFamily="34" charset="0"/>
                <a:cs typeface="Arial" panose="020B0604020202020204" pitchFamily="34" charset="0"/>
              </a:rPr>
              <a:t>2-3 folds increased capillary surface </a:t>
            </a:r>
            <a:r>
              <a:rPr kumimoji="0" lang="en-US" sz="27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area through which oxygen and nutrients can diffuse from the blood to the tissues</a:t>
            </a:r>
            <a:r>
              <a:rPr kumimoji="0" lang="ar-SA" sz="27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a:t>
            </a:r>
            <a:endParaRPr kumimoji="0" lang="en-US" sz="27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endParaRP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7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Perfused capillary density </a:t>
            </a:r>
            <a:r>
              <a:rPr kumimoji="0" lang="en-US" sz="2700" b="0" i="0" u="none" strike="noStrike" kern="1200" cap="none" spc="0" normalizeH="0" baseline="0" noProof="0" dirty="0">
                <a:ln>
                  <a:noFill/>
                </a:ln>
                <a:solidFill>
                  <a:srgbClr val="0070C0"/>
                </a:solidFill>
                <a:effectLst/>
                <a:uLnTx/>
                <a:uFillTx/>
                <a:latin typeface="Arial Narrow" panose="020B0606020202030204" pitchFamily="34" charset="0"/>
                <a:ea typeface="Calibri" panose="020F0502020204030204" pitchFamily="34" charset="0"/>
                <a:cs typeface="Arial" panose="020B0604020202020204" pitchFamily="34" charset="0"/>
              </a:rPr>
              <a:t>is proportional to</a:t>
            </a: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7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sym typeface="Wingdings 2" panose="05020102010507070707" pitchFamily="18" charset="2"/>
              </a:rPr>
              <a:t></a:t>
            </a:r>
            <a:r>
              <a:rPr kumimoji="0" lang="en-US" sz="27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oxygen consumption in red muscles</a:t>
            </a:r>
          </a:p>
          <a:p>
            <a:pPr marL="0" marR="0" lvl="0" indent="0" algn="justLow"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7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sym typeface="Wingdings 2" panose="05020102010507070707" pitchFamily="18" charset="2"/>
              </a:rPr>
              <a:t></a:t>
            </a:r>
            <a:r>
              <a:rPr kumimoji="0" lang="en-US" sz="27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lactate production in white muscle. </a:t>
            </a:r>
            <a:endParaRPr kumimoji="0" lang="en-US" sz="14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endParaRPr>
          </a:p>
        </p:txBody>
      </p:sp>
      <p:pic>
        <p:nvPicPr>
          <p:cNvPr id="2" name="Picture 1">
            <a:extLst>
              <a:ext uri="{FF2B5EF4-FFF2-40B4-BE49-F238E27FC236}">
                <a16:creationId xmlns="" xmlns:a16="http://schemas.microsoft.com/office/drawing/2014/main" id="{02AB0A2A-8334-4EC8-9E34-59A92C27F29A}"/>
              </a:ext>
            </a:extLst>
          </p:cNvPr>
          <p:cNvPicPr>
            <a:picLocks noChangeAspect="1"/>
          </p:cNvPicPr>
          <p:nvPr/>
        </p:nvPicPr>
        <p:blipFill>
          <a:blip r:embed="rId2"/>
          <a:stretch>
            <a:fillRect/>
          </a:stretch>
        </p:blipFill>
        <p:spPr>
          <a:xfrm>
            <a:off x="9094964" y="2230735"/>
            <a:ext cx="3097036" cy="4627265"/>
          </a:xfrm>
          <a:prstGeom prst="rect">
            <a:avLst/>
          </a:prstGeom>
        </p:spPr>
      </p:pic>
    </p:spTree>
    <p:extLst>
      <p:ext uri="{BB962C8B-B14F-4D97-AF65-F5344CB8AC3E}">
        <p14:creationId xmlns:p14="http://schemas.microsoft.com/office/powerpoint/2010/main" val="31634783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287077B7-2B38-4427-942E-F7EF0150F972}"/>
              </a:ext>
            </a:extLst>
          </p:cNvPr>
          <p:cNvSpPr>
            <a:spLocks noGrp="1"/>
          </p:cNvSpPr>
          <p:nvPr>
            <p:ph idx="1"/>
          </p:nvPr>
        </p:nvSpPr>
        <p:spPr>
          <a:xfrm>
            <a:off x="0" y="1"/>
            <a:ext cx="12192000" cy="6858000"/>
          </a:xfrm>
        </p:spPr>
        <p:txBody>
          <a:bodyPr/>
          <a:lstStyle/>
          <a:p>
            <a:pPr marL="0" marR="0" lvl="0" indent="0"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Under resting </a:t>
            </a:r>
            <a:r>
              <a:rPr kumimoji="0" lang="en-US"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conditions, oxygen extraction ranges between </a:t>
            </a:r>
            <a:r>
              <a:rPr kumimoji="0" lang="en-US"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20% and 40%. </a:t>
            </a:r>
          </a:p>
          <a:p>
            <a:pPr marL="0" marR="0" lvl="0" indent="0"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During heavy exercise, approximately 70–80%</a:t>
            </a:r>
            <a:r>
              <a:rPr kumimoji="0" lang="en-US"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of the oxygen delivered to the active muscles may be extracted.</a:t>
            </a:r>
          </a:p>
          <a:p>
            <a:pPr marL="0" marR="0" lvl="0" indent="0"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b="0" i="0" u="none" strike="noStrike" kern="1200" cap="none" spc="0" normalizeH="0" baseline="0" noProof="0" dirty="0">
                <a:ln>
                  <a:noFill/>
                </a:ln>
                <a:solidFill>
                  <a:srgbClr val="00B050"/>
                </a:solidFill>
                <a:effectLst/>
                <a:uLnTx/>
                <a:uFillTx/>
                <a:latin typeface="Arial Narrow" panose="020B0606020202030204" pitchFamily="34" charset="0"/>
                <a:ea typeface="Calibri" panose="020F0502020204030204" pitchFamily="34" charset="0"/>
                <a:cs typeface="Arial" panose="020B0604020202020204" pitchFamily="34" charset="0"/>
              </a:rPr>
              <a:t>oxygen extraction the difference between the arterial and venous concentrations o</a:t>
            </a:r>
            <a:r>
              <a:rPr kumimoji="0" lang="en-US"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f oxygen</a:t>
            </a:r>
          </a:p>
          <a:p>
            <a:pPr marL="0" marR="0" lvl="0" indent="0"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b="1" i="0" u="dbl"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Control of blood flow in skeletal muscle </a:t>
            </a:r>
            <a:endParaRPr kumimoji="0" lang="en-US"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endParaRPr>
          </a:p>
          <a:p>
            <a:pPr marL="0" marR="0" lvl="0" indent="0"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I. Humeral Control of Muscle Blood Flow</a:t>
            </a:r>
          </a:p>
          <a:p>
            <a:pPr marL="0" marR="0" lvl="0" indent="0"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The tremendous increase in muscle blood flow that occurs during skeletal muscle activity </a:t>
            </a:r>
          </a:p>
          <a:p>
            <a:pPr marL="0" marR="0" lvl="0" indent="0"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is caused  mainly by: </a:t>
            </a:r>
          </a:p>
          <a:p>
            <a:pPr marL="514350" marR="0" lvl="0" indent="-514350" defTabSz="914400" rtl="0" eaLnBrk="1" fontAlgn="auto" latinLnBrk="0" hangingPunct="1">
              <a:lnSpc>
                <a:spcPct val="107000"/>
              </a:lnSpc>
              <a:spcBef>
                <a:spcPts val="0"/>
              </a:spcBef>
              <a:spcAft>
                <a:spcPts val="0"/>
              </a:spcAft>
              <a:buClrTx/>
              <a:buSzTx/>
              <a:buFont typeface="Arial" panose="020B0604020202020204" pitchFamily="34" charset="0"/>
              <a:buAutoNum type="alphaLcPeriod"/>
              <a:tabLst/>
              <a:defRPr/>
            </a:pPr>
            <a:r>
              <a:rPr kumimoji="0" lang="en-US"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Vasodilator substances</a:t>
            </a:r>
            <a:r>
              <a:rPr kumimoji="0" lang="en-US"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 acting directly on the muscle arterioles to cause dilation</a:t>
            </a:r>
            <a:r>
              <a:rPr kumimoji="0" lang="en-US"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or </a:t>
            </a:r>
          </a:p>
          <a:p>
            <a:pPr marL="514350" marR="0" lvl="0" indent="-514350" defTabSz="914400" rtl="0" eaLnBrk="1" fontAlgn="auto" latinLnBrk="0" hangingPunct="1">
              <a:lnSpc>
                <a:spcPct val="107000"/>
              </a:lnSpc>
              <a:spcBef>
                <a:spcPts val="0"/>
              </a:spcBef>
              <a:spcAft>
                <a:spcPts val="0"/>
              </a:spcAft>
              <a:buClrTx/>
              <a:buSzTx/>
              <a:buFont typeface="Arial" panose="020B0604020202020204" pitchFamily="34" charset="0"/>
              <a:buAutoNum type="alphaLcPeriod"/>
              <a:tabLst/>
              <a:defRPr/>
            </a:pPr>
            <a:r>
              <a:rPr kumimoji="0" lang="en-US"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Reduction of oxygen in the muscle tissues. </a:t>
            </a:r>
          </a:p>
          <a:p>
            <a:pPr marL="0" marR="0" lvl="0" indent="0"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Vasodilator substances include </a:t>
            </a:r>
          </a:p>
          <a:p>
            <a:pPr marL="0" marR="0" lvl="0" indent="0"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b="0" i="0" u="none" strike="noStrike" kern="1200" cap="none" spc="0" normalizeH="0" baseline="0" noProof="0" dirty="0">
                <a:ln>
                  <a:noFill/>
                </a:ln>
                <a:solidFill>
                  <a:prstClr val="black"/>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(1) potassium ions</a:t>
            </a:r>
            <a:endParaRPr kumimoji="0" lang="en-US"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endParaRPr>
          </a:p>
          <a:p>
            <a:pPr marL="0" marR="0" lvl="0" indent="0"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b="0" i="0" u="none" strike="noStrike" kern="1200" cap="none" spc="0" normalizeH="0" baseline="0" noProof="0" dirty="0" smtClean="0">
                <a:ln>
                  <a:noFill/>
                </a:ln>
                <a:solidFill>
                  <a:prstClr val="black"/>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(2) adenosine </a:t>
            </a:r>
            <a:r>
              <a:rPr kumimoji="0" lang="en-US" b="0" i="0" u="none" strike="noStrike" kern="1200" cap="none" spc="0" normalizeH="0" baseline="0" noProof="0" dirty="0">
                <a:ln>
                  <a:noFill/>
                </a:ln>
                <a:solidFill>
                  <a:prstClr val="black"/>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triphosphate (ATP), </a:t>
            </a:r>
            <a:endParaRPr kumimoji="0" lang="en-US"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endParaRPr>
          </a:p>
          <a:p>
            <a:pPr marL="0" marR="0" lvl="0" indent="0"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b="0" i="0" u="none" strike="noStrike" kern="1200" cap="none" spc="0" normalizeH="0" baseline="0" noProof="0" dirty="0">
                <a:ln>
                  <a:noFill/>
                </a:ln>
                <a:solidFill>
                  <a:prstClr val="black"/>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(3) lactic acid </a:t>
            </a:r>
            <a:endParaRPr kumimoji="0" lang="en-US"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endParaRPr>
          </a:p>
          <a:p>
            <a:pPr marL="0" marR="0" lvl="0" indent="0"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b="0" i="0" u="none" strike="noStrike" kern="1200" cap="none" spc="0" normalizeH="0" baseline="0" noProof="0" smtClean="0">
                <a:ln>
                  <a:noFill/>
                </a:ln>
                <a:solidFill>
                  <a:prstClr val="black"/>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(4) carbon </a:t>
            </a:r>
            <a:r>
              <a:rPr kumimoji="0" lang="en-US" b="0" i="0" u="none" strike="noStrike" kern="1200" cap="none" spc="0" normalizeH="0" baseline="0" noProof="0" dirty="0">
                <a:ln>
                  <a:noFill/>
                </a:ln>
                <a:solidFill>
                  <a:prstClr val="black"/>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dioxide. </a:t>
            </a:r>
            <a:endParaRPr kumimoji="0" lang="en-US" b="0" i="0" u="none" strike="noStrike" kern="1200" cap="none" spc="0" normalizeH="0" baseline="0" noProof="0" dirty="0">
              <a:ln>
                <a:noFill/>
              </a:ln>
              <a:solidFill>
                <a:prstClr val="black"/>
              </a:solidFill>
              <a:effectLst/>
              <a:uLnTx/>
              <a:uFillTx/>
              <a:latin typeface="Arial Narrow" panose="020B0606020202030204" pitchFamily="34" charset="0"/>
            </a:endParaRPr>
          </a:p>
          <a:p>
            <a:endParaRPr lang="en-US" dirty="0"/>
          </a:p>
        </p:txBody>
      </p:sp>
    </p:spTree>
    <p:extLst>
      <p:ext uri="{BB962C8B-B14F-4D97-AF65-F5344CB8AC3E}">
        <p14:creationId xmlns:p14="http://schemas.microsoft.com/office/powerpoint/2010/main" val="12254961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FAB1B2FE-7026-4098-A745-3364C53B01D1}"/>
              </a:ext>
            </a:extLst>
          </p:cNvPr>
          <p:cNvSpPr>
            <a:spLocks noGrp="1"/>
          </p:cNvSpPr>
          <p:nvPr>
            <p:ph idx="1"/>
          </p:nvPr>
        </p:nvSpPr>
        <p:spPr>
          <a:xfrm>
            <a:off x="0" y="0"/>
            <a:ext cx="12192000" cy="6858000"/>
          </a:xfrm>
        </p:spPr>
        <p:txBody>
          <a:bodyPr>
            <a:normAutofit lnSpcReduction="10000"/>
          </a:bodyPr>
          <a:lstStyle/>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600" b="0" i="0" u="sng"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II Sympathetic Vasoconstrictor Nerves</a:t>
            </a:r>
            <a:r>
              <a:rPr kumimoji="0" lang="en-US" sz="26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a:t>
            </a:r>
            <a:endPar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The sympathetic vasoconstrictor nerve </a:t>
            </a:r>
            <a:r>
              <a:rPr kumimoji="0" lang="en-US" sz="26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fibers secrete norepinephrine </a:t>
            </a:r>
            <a:r>
              <a:rPr kumimoji="0" lang="en-US" sz="26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at their nerve endings ►</a:t>
            </a:r>
            <a:r>
              <a:rPr kumimoji="0" lang="en-US" sz="26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decrease blood flow </a:t>
            </a:r>
            <a:r>
              <a:rPr kumimoji="0" lang="en-US" sz="26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through resting </a:t>
            </a:r>
            <a:r>
              <a:rPr lang="en-US" sz="2600" dirty="0" smtClean="0">
                <a:solidFill>
                  <a:prstClr val="black"/>
                </a:solidFill>
                <a:latin typeface="Arial Narrow" panose="020B0606020202030204" pitchFamily="34" charset="0"/>
                <a:ea typeface="Calibri" panose="020F0502020204030204" pitchFamily="34" charset="0"/>
                <a:cs typeface="Arial" panose="020B0604020202020204" pitchFamily="34" charset="0"/>
              </a:rPr>
              <a:t>tissues </a:t>
            </a:r>
            <a:r>
              <a:rPr kumimoji="0" lang="en-US" sz="2600" b="0" i="0" u="none" strike="noStrike" kern="1200" cap="none" spc="0" normalizeH="0" baseline="0" noProof="0" dirty="0" smtClean="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to </a:t>
            </a:r>
            <a:r>
              <a:rPr kumimoji="0" lang="en-US" sz="26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as little as </a:t>
            </a:r>
            <a:r>
              <a:rPr kumimoji="0" lang="en-US" sz="26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one-half to one-third </a:t>
            </a:r>
            <a:r>
              <a:rPr kumimoji="0" lang="en-US" sz="26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normal when maximally activated. This vasoconstriction is of physiologic importance in attenuating decreases of </a:t>
            </a:r>
            <a:r>
              <a:rPr kumimoji="0" lang="en-US" sz="26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arterial pressure in circulatory shock </a:t>
            </a:r>
            <a:r>
              <a:rPr kumimoji="0" lang="en-US" sz="26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and during other periods of stress when it may even be necessary to increase blood pressure</a:t>
            </a:r>
            <a:r>
              <a:rPr kumimoji="0" lang="ar-SA" sz="26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a:t>
            </a:r>
            <a:endPar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The medullae of the two adrenal glands also secrete large amounts of </a:t>
            </a:r>
            <a:r>
              <a:rPr kumimoji="0" lang="en-US" sz="26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norepinephrine and epinephrine into the circulating </a:t>
            </a:r>
            <a:r>
              <a:rPr kumimoji="0" lang="en-US" sz="26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blood during strenuous exercise. </a:t>
            </a:r>
            <a:endPar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The circulating </a:t>
            </a:r>
            <a:r>
              <a:rPr kumimoji="0" lang="en-US" sz="26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norepinephrine acts on alpha adrenergic </a:t>
            </a:r>
            <a:r>
              <a:rPr kumimoji="0" lang="en-US" sz="26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receptors in the muscle vessels to cause a </a:t>
            </a:r>
            <a:r>
              <a:rPr kumimoji="0" lang="en-US" sz="26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vasoconstrictor</a:t>
            </a:r>
            <a:r>
              <a:rPr kumimoji="0" lang="en-US" sz="26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a:t>
            </a:r>
            <a:endPar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The circulating </a:t>
            </a:r>
            <a:r>
              <a:rPr kumimoji="0" lang="en-US" sz="26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epinephrine acts on beta adrenergic</a:t>
            </a:r>
            <a:r>
              <a:rPr kumimoji="0" lang="en-US" sz="26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receptors in the muscle vessels to cause a </a:t>
            </a:r>
            <a:r>
              <a:rPr kumimoji="0" lang="en-US" sz="26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vasodilation </a:t>
            </a:r>
            <a:endParaRPr kumimoji="0" lang="en-US" sz="19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justLow"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Norepinephrine acting on alpha-receptors causes vasoconstriction effect is </a:t>
            </a:r>
            <a:r>
              <a:rPr kumimoji="0" lang="en-US" sz="26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strong in the skin, digestive tract, and kidneys. </a:t>
            </a:r>
            <a:r>
              <a:rPr kumimoji="0" lang="en-US" sz="26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In these organs, normal blood flow greatly surpasses</a:t>
            </a:r>
            <a:r>
              <a:rPr kumimoji="0" lang="ar-JO" sz="26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يفوق</a:t>
            </a:r>
            <a:r>
              <a:rPr kumimoji="0" lang="en-US" sz="26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that required to keep the tissues alive. Instead, most of the blood flow serves specific physiological functions in the organs. By contrast, </a:t>
            </a:r>
            <a:r>
              <a:rPr kumimoji="0" lang="en-US" sz="26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such vasoconstriction does not occur in the brain or heart</a:t>
            </a:r>
            <a:r>
              <a:rPr kumimoji="0" lang="en-US" sz="26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where blood flow serves to keep the cells in these vital organs alive and healthy.</a:t>
            </a:r>
            <a:endPar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30111561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E29A27AA-C73B-4D5A-B5D8-3A13C1463B9B}"/>
              </a:ext>
            </a:extLst>
          </p:cNvPr>
          <p:cNvSpPr>
            <a:spLocks noGrp="1"/>
          </p:cNvSpPr>
          <p:nvPr>
            <p:ph idx="1"/>
          </p:nvPr>
        </p:nvSpPr>
        <p:spPr>
          <a:xfrm>
            <a:off x="1" y="0"/>
            <a:ext cx="12192000" cy="6858000"/>
          </a:xfrm>
        </p:spPr>
        <p:txBody>
          <a:body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700" b="1" i="0" u="none" strike="noStrike" kern="1200" cap="none" spc="0" normalizeH="0" baseline="0" noProof="0" dirty="0" smtClean="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Note:</a:t>
            </a:r>
            <a:endParaRPr kumimoji="0" lang="en-US" sz="27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7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1. The effect of </a:t>
            </a:r>
            <a:r>
              <a:rPr kumimoji="0" lang="en-US" sz="27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local (or humeral) and neural control are not equal </a:t>
            </a:r>
            <a:r>
              <a:rPr kumimoji="0" lang="en-US" sz="27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at different tissues some the </a:t>
            </a:r>
            <a:r>
              <a:rPr kumimoji="0" lang="en-US" sz="2700" b="0" i="0" u="none" strike="noStrike" kern="1200" cap="none" spc="0" normalizeH="0" baseline="0" noProof="0" dirty="0">
                <a:ln>
                  <a:noFill/>
                </a:ln>
                <a:solidFill>
                  <a:srgbClr val="00B050"/>
                </a:solidFill>
                <a:effectLst/>
                <a:uLnTx/>
                <a:uFillTx/>
                <a:latin typeface="Arial Narrow" panose="020B0606020202030204" pitchFamily="34" charset="0"/>
                <a:ea typeface="Calibri" panose="020F0502020204030204" pitchFamily="34" charset="0"/>
                <a:cs typeface="Arial" panose="020B0604020202020204" pitchFamily="34" charset="0"/>
              </a:rPr>
              <a:t>neural control is dominant (as skin) </a:t>
            </a:r>
            <a:r>
              <a:rPr kumimoji="0" lang="en-US" sz="27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and other </a:t>
            </a:r>
            <a:r>
              <a:rPr kumimoji="0" lang="en-US" sz="2700" b="0" i="0" u="none" strike="noStrike" kern="1200" cap="none" spc="0" normalizeH="0" baseline="0" noProof="0" dirty="0">
                <a:ln>
                  <a:noFill/>
                </a:ln>
                <a:solidFill>
                  <a:srgbClr val="00B050"/>
                </a:solidFill>
                <a:effectLst/>
                <a:uLnTx/>
                <a:uFillTx/>
                <a:latin typeface="Arial Narrow" panose="020B0606020202030204" pitchFamily="34" charset="0"/>
                <a:ea typeface="Calibri" panose="020F0502020204030204" pitchFamily="34" charset="0"/>
                <a:cs typeface="Arial" panose="020B0604020202020204" pitchFamily="34" charset="0"/>
              </a:rPr>
              <a:t>the local control is dominant (like heart and brain)    </a:t>
            </a:r>
            <a:endParaRPr kumimoji="0" lang="en-US" sz="2700" b="0" i="0" u="none" strike="noStrike" kern="12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7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2. </a:t>
            </a:r>
            <a:r>
              <a:rPr kumimoji="0" lang="en-US" sz="27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Skeletal muscle and skin do not receive parasympathetic nerve</a:t>
            </a:r>
            <a:endParaRPr kumimoji="0" lang="en-US" sz="27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7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3. </a:t>
            </a:r>
            <a:r>
              <a:rPr kumimoji="0" lang="en-US" sz="2700" b="0" i="0" u="none" strike="noStrike" kern="1200" cap="none" spc="0" normalizeH="0" baseline="0" noProof="0" dirty="0">
                <a:ln>
                  <a:noFill/>
                </a:ln>
                <a:solidFill>
                  <a:srgbClr val="00B050"/>
                </a:solidFill>
                <a:effectLst/>
                <a:uLnTx/>
                <a:uFillTx/>
                <a:latin typeface="Arial Narrow" panose="020B0606020202030204" pitchFamily="34" charset="0"/>
                <a:ea typeface="Calibri" panose="020F0502020204030204" pitchFamily="34" charset="0"/>
                <a:cs typeface="Arial" panose="020B0604020202020204" pitchFamily="34" charset="0"/>
              </a:rPr>
              <a:t>Sympathetic stimulation </a:t>
            </a:r>
            <a:r>
              <a:rPr kumimoji="0" lang="en-US" sz="27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which work through </a:t>
            </a:r>
            <a:r>
              <a:rPr kumimoji="0" lang="en-US" sz="2700" b="0" i="0" u="none" strike="noStrike" kern="1200" cap="none" spc="0" normalizeH="0" baseline="0" noProof="0" dirty="0">
                <a:ln>
                  <a:noFill/>
                </a:ln>
                <a:solidFill>
                  <a:srgbClr val="00B050"/>
                </a:solidFill>
                <a:effectLst/>
                <a:uLnTx/>
                <a:uFillTx/>
                <a:latin typeface="Arial Narrow" panose="020B0606020202030204" pitchFamily="34" charset="0"/>
                <a:ea typeface="Calibri" panose="020F0502020204030204" pitchFamily="34" charset="0"/>
                <a:cs typeface="Arial" panose="020B0604020202020204" pitchFamily="34" charset="0"/>
              </a:rPr>
              <a:t>nor-epinephrine </a:t>
            </a:r>
            <a:r>
              <a:rPr kumimoji="0" lang="en-US" sz="27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cause’s </a:t>
            </a:r>
            <a:r>
              <a:rPr kumimoji="0" lang="en-US" sz="2700" b="0" i="0" u="none" strike="noStrike" kern="1200" cap="none" spc="0" normalizeH="0" baseline="0" noProof="0" dirty="0">
                <a:ln>
                  <a:noFill/>
                </a:ln>
                <a:solidFill>
                  <a:srgbClr val="00B050"/>
                </a:solidFill>
                <a:effectLst/>
                <a:uLnTx/>
                <a:uFillTx/>
                <a:latin typeface="Arial Narrow" panose="020B0606020202030204" pitchFamily="34" charset="0"/>
                <a:ea typeface="Calibri" panose="020F0502020204030204" pitchFamily="34" charset="0"/>
                <a:cs typeface="Arial" panose="020B0604020202020204" pitchFamily="34" charset="0"/>
              </a:rPr>
              <a:t>vasoconstriction</a:t>
            </a:r>
            <a:r>
              <a:rPr kumimoji="0" lang="en-US" sz="27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to skeletal blood vessels but also to other vessels this will help to shift blood from organ does not need blood to organs needs it </a:t>
            </a:r>
            <a:endParaRPr kumimoji="0" lang="en-US" sz="27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7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4. </a:t>
            </a:r>
            <a:r>
              <a:rPr kumimoji="0" lang="en-US" sz="27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Sympathetic stimulation </a:t>
            </a:r>
            <a:r>
              <a:rPr kumimoji="0" lang="en-US" sz="27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also causes </a:t>
            </a:r>
            <a:r>
              <a:rPr kumimoji="0" lang="en-US" sz="27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vein constriction </a:t>
            </a:r>
            <a:r>
              <a:rPr kumimoji="0" lang="en-US" sz="27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(but with </a:t>
            </a:r>
            <a:r>
              <a:rPr kumimoji="0" lang="en-US" sz="27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less</a:t>
            </a:r>
            <a:r>
              <a:rPr kumimoji="0" lang="en-US" sz="27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extent than arteries because it possess less smooth muscle). Vein constriction help to </a:t>
            </a:r>
            <a:r>
              <a:rPr kumimoji="0" lang="en-US" sz="2700" b="0" i="0" u="none" strike="noStrike" kern="1200" cap="none" spc="0" normalizeH="0" baseline="0" noProof="0" dirty="0">
                <a:ln>
                  <a:noFill/>
                </a:ln>
                <a:solidFill>
                  <a:srgbClr val="FF0000"/>
                </a:solidFill>
                <a:effectLst/>
                <a:uLnTx/>
                <a:uFillTx/>
                <a:latin typeface="Arial Narrow" panose="020B0606020202030204" pitchFamily="34" charset="0"/>
                <a:ea typeface="Calibri" panose="020F0502020204030204" pitchFamily="34" charset="0"/>
                <a:cs typeface="Arial" panose="020B0604020202020204" pitchFamily="34" charset="0"/>
              </a:rPr>
              <a:t>return blood to arterial </a:t>
            </a:r>
            <a:r>
              <a:rPr kumimoji="0" lang="en-US" sz="27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tree.</a:t>
            </a:r>
            <a:endParaRPr kumimoji="0" lang="en-US" sz="27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7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5. </a:t>
            </a:r>
            <a:r>
              <a:rPr kumimoji="0" lang="en-US" sz="2700" b="0" i="0" u="none" strike="noStrike" kern="1200" cap="none" spc="0" normalizeH="0" baseline="0" noProof="0" dirty="0">
                <a:ln>
                  <a:noFill/>
                </a:ln>
                <a:solidFill>
                  <a:srgbClr val="00B050"/>
                </a:solidFill>
                <a:effectLst/>
                <a:uLnTx/>
                <a:uFillTx/>
                <a:latin typeface="Arial Narrow" panose="020B0606020202030204" pitchFamily="34" charset="0"/>
                <a:ea typeface="Calibri" panose="020F0502020204030204" pitchFamily="34" charset="0"/>
                <a:cs typeface="Arial" panose="020B0604020202020204" pitchFamily="34" charset="0"/>
              </a:rPr>
              <a:t>During rest</a:t>
            </a:r>
            <a:r>
              <a:rPr kumimoji="0" lang="en-US" sz="27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 the </a:t>
            </a:r>
            <a:r>
              <a:rPr kumimoji="0" lang="en-US" sz="2700" b="0" i="0" u="none" strike="noStrike" kern="1200" cap="none" spc="0" normalizeH="0" baseline="0" noProof="0" dirty="0">
                <a:ln>
                  <a:noFill/>
                </a:ln>
                <a:solidFill>
                  <a:srgbClr val="00B050"/>
                </a:solidFill>
                <a:effectLst/>
                <a:uLnTx/>
                <a:uFillTx/>
                <a:latin typeface="Arial Narrow" panose="020B0606020202030204" pitchFamily="34" charset="0"/>
                <a:ea typeface="Calibri" panose="020F0502020204030204" pitchFamily="34" charset="0"/>
                <a:cs typeface="Arial" panose="020B0604020202020204" pitchFamily="34" charset="0"/>
              </a:rPr>
              <a:t>neural effect </a:t>
            </a:r>
            <a:r>
              <a:rPr kumimoji="0" lang="en-US" sz="27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is more prominent </a:t>
            </a:r>
            <a:r>
              <a:rPr kumimoji="0" lang="en-US" sz="2700" b="0" i="0" u="none" strike="noStrike" kern="1200" cap="none" spc="0" normalizeH="0" baseline="0" noProof="0" dirty="0">
                <a:ln>
                  <a:noFill/>
                </a:ln>
                <a:solidFill>
                  <a:srgbClr val="00B050"/>
                </a:solidFill>
                <a:effectLst/>
                <a:uLnTx/>
                <a:uFillTx/>
                <a:latin typeface="Arial Narrow" panose="020B0606020202030204" pitchFamily="34" charset="0"/>
                <a:ea typeface="Calibri" panose="020F0502020204030204" pitchFamily="34" charset="0"/>
                <a:cs typeface="Arial" panose="020B0604020202020204" pitchFamily="34" charset="0"/>
              </a:rPr>
              <a:t>than local </a:t>
            </a:r>
            <a:r>
              <a:rPr kumimoji="0" lang="en-US" sz="27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effect on skeletal muscle blood vessels, </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700" b="0" i="0" u="none" strike="noStrike" kern="1200" cap="none" spc="0" normalizeH="0" baseline="0" noProof="0" dirty="0">
                <a:ln>
                  <a:noFill/>
                </a:ln>
                <a:solidFill>
                  <a:srgbClr val="00B050"/>
                </a:solidFill>
                <a:effectLst/>
                <a:uLnTx/>
                <a:uFillTx/>
                <a:latin typeface="Arial Narrow" panose="020B0606020202030204" pitchFamily="34" charset="0"/>
                <a:ea typeface="Calibri" panose="020F0502020204030204" pitchFamily="34" charset="0"/>
                <a:cs typeface="Arial" panose="020B0604020202020204" pitchFamily="34" charset="0"/>
              </a:rPr>
              <a:t>During exercise both local </a:t>
            </a:r>
            <a:r>
              <a:rPr kumimoji="0" lang="en-US" sz="27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effect (due to accumulation of metabolites) causing vasodilation </a:t>
            </a:r>
            <a:r>
              <a:rPr kumimoji="0" lang="en-US" sz="2700" b="0" i="0" u="none" strike="noStrike" kern="1200" cap="none" spc="0" normalizeH="0" baseline="0" noProof="0" dirty="0">
                <a:ln>
                  <a:noFill/>
                </a:ln>
                <a:solidFill>
                  <a:srgbClr val="00B050"/>
                </a:solidFill>
                <a:effectLst/>
                <a:uLnTx/>
                <a:uFillTx/>
                <a:latin typeface="Arial Narrow" panose="020B0606020202030204" pitchFamily="34" charset="0"/>
                <a:ea typeface="Calibri" panose="020F0502020204030204" pitchFamily="34" charset="0"/>
                <a:cs typeface="Arial" panose="020B0604020202020204" pitchFamily="34" charset="0"/>
              </a:rPr>
              <a:t>and neural</a:t>
            </a:r>
            <a:r>
              <a:rPr kumimoji="0" lang="en-US" sz="2700" b="0" i="0" u="none" strike="noStrike" kern="1200" cap="none" spc="0" normalizeH="0" baseline="0" noProof="0" dirty="0">
                <a:ln>
                  <a:noFill/>
                </a:ln>
                <a:solidFill>
                  <a:srgbClr val="ED7D31">
                    <a:lumMod val="75000"/>
                  </a:srgbClr>
                </a:solidFill>
                <a:effectLst/>
                <a:uLnTx/>
                <a:uFillTx/>
                <a:latin typeface="Arial Narrow" panose="020B0606020202030204" pitchFamily="34" charset="0"/>
                <a:ea typeface="Calibri" panose="020F0502020204030204" pitchFamily="34" charset="0"/>
                <a:cs typeface="Arial" panose="020B0604020202020204" pitchFamily="34" charset="0"/>
              </a:rPr>
              <a:t> </a:t>
            </a:r>
            <a:r>
              <a:rPr kumimoji="0" lang="en-US" sz="27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causing vasoconstriction affect the muscle blood vessel.</a:t>
            </a:r>
            <a:endParaRPr kumimoji="0" lang="en-US" sz="27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7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The </a:t>
            </a:r>
            <a:r>
              <a:rPr kumimoji="0" lang="en-US" sz="2700" b="0" i="0" u="none" strike="noStrike" kern="1200" cap="none" spc="0" normalizeH="0" baseline="0" noProof="0" dirty="0">
                <a:ln>
                  <a:noFill/>
                </a:ln>
                <a:solidFill>
                  <a:srgbClr val="00B050"/>
                </a:solidFill>
                <a:effectLst/>
                <a:uLnTx/>
                <a:uFillTx/>
                <a:latin typeface="Arial Narrow" panose="020B0606020202030204" pitchFamily="34" charset="0"/>
                <a:ea typeface="Calibri" panose="020F0502020204030204" pitchFamily="34" charset="0"/>
                <a:cs typeface="Arial" panose="020B0604020202020204" pitchFamily="34" charset="0"/>
              </a:rPr>
              <a:t>local effect is more prominent </a:t>
            </a:r>
            <a:r>
              <a:rPr kumimoji="0" lang="en-US" sz="27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than neural effect on skeletal muscle blood vessels and end result is vasodilation   </a:t>
            </a:r>
            <a:endParaRPr kumimoji="0" lang="en-US" sz="27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7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6. </a:t>
            </a:r>
            <a:r>
              <a:rPr kumimoji="0" lang="en-US" sz="2700" b="0" i="0" u="none" strike="noStrike" kern="1200" cap="none" spc="0" normalizeH="0" baseline="0" noProof="0" dirty="0">
                <a:ln>
                  <a:noFill/>
                </a:ln>
                <a:solidFill>
                  <a:srgbClr val="00B050"/>
                </a:solidFill>
                <a:effectLst/>
                <a:uLnTx/>
                <a:uFillTx/>
                <a:latin typeface="Arial Narrow" panose="020B0606020202030204" pitchFamily="34" charset="0"/>
                <a:ea typeface="Calibri" panose="020F0502020204030204" pitchFamily="34" charset="0"/>
                <a:cs typeface="Arial" panose="020B0604020202020204" pitchFamily="34" charset="0"/>
              </a:rPr>
              <a:t>Sympathetic stimulation also stimulate adrenal medulla </a:t>
            </a:r>
            <a:r>
              <a:rPr kumimoji="0" lang="en-US" sz="27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t>to secret epinephrine and norepinephrine. </a:t>
            </a:r>
            <a:endParaRPr kumimoji="0" lang="en-US" sz="27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2912356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a:t>
            </a:r>
            <a:endParaRPr lang="en-US" dirty="0"/>
          </a:p>
        </p:txBody>
      </p:sp>
      <p:sp>
        <p:nvSpPr>
          <p:cNvPr id="3" name="Content Placeholder 2"/>
          <p:cNvSpPr>
            <a:spLocks noGrp="1"/>
          </p:cNvSpPr>
          <p:nvPr>
            <p:ph idx="1"/>
          </p:nvPr>
        </p:nvSpPr>
        <p:spPr/>
        <p:txBody>
          <a:bodyPr>
            <a:normAutofit/>
          </a:bodyPr>
          <a:lstStyle/>
          <a:p>
            <a:pPr marL="0" indent="0">
              <a:buNone/>
            </a:pPr>
            <a:r>
              <a:rPr lang="en-US" dirty="0"/>
              <a:t>As you </a:t>
            </a:r>
            <a:r>
              <a:rPr lang="en-US" dirty="0" smtClean="0"/>
              <a:t>shine </a:t>
            </a:r>
            <a:r>
              <a:rPr lang="en-US" dirty="0"/>
              <a:t>on your medical journey, remember that the pursuit of knowledge and the practice of compassion are intertwined. </a:t>
            </a:r>
            <a:endParaRPr lang="en-US" dirty="0" smtClean="0"/>
          </a:p>
          <a:p>
            <a:pPr marL="0" indent="0">
              <a:buNone/>
            </a:pPr>
            <a:r>
              <a:rPr lang="en-US" dirty="0" smtClean="0"/>
              <a:t>Never </a:t>
            </a:r>
            <a:r>
              <a:rPr lang="en-US" dirty="0"/>
              <a:t>lose sight of the fact that medicine is not just a </a:t>
            </a:r>
            <a:r>
              <a:rPr lang="en-US" dirty="0" smtClean="0"/>
              <a:t>profession, </a:t>
            </a:r>
            <a:r>
              <a:rPr lang="en-US" dirty="0"/>
              <a:t>it is a lifelong commitment to the well-being of </a:t>
            </a:r>
            <a:r>
              <a:rPr lang="en-US" dirty="0" smtClean="0"/>
              <a:t>others, </a:t>
            </a:r>
            <a:r>
              <a:rPr lang="en-US" dirty="0" smtClean="0">
                <a:solidFill>
                  <a:srgbClr val="FF0000"/>
                </a:solidFill>
              </a:rPr>
              <a:t>but don’t lose yourself while doing that! </a:t>
            </a:r>
            <a:endParaRPr lang="en-US" sz="3600" b="1" dirty="0">
              <a:solidFill>
                <a:srgbClr val="FF0000"/>
              </a:solidFill>
            </a:endParaRPr>
          </a:p>
          <a:p>
            <a:pPr marL="0" indent="0" algn="r" rtl="1">
              <a:buNone/>
            </a:pPr>
            <a:endParaRPr lang="ar-EG" dirty="0" smtClean="0"/>
          </a:p>
          <a:p>
            <a:pPr marL="0" indent="0" algn="r" rtl="1">
              <a:buNone/>
            </a:pPr>
            <a:r>
              <a:rPr lang="ar-EG" dirty="0" smtClean="0"/>
              <a:t>وتذكروا قوله تعالى: «</a:t>
            </a:r>
            <a:r>
              <a:rPr lang="ar-EG" dirty="0"/>
              <a:t>فَأَمَّا الزَّبَدُ فَيَذْهَبُ جُفَاءً ۖ وَأَمَّا مَا يَنفَعُ النَّاسَ فَيَمْكُثُ فِي </a:t>
            </a:r>
            <a:r>
              <a:rPr lang="ar-EG" dirty="0" smtClean="0"/>
              <a:t>الْأَرْضِ»</a:t>
            </a:r>
            <a:endParaRPr lang="en-US" dirty="0"/>
          </a:p>
        </p:txBody>
      </p:sp>
    </p:spTree>
    <p:extLst>
      <p:ext uri="{BB962C8B-B14F-4D97-AF65-F5344CB8AC3E}">
        <p14:creationId xmlns:p14="http://schemas.microsoft.com/office/powerpoint/2010/main" val="16798946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283</TotalTime>
  <Words>3312</Words>
  <Application>Microsoft Office PowerPoint</Application>
  <PresentationFormat>Widescreen</PresentationFormat>
  <Paragraphs>272</Paragraphs>
  <Slides>25</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25</vt:i4>
      </vt:variant>
    </vt:vector>
  </HeadingPairs>
  <TitlesOfParts>
    <vt:vector size="35" baseType="lpstr">
      <vt:lpstr>Arial</vt:lpstr>
      <vt:lpstr>Arial Narrow</vt:lpstr>
      <vt:lpstr>Calibri</vt:lpstr>
      <vt:lpstr>Calibri Light</vt:lpstr>
      <vt:lpstr>Frutiger-Bold</vt:lpstr>
      <vt:lpstr>Times New Roman</vt:lpstr>
      <vt:lpstr>Warnock Pro Light</vt:lpstr>
      <vt:lpstr>Wingdings</vt:lpstr>
      <vt:lpstr>Wingdings 2</vt:lpstr>
      <vt:lpstr>Office Theme</vt:lpstr>
      <vt:lpstr>Vascular physiology  Lecture 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Vascular physiology  Lecture 7</dc:title>
  <dc:creator>Microsoft account</dc:creator>
  <cp:lastModifiedBy>Microsoft account</cp:lastModifiedBy>
  <cp:revision>10</cp:revision>
  <dcterms:created xsi:type="dcterms:W3CDTF">2024-01-08T09:30:53Z</dcterms:created>
  <dcterms:modified xsi:type="dcterms:W3CDTF">2024-01-10T09:53:58Z</dcterms:modified>
</cp:coreProperties>
</file>