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3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6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1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1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8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2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2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5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D14E-3533-4405-8AC7-B17D8A7796B2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D7B65-040C-4402-A5ED-9776DD097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Vascular physiology 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/>
              <a:t>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By Dr. Asem Alkhalaileh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296793-9A3E-4145-8BE1-71314286F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Importance of interstitial gel in preventing fluid accumulation in the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interstitium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 normal tissues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interstitial fluid pressure is negative, </a:t>
            </a:r>
          </a:p>
          <a:p>
            <a:pPr>
              <a:spcBef>
                <a:spcPts val="600"/>
              </a:spcBef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the negative fluid pressure range virtually all the fluid in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interstitium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is in gel form. 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A. in gel form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the fluid is bound in a proteoglycan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mesh­work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so that there are virtually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no “free” fluid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spaces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larger than a few hundredths of a micrometer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diameter.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The importance of the gel is that it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prevents fluid from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flowing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easily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through the tissues because of impediment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from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“brush pile”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of trillions of proteoglycan fila­ments.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B. in gel form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the gel does not contract greatly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because the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meshwork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of proteoglycan filaments offers an elastic resistance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compression.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0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C768D7-D88A-4CD7-B827-FEAD5B09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067082" cy="552734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By contrast, when interstitial fluid pressure rises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to the positive pressure range, there is a tremendous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accumula­tion of free fluid in the tissues. </a:t>
            </a:r>
            <a:endParaRPr kumimoji="0" lang="ar-EG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this pressure range, the tissues are high compliance, allowing large amounts of fluid to accumulate with relatively small additional increases in interstitial fluid hydrostatic pressure.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Most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of the extra fluid that accumulates is “free fluid” because it pushes the brush pile of proteoglycan filaments apart. </a:t>
            </a:r>
            <a:endParaRPr kumimoji="0" lang="ar-EG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the fluid can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flow freely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through the tissue spaces because it is not in gel form. 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this free flow of fluid occurs, the edema is said to be </a:t>
            </a:r>
            <a:r>
              <a:rPr kumimoji="0" lang="en-US" sz="2800" b="0" i="0" u="dotted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pitting edema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(such as heart, renal, and liver failure)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because one can press the thumb against the tissue area and push the fluid out of the area. </a:t>
            </a:r>
            <a:endParaRPr kumimoji="0" lang="ar-EG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the thumb is removed, a pit is left in the skin for a few seconds until the fluid flows back from the surrounding tissues.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2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33989D-AA49-4579-B3C9-4E0D63BB7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30246"/>
            <a:ext cx="3717561" cy="3421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6979EF-F5B0-41E3-A87A-C50626E7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82" y="1936193"/>
            <a:ext cx="5891165" cy="29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1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5068A-917A-4AE9-8211-F3501154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R="0" lvl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noProof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on-pitting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edema, </a:t>
            </a: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which occurs when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tissue cells swell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instead of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interstitium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or</a:t>
            </a:r>
          </a:p>
          <a:p>
            <a:pPr marL="228600" marR="0" lvl="0" indent="-22860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when the fluid in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interstitium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becomes clotted with fibrino­gen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so that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it cannot move freely within the tissue spaces. </a:t>
            </a: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Such as</a:t>
            </a: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elephantiasis,                            angioneurotic</a:t>
            </a: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Myxedema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B89711-C0A7-48D5-BF5A-6F72EADBB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85434"/>
            <a:ext cx="5834378" cy="3572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220A57-2AD2-4710-B731-88662F8F5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378" y="2773326"/>
            <a:ext cx="3023878" cy="4084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517449-52BC-4F6B-A44B-DEF9C8A9E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828" y="2694071"/>
            <a:ext cx="3286029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5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22D6B9-80AE-42FA-9DFF-0953C93B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Helvetica-Black"/>
              </a:rPr>
              <a:t>Factors That Can Increase Capillary Filtration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To understand the causes of excessive capillary filtration, it is useful to review the determinants of capillary filtration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Q</a:t>
            </a:r>
            <a:r>
              <a:rPr kumimoji="0" lang="en-US" sz="27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w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= K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.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[(P</a:t>
            </a:r>
            <a:r>
              <a:rPr kumimoji="0" lang="en-US" sz="27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– P</a:t>
            </a:r>
            <a:r>
              <a:rPr kumimoji="0" lang="en-US" sz="27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) –σ (π</a:t>
            </a:r>
            <a:r>
              <a:rPr kumimoji="0" lang="en-US" sz="27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– π</a:t>
            </a:r>
            <a:r>
              <a:rPr kumimoji="0" lang="en-US" sz="27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)]</a:t>
            </a: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From this equation, one can see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Italic"/>
              </a:rPr>
              <a:t>that any one of the following changes can increase the capillary filtration rate: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dbl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Causes of increase interstitial fluid and edema: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1. Increase filtration pressure (due to increase capillary hydrostatic pressure)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:</a:t>
            </a:r>
          </a:p>
          <a:p>
            <a:pPr marL="0" marR="0" lvl="1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a. Arterial dilation.</a:t>
            </a:r>
          </a:p>
          <a:p>
            <a:pPr marL="0" marR="0" lvl="1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b. Venular constriction.</a:t>
            </a:r>
          </a:p>
          <a:p>
            <a:pPr marL="0" marR="0" lvl="1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c. Increase venous pressure: </a:t>
            </a:r>
          </a:p>
          <a:p>
            <a:pPr marL="0" marR="0" lvl="1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sym typeface="Wingdings" panose="05000000000000000000" pitchFamily="2" charset="2"/>
              </a:rPr>
              <a:t>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heart failure </a:t>
            </a:r>
          </a:p>
          <a:p>
            <a:pPr marL="0" marR="0" lvl="1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sym typeface="Wingdings" panose="05000000000000000000" pitchFamily="2" charset="2"/>
              </a:rPr>
              <a:t>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incompetent venous valves </a:t>
            </a:r>
          </a:p>
          <a:p>
            <a:pPr marL="0" marR="0" lvl="1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sym typeface="Wingdings" panose="05000000000000000000" pitchFamily="2" charset="2"/>
              </a:rPr>
              <a:t>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venous  obstruction </a:t>
            </a:r>
          </a:p>
          <a:p>
            <a:pPr marL="0" marR="0" lvl="1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sym typeface="Wingdings" panose="05000000000000000000" pitchFamily="2" charset="2"/>
              </a:rPr>
              <a:t>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increase total ECF volume </a:t>
            </a:r>
          </a:p>
          <a:p>
            <a:pPr marL="0" marR="0" lvl="1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sym typeface="Wingdings" panose="05000000000000000000" pitchFamily="2" charset="2"/>
              </a:rPr>
              <a:t>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effect of gravity</a:t>
            </a: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2. Decrease osmotic pressure gradient across the capillary: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914400" marR="0" lvl="1" indent="-45720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685800" algn="l"/>
              </a:tabLst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Decrease plasma protein level (decrease production of albumin as in liver failure or increase loss of albumin by kidney as in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Glomerulonephritis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) </a:t>
            </a:r>
          </a:p>
          <a:p>
            <a:pPr marL="914400" marR="0" lvl="1" indent="-45720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685800" algn="l"/>
              </a:tabLst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Accumulation of osmotically active substances in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interstitium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(as albumin and Na) </a:t>
            </a: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3. Increase capillary permeability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: by any substance cause vasodilatation like: substance P, histamine,  </a:t>
            </a: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4. Inadequate lymphatic flow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: like in elephantiasis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0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352" y="1217897"/>
            <a:ext cx="9144000" cy="33915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Concept 1: 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Edema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0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517D5F-E674-4B43-87E9-C3DC05B9E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Edema (oedema)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Edema refers to the presence of excess fluid in the body tissues.</a:t>
            </a:r>
          </a:p>
          <a:p>
            <a:pPr marR="0" lvl="0" algn="justLow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Intracellular Edema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Three 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conditions are especially prone to cause intracellular swelling: 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dotted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(1) Lack of adequate nutrition to the cells and Depression of the metabolic systems of the tissues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For example, when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blood flow to a tissue is decreased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▼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the delivery of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oxygen and nutrients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is reduced.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▼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If the blood flow becomes too low to maintain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normal tissue metabolism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▼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the cell membrane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ionic pumps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become depressed( ATP and Na-K ATPase).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▼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When this occurs, sodium ions that normally leak into the interior of the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cell can no longer be pumped out of the cells, and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▼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the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excess sodium ions inside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the cells cause osmosis of water into the cells.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Sometimes this can increase intracellular volume of a tissue area (even of an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entire ischemic leg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, for example)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to two to three times normal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. When this occurs, it is usually a </a:t>
            </a:r>
            <a:r>
              <a:rPr kumimoji="0" lang="ar-J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مقدمة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prelude to death of the tissue.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9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C1F95B-F890-4F37-B3A4-A555BBA3D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48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dotted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(2)Intracellular edema can occur in inflamed tissues: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Inflammation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▼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 has a direct effect on the cell membranes to increase their permeability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▼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allowing sodium and other ions to diffuse into the interior of the cell,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▼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with subsequent osmosis of water into the cells.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dotted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(3) Hyponatremia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Hyponatremia caused by:</a:t>
            </a:r>
          </a:p>
          <a:p>
            <a:pPr marL="0" marR="0" lvl="0" indent="0" algn="justLow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Absolute Hyponatremia: normal water but low sodium in extracellular fluid.</a:t>
            </a:r>
          </a:p>
          <a:p>
            <a:pPr marL="0" marR="0" lvl="0" indent="0" algn="justLow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Relative (or dilution) Hyponatremia: excess water but normal sodium in extracellular fluid.</a:t>
            </a:r>
          </a:p>
          <a:p>
            <a:pPr marL="0" marR="0" lvl="0" indent="0" algn="justLow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When there is Hyponatremia, the water moves from compartment of low concentration of solute (extracellular) to the compartment with high concentration of solute (intracellular) causing swelling of the cell. </a:t>
            </a:r>
          </a:p>
          <a:p>
            <a:pPr marL="0" marR="0" lvl="0" indent="0" algn="justLow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Example brain edemas.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2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D1C21D-E85F-4D22-A9E8-54219D10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064621" cy="6445770"/>
          </a:xfrm>
        </p:spPr>
        <p:txBody>
          <a:bodyPr>
            <a:noAutofit/>
          </a:bodyPr>
          <a:lstStyle/>
          <a:p>
            <a:pPr marR="0" lvl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Extracellular Edema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Extracellular fluid edema occurs when there is excess fluid accumulation in the extracellular spaces. </a:t>
            </a:r>
          </a:p>
          <a:p>
            <a:pPr marL="0" marR="0" lvl="0" indent="0" algn="justLow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There are two general causes of extracellular edema: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(1)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excessive capillary fluid filtration ►Abnormal leakage of fluid from the plasma to the interstitial spaces across the capillaries, is the most common clinical cause of interstitial fluid accumulation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(2)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Failure of the lymphatic to return fluid from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interstitium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 back into the blood.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Helvetica-Black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Helvetica-Black"/>
              </a:rPr>
              <a:t>Lymphatic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Helvetica-Black"/>
              </a:rPr>
              <a:t>Blockage Causes Edema (lymphoedema and lymphatic edema)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When lymphatic blockage occurs, edema can become especially severe because </a:t>
            </a: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plasma proteins that leak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into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interstitium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 have no other way to be removed►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The rise in protein concentration ►raises the colloid osmotic pressure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of the interstitial fluid, which draws even more fluid out of the capillaries.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The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most common causes of lymphedema include: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 2" panose="05020102010507070707" pitchFamily="18" charset="2"/>
              </a:rPr>
              <a:t>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Cancer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If cancer cells block lymph vessels, lymphedema may result. For instance, a tumor growing near a lymph node or lymph vessel could enlarge enough to block the flow of the lymph fluid.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 2" panose="05020102010507070707" pitchFamily="18" charset="2"/>
              </a:rPr>
              <a:t>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Radiation treatment for cancer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. Radiation can cause scarring and inflammation of lymph nodes or lymph vessels.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 2" panose="05020102010507070707" pitchFamily="18" charset="2"/>
              </a:rPr>
              <a:t>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Surgery.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 cancer surgery, lymph nodes are often removed to see if the disease has spread. However, this doesn't always result in lymphedema.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 2" panose="05020102010507070707" pitchFamily="18" charset="2"/>
              </a:rPr>
              <a:t>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Parasites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 developing countries in the tropics, the most common cause of lymphedema is infection with Elephantiasis or filariasis clog the lymph nodes.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930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111" y="831879"/>
            <a:ext cx="3901778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2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E3FE20-DC9B-465C-83E1-CC3EBF1E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944787" cy="6858000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Safety Factors That Normally Prevent Edema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The reason the abnormality must be severe is that three major safety factors prevent excessive fluid accumulation in the interstitial spaces: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Low compliance of the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interstitium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when interstitial fluid pressure is in the negative pressure range,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The ability of lymph flow to increase 10-to 50-fold, and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“Wash-down” of interstitial fluid protein concentration,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which reduces interstitial fluid colloid osmotic pressure as capillary filtration increases. </a:t>
            </a:r>
            <a:r>
              <a:rPr kumimoji="0" lang="ar-JO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وكأنها 3 خطوات متتالية الخطوة الاولى تؤدي الى الثانية ثم الاولى والثانية تؤدي الى الثالثة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(1)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Helvetica-Black"/>
              </a:rPr>
              <a:t>Safety factor caused by low compliance of the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Helvetica-Black"/>
              </a:rPr>
              <a:t>interstitium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Helvetica-Black"/>
              </a:rPr>
              <a:t> when interstitial fluid pressure is in the negative pressure range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 most loose subcutaneous tissues of the body is slightly less than atmospheric pressure, averaging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about –3 mm Hg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. This slight suction in the tissues helps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hold the tissues together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.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8A4F9DF-6C5F-4769-9984-67E9DC764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87" y="609483"/>
            <a:ext cx="4247213" cy="62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5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223CF-23D6-45F4-8F38-DD40EA0E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559384" cy="6858000"/>
          </a:xfrm>
        </p:spPr>
        <p:txBody>
          <a:bodyPr>
            <a:normAutofit fontScale="92500" lnSpcReduction="10000"/>
          </a:bodyPr>
          <a:lstStyle/>
          <a:p>
            <a:pPr algn="justLow">
              <a:spcBef>
                <a:spcPts val="0"/>
              </a:spcBef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 the negative pressure range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(less than 0 mmHg), the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Italic"/>
              </a:rPr>
              <a:t>compliance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of the tissues is low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In normal condition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          (small change in volume)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sym typeface="Wingdings" panose="05000000000000000000" pitchFamily="2" charset="2"/>
              </a:rPr>
              <a:t>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large increase in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interstitial fluid hydrostatic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(or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interstitial free fluid pressure)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" panose="05000000000000000000" pitchFamily="2" charset="2"/>
              </a:rPr>
              <a:t>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Ten-Roma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opposes further capillary filtration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algn="justLow">
              <a:spcBef>
                <a:spcPts val="0"/>
              </a:spcBef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 the positive pressure range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(above 0 mmHg), the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Italic"/>
              </a:rPr>
              <a:t>compliance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of the tissues is high.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In pathological condition  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large change in volume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sym typeface="Wingdings" panose="05000000000000000000" pitchFamily="2" charset="2"/>
              </a:rPr>
              <a:t>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small increase in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interstitial fluid hydrostatic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(or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interstitial free fluid pressure)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" panose="05000000000000000000" pitchFamily="2" charset="2"/>
              </a:rPr>
              <a:t>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Ten-Roma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no further opposes capillary filtration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" panose="05000000000000000000" pitchFamily="2" charset="2"/>
              </a:rPr>
              <a:t>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Ten-Roma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edema</a:t>
            </a: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Because the normal interstitial fluid hydrostatic pressure is –3 mm Hg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, the interstitial fluid hydrostatic pressure must increase by about 3 mm Hg before large amounts of fluid will begin to accumulate in the tissues. Therefore, the safety factor against edema is a change of interstitial fluid pressure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of about 3 mm Hg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BEABFE-652E-4941-AB1B-B4FB1ECAA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302" y="659566"/>
            <a:ext cx="3507698" cy="1349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D4350D-BEF7-4FBF-B354-C1D8D649D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1653" y="2008681"/>
            <a:ext cx="3450347" cy="48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8A96A9-65DB-497A-B3C3-24E1F631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Helvetica-Black"/>
              </a:rPr>
              <a:t>(2) Increased Lymph Flow as a Safety Factor against Edema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The lymphatics act as a safety factor against edema because lymph flow can increase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10- to 50-fold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when fluid begins to accumulate in the tissues. This allows the lymphatics to carry away large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amounts of fluid and proteins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 response to increased capillary filtration, preventing the interstitial pressure from rising into the positive pressure range. The safety factor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caused by increased lymph flow has been calculated to be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about 7 mm Hg.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Helvetica-Black"/>
              </a:rPr>
              <a:t>(3) “Wash down” of the Interstitial Fluid Protein as a Safety Factor against Edema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As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↑ amounts of fluid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are filtered into the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interstitium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,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" panose="05000000000000000000" pitchFamily="2" charset="2"/>
              </a:rPr>
              <a:t>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↑ interstitial fluid pressure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" panose="05000000000000000000" pitchFamily="2" charset="2"/>
              </a:rPr>
              <a:t>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↑ lymph flow.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" panose="05000000000000000000" pitchFamily="2" charset="2"/>
              </a:rPr>
              <a:t>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↓ protein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concentration of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the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interstitium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" panose="05000000000000000000" pitchFamily="2" charset="2"/>
              </a:rPr>
              <a:t>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↓ Interstitial fluid colloid osmotic pressure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" panose="05000000000000000000" pitchFamily="2" charset="2"/>
              </a:rPr>
              <a:t>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 net filtration pressure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  <a:sym typeface="Wingdings" panose="05000000000000000000" pitchFamily="2" charset="2"/>
              </a:rPr>
              <a:t>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 edema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The safety factor from this effect has been calculated to be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Ten-Roman"/>
              </a:rPr>
              <a:t>about 7 mm Hg.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6773BC-4EDB-482F-BC48-BC26BF59B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963" y="2614075"/>
            <a:ext cx="360914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1591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Helvetica-Black</vt:lpstr>
      <vt:lpstr>Times New Roman</vt:lpstr>
      <vt:lpstr>TimesTen-Italic</vt:lpstr>
      <vt:lpstr>TimesTen-Roman</vt:lpstr>
      <vt:lpstr>Wingdings</vt:lpstr>
      <vt:lpstr>Wingdings 2</vt:lpstr>
      <vt:lpstr>Office Theme</vt:lpstr>
      <vt:lpstr>Vascular physiology  Lecture 6</vt:lpstr>
      <vt:lpstr>Concept 1:  Edema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</cp:revision>
  <dcterms:created xsi:type="dcterms:W3CDTF">2024-01-05T16:54:47Z</dcterms:created>
  <dcterms:modified xsi:type="dcterms:W3CDTF">2024-01-06T13:39:00Z</dcterms:modified>
</cp:coreProperties>
</file>