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70" r:id="rId4"/>
    <p:sldId id="257" r:id="rId5"/>
    <p:sldId id="258" r:id="rId6"/>
    <p:sldId id="259" r:id="rId7"/>
    <p:sldId id="260" r:id="rId8"/>
    <p:sldId id="261" r:id="rId9"/>
    <p:sldId id="262" r:id="rId10"/>
    <p:sldId id="263" r:id="rId11"/>
    <p:sldId id="264" r:id="rId12"/>
    <p:sldId id="265" r:id="rId13"/>
    <p:sldId id="317" r:id="rId14"/>
    <p:sldId id="295" r:id="rId15"/>
    <p:sldId id="296" r:id="rId16"/>
    <p:sldId id="302" r:id="rId17"/>
    <p:sldId id="299" r:id="rId18"/>
    <p:sldId id="298" r:id="rId19"/>
    <p:sldId id="303" r:id="rId20"/>
    <p:sldId id="304" r:id="rId21"/>
    <p:sldId id="305" r:id="rId22"/>
    <p:sldId id="300" r:id="rId23"/>
    <p:sldId id="301" r:id="rId24"/>
    <p:sldId id="306" r:id="rId25"/>
    <p:sldId id="307" r:id="rId26"/>
    <p:sldId id="308" r:id="rId27"/>
    <p:sldId id="309" r:id="rId28"/>
    <p:sldId id="310" r:id="rId29"/>
    <p:sldId id="311" r:id="rId30"/>
    <p:sldId id="312" r:id="rId31"/>
    <p:sldId id="313" r:id="rId32"/>
    <p:sldId id="314" r:id="rId33"/>
    <p:sldId id="319" r:id="rId34"/>
    <p:sldId id="316" r:id="rId35"/>
    <p:sldId id="315" r:id="rId36"/>
    <p:sldId id="26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D5E047D-0399-43A7-8C92-6D129328CCFD}" type="datetimeFigureOut">
              <a:rPr lang="en-US" smtClean="0"/>
              <a:t>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8CAF0-AAB8-4FAE-9901-ECDEE9523876}" type="slidenum">
              <a:rPr lang="en-US" smtClean="0"/>
              <a:t>‹#›</a:t>
            </a:fld>
            <a:endParaRPr lang="en-US"/>
          </a:p>
        </p:txBody>
      </p:sp>
    </p:spTree>
    <p:extLst>
      <p:ext uri="{BB962C8B-B14F-4D97-AF65-F5344CB8AC3E}">
        <p14:creationId xmlns:p14="http://schemas.microsoft.com/office/powerpoint/2010/main" val="32629066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5E047D-0399-43A7-8C92-6D129328CCFD}" type="datetimeFigureOut">
              <a:rPr lang="en-US" smtClean="0"/>
              <a:t>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8CAF0-AAB8-4FAE-9901-ECDEE9523876}" type="slidenum">
              <a:rPr lang="en-US" smtClean="0"/>
              <a:t>‹#›</a:t>
            </a:fld>
            <a:endParaRPr lang="en-US"/>
          </a:p>
        </p:txBody>
      </p:sp>
    </p:spTree>
    <p:extLst>
      <p:ext uri="{BB962C8B-B14F-4D97-AF65-F5344CB8AC3E}">
        <p14:creationId xmlns:p14="http://schemas.microsoft.com/office/powerpoint/2010/main" val="20288915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D5E047D-0399-43A7-8C92-6D129328CCFD}" type="datetimeFigureOut">
              <a:rPr lang="en-US" smtClean="0"/>
              <a:t>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8CAF0-AAB8-4FAE-9901-ECDEE9523876}" type="slidenum">
              <a:rPr lang="en-US" smtClean="0"/>
              <a:t>‹#›</a:t>
            </a:fld>
            <a:endParaRPr lang="en-US"/>
          </a:p>
        </p:txBody>
      </p:sp>
    </p:spTree>
    <p:extLst>
      <p:ext uri="{BB962C8B-B14F-4D97-AF65-F5344CB8AC3E}">
        <p14:creationId xmlns:p14="http://schemas.microsoft.com/office/powerpoint/2010/main" val="35044380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D5E047D-0399-43A7-8C92-6D129328CCFD}" type="datetimeFigureOut">
              <a:rPr lang="en-US" smtClean="0"/>
              <a:t>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8CAF0-AAB8-4FAE-9901-ECDEE9523876}" type="slidenum">
              <a:rPr lang="en-US" smtClean="0"/>
              <a:t>‹#›</a:t>
            </a:fld>
            <a:endParaRPr lang="en-US"/>
          </a:p>
        </p:txBody>
      </p:sp>
    </p:spTree>
    <p:extLst>
      <p:ext uri="{BB962C8B-B14F-4D97-AF65-F5344CB8AC3E}">
        <p14:creationId xmlns:p14="http://schemas.microsoft.com/office/powerpoint/2010/main" val="21473120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D5E047D-0399-43A7-8C92-6D129328CCFD}" type="datetimeFigureOut">
              <a:rPr lang="en-US" smtClean="0"/>
              <a:t>1/5/2024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38CAF0-AAB8-4FAE-9901-ECDEE9523876}" type="slidenum">
              <a:rPr lang="en-US" smtClean="0"/>
              <a:t>‹#›</a:t>
            </a:fld>
            <a:endParaRPr lang="en-US"/>
          </a:p>
        </p:txBody>
      </p:sp>
    </p:spTree>
    <p:extLst>
      <p:ext uri="{BB962C8B-B14F-4D97-AF65-F5344CB8AC3E}">
        <p14:creationId xmlns:p14="http://schemas.microsoft.com/office/powerpoint/2010/main" val="1841973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D5E047D-0399-43A7-8C92-6D129328CCFD}" type="datetimeFigureOut">
              <a:rPr lang="en-US" smtClean="0"/>
              <a:t>1/5/2024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38CAF0-AAB8-4FAE-9901-ECDEE9523876}" type="slidenum">
              <a:rPr lang="en-US" smtClean="0"/>
              <a:t>‹#›</a:t>
            </a:fld>
            <a:endParaRPr lang="en-US"/>
          </a:p>
        </p:txBody>
      </p:sp>
    </p:spTree>
    <p:extLst>
      <p:ext uri="{BB962C8B-B14F-4D97-AF65-F5344CB8AC3E}">
        <p14:creationId xmlns:p14="http://schemas.microsoft.com/office/powerpoint/2010/main" val="3997123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D5E047D-0399-43A7-8C92-6D129328CCFD}" type="datetimeFigureOut">
              <a:rPr lang="en-US" smtClean="0"/>
              <a:t>1/5/2024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38CAF0-AAB8-4FAE-9901-ECDEE9523876}" type="slidenum">
              <a:rPr lang="en-US" smtClean="0"/>
              <a:t>‹#›</a:t>
            </a:fld>
            <a:endParaRPr lang="en-US"/>
          </a:p>
        </p:txBody>
      </p:sp>
    </p:spTree>
    <p:extLst>
      <p:ext uri="{BB962C8B-B14F-4D97-AF65-F5344CB8AC3E}">
        <p14:creationId xmlns:p14="http://schemas.microsoft.com/office/powerpoint/2010/main" val="3103406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5E047D-0399-43A7-8C92-6D129328CCFD}" type="datetimeFigureOut">
              <a:rPr lang="en-US" smtClean="0"/>
              <a:t>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8CAF0-AAB8-4FAE-9901-ECDEE9523876}" type="slidenum">
              <a:rPr lang="en-US" smtClean="0"/>
              <a:t>‹#›</a:t>
            </a:fld>
            <a:endParaRPr lang="en-US"/>
          </a:p>
        </p:txBody>
      </p:sp>
    </p:spTree>
    <p:extLst>
      <p:ext uri="{BB962C8B-B14F-4D97-AF65-F5344CB8AC3E}">
        <p14:creationId xmlns:p14="http://schemas.microsoft.com/office/powerpoint/2010/main" val="29267642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5E047D-0399-43A7-8C92-6D129328CCFD}" type="datetimeFigureOut">
              <a:rPr lang="en-US" smtClean="0"/>
              <a:t>1/5/2024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38CAF0-AAB8-4FAE-9901-ECDEE9523876}" type="slidenum">
              <a:rPr lang="en-US" smtClean="0"/>
              <a:t>‹#›</a:t>
            </a:fld>
            <a:endParaRPr lang="en-US"/>
          </a:p>
        </p:txBody>
      </p:sp>
    </p:spTree>
    <p:extLst>
      <p:ext uri="{BB962C8B-B14F-4D97-AF65-F5344CB8AC3E}">
        <p14:creationId xmlns:p14="http://schemas.microsoft.com/office/powerpoint/2010/main" val="23269543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5E047D-0399-43A7-8C92-6D129328CCFD}" type="datetimeFigureOut">
              <a:rPr lang="en-US" smtClean="0"/>
              <a:t>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8CAF0-AAB8-4FAE-9901-ECDEE9523876}" type="slidenum">
              <a:rPr lang="en-US" smtClean="0"/>
              <a:t>‹#›</a:t>
            </a:fld>
            <a:endParaRPr lang="en-US"/>
          </a:p>
        </p:txBody>
      </p:sp>
    </p:spTree>
    <p:extLst>
      <p:ext uri="{BB962C8B-B14F-4D97-AF65-F5344CB8AC3E}">
        <p14:creationId xmlns:p14="http://schemas.microsoft.com/office/powerpoint/2010/main" val="37941239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D5E047D-0399-43A7-8C92-6D129328CCFD}" type="datetimeFigureOut">
              <a:rPr lang="en-US" smtClean="0"/>
              <a:t>1/5/2024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38CAF0-AAB8-4FAE-9901-ECDEE9523876}" type="slidenum">
              <a:rPr lang="en-US" smtClean="0"/>
              <a:t>‹#›</a:t>
            </a:fld>
            <a:endParaRPr lang="en-US"/>
          </a:p>
        </p:txBody>
      </p:sp>
    </p:spTree>
    <p:extLst>
      <p:ext uri="{BB962C8B-B14F-4D97-AF65-F5344CB8AC3E}">
        <p14:creationId xmlns:p14="http://schemas.microsoft.com/office/powerpoint/2010/main" val="748002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5E047D-0399-43A7-8C92-6D129328CCFD}" type="datetimeFigureOut">
              <a:rPr lang="en-US" smtClean="0"/>
              <a:t>1/5/2024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38CAF0-AAB8-4FAE-9901-ECDEE9523876}" type="slidenum">
              <a:rPr lang="en-US" smtClean="0"/>
              <a:t>‹#›</a:t>
            </a:fld>
            <a:endParaRPr lang="en-US"/>
          </a:p>
        </p:txBody>
      </p:sp>
    </p:spTree>
    <p:extLst>
      <p:ext uri="{BB962C8B-B14F-4D97-AF65-F5344CB8AC3E}">
        <p14:creationId xmlns:p14="http://schemas.microsoft.com/office/powerpoint/2010/main" val="14380162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Vascular physiology </a:t>
            </a:r>
            <a:br>
              <a:rPr lang="en-US" dirty="0" smtClean="0"/>
            </a:br>
            <a:r>
              <a:rPr lang="en-US" dirty="0" smtClean="0"/>
              <a:t>Lecture </a:t>
            </a:r>
            <a:r>
              <a:rPr lang="en-US" dirty="0"/>
              <a:t>5</a:t>
            </a:r>
          </a:p>
        </p:txBody>
      </p:sp>
      <p:sp>
        <p:nvSpPr>
          <p:cNvPr id="3" name="Subtitle 2"/>
          <p:cNvSpPr>
            <a:spLocks noGrp="1"/>
          </p:cNvSpPr>
          <p:nvPr>
            <p:ph type="subTitle" idx="1"/>
          </p:nvPr>
        </p:nvSpPr>
        <p:spPr/>
        <p:txBody>
          <a:bodyPr/>
          <a:lstStyle/>
          <a:p>
            <a:endParaRPr lang="en-US" dirty="0" smtClean="0"/>
          </a:p>
          <a:p>
            <a:r>
              <a:rPr lang="en-US" dirty="0" smtClean="0">
                <a:solidFill>
                  <a:schemeClr val="tx1"/>
                </a:solidFill>
              </a:rPr>
              <a:t>By Dr. Asem Alkhalaileh</a:t>
            </a:r>
            <a:endParaRPr lang="en-US" dirty="0">
              <a:solidFill>
                <a:schemeClr val="tx1"/>
              </a:solidFill>
            </a:endParaRPr>
          </a:p>
        </p:txBody>
      </p:sp>
    </p:spTree>
    <p:extLst>
      <p:ext uri="{BB962C8B-B14F-4D97-AF65-F5344CB8AC3E}">
        <p14:creationId xmlns:p14="http://schemas.microsoft.com/office/powerpoint/2010/main" val="20170453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a:t>
            </a:r>
            <a:endParaRPr lang="en-US" dirty="0"/>
          </a:p>
        </p:txBody>
      </p:sp>
      <p:sp>
        <p:nvSpPr>
          <p:cNvPr id="3" name="Content Placeholder 2"/>
          <p:cNvSpPr>
            <a:spLocks noGrp="1"/>
          </p:cNvSpPr>
          <p:nvPr>
            <p:ph idx="1"/>
          </p:nvPr>
        </p:nvSpPr>
        <p:spPr/>
        <p:txBody>
          <a:bodyPr/>
          <a:lstStyle/>
          <a:p>
            <a:r>
              <a:rPr lang="en-US" sz="3200" dirty="0" smtClean="0">
                <a:solidFill>
                  <a:srgbClr val="FF0000"/>
                </a:solidFill>
                <a:ea typeface="Times New Roman" panose="02020603050405020304" pitchFamily="18" charset="0"/>
                <a:cs typeface="Times New Roman" panose="02020603050405020304" pitchFamily="18" charset="0"/>
              </a:rPr>
              <a:t>Concept 1: </a:t>
            </a:r>
            <a:r>
              <a:rPr lang="en-US" sz="3200" dirty="0">
                <a:solidFill>
                  <a:prstClr val="black"/>
                </a:solidFill>
                <a:ea typeface="Times New Roman" panose="02020603050405020304" pitchFamily="18" charset="0"/>
                <a:cs typeface="Times New Roman" panose="02020603050405020304" pitchFamily="18" charset="0"/>
              </a:rPr>
              <a:t/>
            </a:r>
            <a:br>
              <a:rPr lang="en-US" sz="3200" dirty="0">
                <a:solidFill>
                  <a:prstClr val="black"/>
                </a:solidFill>
                <a:ea typeface="Times New Roman" panose="02020603050405020304" pitchFamily="18" charset="0"/>
                <a:cs typeface="Times New Roman" panose="02020603050405020304" pitchFamily="18" charset="0"/>
              </a:rPr>
            </a:br>
            <a:r>
              <a:rPr lang="en-US" dirty="0" smtClean="0"/>
              <a:t>Starling forces (Continue…)</a:t>
            </a:r>
          </a:p>
          <a:p>
            <a:r>
              <a:rPr lang="en-US" sz="3200" dirty="0" smtClean="0">
                <a:solidFill>
                  <a:srgbClr val="FF0000"/>
                </a:solidFill>
                <a:ea typeface="Times New Roman" panose="02020603050405020304" pitchFamily="18" charset="0"/>
                <a:cs typeface="Times New Roman" panose="02020603050405020304" pitchFamily="18" charset="0"/>
              </a:rPr>
              <a:t>Concept 2: </a:t>
            </a:r>
            <a:r>
              <a:rPr lang="en-US" sz="3200" dirty="0">
                <a:solidFill>
                  <a:prstClr val="black"/>
                </a:solidFill>
                <a:ea typeface="Times New Roman" panose="02020603050405020304" pitchFamily="18" charset="0"/>
                <a:cs typeface="Times New Roman" panose="02020603050405020304" pitchFamily="18" charset="0"/>
              </a:rPr>
              <a:t/>
            </a:r>
            <a:br>
              <a:rPr lang="en-US" sz="3200" dirty="0">
                <a:solidFill>
                  <a:prstClr val="black"/>
                </a:solidFill>
                <a:ea typeface="Times New Roman" panose="02020603050405020304" pitchFamily="18" charset="0"/>
                <a:cs typeface="Times New Roman" panose="02020603050405020304" pitchFamily="18" charset="0"/>
              </a:rPr>
            </a:br>
            <a:r>
              <a:rPr lang="en-US" dirty="0" smtClean="0">
                <a:solidFill>
                  <a:prstClr val="black"/>
                </a:solidFill>
                <a:ea typeface="Times New Roman" panose="02020603050405020304" pitchFamily="18" charset="0"/>
                <a:cs typeface="Times New Roman" panose="02020603050405020304" pitchFamily="18" charset="0"/>
              </a:rPr>
              <a:t>Lymphatic </a:t>
            </a:r>
            <a:r>
              <a:rPr lang="en-US" dirty="0" smtClean="0">
                <a:solidFill>
                  <a:prstClr val="black"/>
                </a:solidFill>
                <a:ea typeface="Times New Roman" panose="02020603050405020304" pitchFamily="18" charset="0"/>
                <a:cs typeface="Times New Roman" panose="02020603050405020304" pitchFamily="18" charset="0"/>
              </a:rPr>
              <a:t>system</a:t>
            </a:r>
            <a:endParaRPr lang="en-US" dirty="0" smtClean="0">
              <a:solidFill>
                <a:prstClr val="black"/>
              </a:solidFill>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69005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10352" y="1245193"/>
            <a:ext cx="9144000" cy="3391580"/>
          </a:xfrm>
        </p:spPr>
        <p:txBody>
          <a:bodyPr>
            <a:normAutofit/>
          </a:bodyPr>
          <a:lstStyle/>
          <a:p>
            <a:r>
              <a:rPr lang="en-US" dirty="0" smtClean="0">
                <a:solidFill>
                  <a:srgbClr val="FF0000"/>
                </a:solidFill>
                <a:ea typeface="Times New Roman" panose="02020603050405020304" pitchFamily="18" charset="0"/>
                <a:cs typeface="Times New Roman" panose="02020603050405020304" pitchFamily="18" charset="0"/>
              </a:rPr>
              <a:t>Concept 1: </a:t>
            </a:r>
            <a:r>
              <a:rPr lang="en-US" dirty="0" smtClean="0">
                <a:solidFill>
                  <a:prstClr val="black"/>
                </a:solidFill>
                <a:ea typeface="Times New Roman" panose="02020603050405020304" pitchFamily="18" charset="0"/>
                <a:cs typeface="Times New Roman" panose="02020603050405020304" pitchFamily="18" charset="0"/>
              </a:rPr>
              <a:t/>
            </a:r>
            <a:br>
              <a:rPr lang="en-US" dirty="0" smtClean="0">
                <a:solidFill>
                  <a:prstClr val="black"/>
                </a:solidFill>
                <a:ea typeface="Times New Roman" panose="02020603050405020304" pitchFamily="18" charset="0"/>
                <a:cs typeface="Times New Roman" panose="02020603050405020304" pitchFamily="18" charset="0"/>
              </a:rPr>
            </a:br>
            <a:r>
              <a:rPr lang="en-US" dirty="0" smtClean="0"/>
              <a:t>Starling forces (Continue…)</a:t>
            </a:r>
            <a:br>
              <a:rPr lang="en-US" dirty="0" smtClean="0"/>
            </a:br>
            <a:endParaRPr lang="en-US" dirty="0"/>
          </a:p>
        </p:txBody>
      </p:sp>
    </p:spTree>
    <p:extLst>
      <p:ext uri="{BB962C8B-B14F-4D97-AF65-F5344CB8AC3E}">
        <p14:creationId xmlns:p14="http://schemas.microsoft.com/office/powerpoint/2010/main" val="11746181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946900"/>
          </a:xfrm>
        </p:spPr>
        <p:txBody>
          <a:bodyPr>
            <a:normAutofit/>
          </a:bodyPr>
          <a:lstStyle/>
          <a:p>
            <a:pPr>
              <a:buFont typeface="Wingdings" pitchFamily="2" charset="2"/>
              <a:buChar char="q"/>
            </a:pPr>
            <a:r>
              <a:rPr lang="en-US" b="1" dirty="0" smtClean="0">
                <a:solidFill>
                  <a:srgbClr val="0070C0"/>
                </a:solidFill>
                <a:ea typeface="Times New Roman" panose="02020603050405020304" pitchFamily="18" charset="0"/>
              </a:rPr>
              <a:t>Tissue (interstitial) oncotic pressure (π</a:t>
            </a:r>
            <a:r>
              <a:rPr lang="en-US" b="1" baseline="-25000" dirty="0" smtClean="0">
                <a:solidFill>
                  <a:srgbClr val="0070C0"/>
                </a:solidFill>
                <a:ea typeface="Times New Roman" panose="02020603050405020304" pitchFamily="18" charset="0"/>
              </a:rPr>
              <a:t>i</a:t>
            </a:r>
            <a:r>
              <a:rPr lang="en-US" b="1" dirty="0" smtClean="0">
                <a:solidFill>
                  <a:srgbClr val="0070C0"/>
                </a:solidFill>
                <a:ea typeface="Times New Roman" panose="02020603050405020304" pitchFamily="18" charset="0"/>
              </a:rPr>
              <a:t>) </a:t>
            </a:r>
            <a:endParaRPr lang="en-US" sz="2400" dirty="0" smtClean="0">
              <a:solidFill>
                <a:srgbClr val="0070C0"/>
              </a:solidFill>
            </a:endParaRPr>
          </a:p>
          <a:p>
            <a:pPr>
              <a:lnSpc>
                <a:spcPct val="100000"/>
              </a:lnSpc>
            </a:pPr>
            <a:r>
              <a:rPr lang="en-US" sz="2400" dirty="0" smtClean="0"/>
              <a:t>Tends </a:t>
            </a:r>
            <a:r>
              <a:rPr lang="en-US" sz="2400" dirty="0"/>
              <a:t>to cause osmosis of fluid outward through the capillary </a:t>
            </a:r>
            <a:r>
              <a:rPr lang="en-US" sz="2400" dirty="0" smtClean="0"/>
              <a:t>membrane to interstitium</a:t>
            </a:r>
          </a:p>
          <a:p>
            <a:pPr>
              <a:lnSpc>
                <a:spcPct val="100000"/>
              </a:lnSpc>
            </a:pPr>
            <a:r>
              <a:rPr lang="en-US" sz="2400" b="1" dirty="0" smtClean="0">
                <a:solidFill>
                  <a:srgbClr val="00B050"/>
                </a:solidFill>
              </a:rPr>
              <a:t>Depends on </a:t>
            </a:r>
            <a:r>
              <a:rPr lang="en-US" sz="2400" dirty="0" smtClean="0">
                <a:solidFill>
                  <a:srgbClr val="00B050"/>
                </a:solidFill>
              </a:rPr>
              <a:t>:  </a:t>
            </a:r>
          </a:p>
          <a:p>
            <a:pPr marL="457200" indent="-457200">
              <a:lnSpc>
                <a:spcPct val="100000"/>
              </a:lnSpc>
              <a:buFont typeface="+mj-lt"/>
              <a:buAutoNum type="arabicPeriod"/>
            </a:pPr>
            <a:r>
              <a:rPr lang="en-US" sz="2400" dirty="0" smtClean="0"/>
              <a:t>The </a:t>
            </a:r>
            <a:r>
              <a:rPr lang="en-US" sz="2400" dirty="0"/>
              <a:t>interstitial protein </a:t>
            </a:r>
            <a:r>
              <a:rPr lang="en-US" sz="2400" dirty="0" smtClean="0"/>
              <a:t>concentration</a:t>
            </a:r>
          </a:p>
          <a:p>
            <a:pPr marL="457200" indent="-457200">
              <a:lnSpc>
                <a:spcPct val="100000"/>
              </a:lnSpc>
              <a:buFont typeface="+mj-lt"/>
              <a:buAutoNum type="arabicPeriod"/>
            </a:pPr>
            <a:r>
              <a:rPr lang="en-US" sz="2400" dirty="0" smtClean="0"/>
              <a:t>The </a:t>
            </a:r>
            <a:r>
              <a:rPr lang="en-US" sz="2400" dirty="0"/>
              <a:t>reflection coefficient of the capillary </a:t>
            </a:r>
            <a:r>
              <a:rPr lang="en-US" sz="2400" dirty="0" smtClean="0"/>
              <a:t>wall …  The </a:t>
            </a:r>
            <a:r>
              <a:rPr lang="en-US" sz="2400" dirty="0"/>
              <a:t>more permeable the capillary barrier is to proteins, </a:t>
            </a:r>
            <a:r>
              <a:rPr lang="en-US" sz="2400" dirty="0" smtClean="0"/>
              <a:t>the </a:t>
            </a:r>
            <a:r>
              <a:rPr lang="en-US" sz="2400" dirty="0"/>
              <a:t>higher the interstitial oncotic </a:t>
            </a:r>
            <a:r>
              <a:rPr lang="en-US" sz="2400" dirty="0" smtClean="0"/>
              <a:t>pressure</a:t>
            </a:r>
          </a:p>
          <a:p>
            <a:pPr marL="457200" indent="-457200">
              <a:lnSpc>
                <a:spcPct val="100000"/>
              </a:lnSpc>
              <a:buFont typeface="+mj-lt"/>
              <a:buAutoNum type="arabicPeriod"/>
            </a:pPr>
            <a:r>
              <a:rPr lang="en-US" sz="2400" dirty="0"/>
              <a:t>the amount of fluid </a:t>
            </a:r>
            <a:r>
              <a:rPr lang="en-US" sz="2400" dirty="0" smtClean="0"/>
              <a:t>filtrated </a:t>
            </a:r>
            <a:r>
              <a:rPr lang="en-US" sz="2400" dirty="0"/>
              <a:t>into the </a:t>
            </a:r>
            <a:r>
              <a:rPr lang="en-US" sz="2400" dirty="0" smtClean="0"/>
              <a:t>interstitium “</a:t>
            </a:r>
            <a:r>
              <a:rPr lang="ar-JO" sz="2400" dirty="0" smtClean="0">
                <a:solidFill>
                  <a:srgbClr val="FF0000"/>
                </a:solidFill>
              </a:rPr>
              <a:t>عكسية</a:t>
            </a:r>
            <a:r>
              <a:rPr lang="ar-JO" sz="2400" dirty="0" smtClean="0"/>
              <a:t> </a:t>
            </a:r>
            <a:r>
              <a:rPr lang="en-US" sz="2400" dirty="0" smtClean="0"/>
              <a:t>..</a:t>
            </a:r>
            <a:r>
              <a:rPr lang="en-US" sz="2400" dirty="0"/>
              <a:t> protein will be diluted with more </a:t>
            </a:r>
            <a:r>
              <a:rPr lang="en-US" sz="2400" dirty="0" smtClean="0"/>
              <a:t>fluid”</a:t>
            </a:r>
          </a:p>
          <a:p>
            <a:r>
              <a:rPr lang="en-US" sz="2400" dirty="0"/>
              <a:t>I</a:t>
            </a:r>
            <a:r>
              <a:rPr lang="en-US" sz="2400" dirty="0" smtClean="0"/>
              <a:t>ncreased </a:t>
            </a:r>
            <a:r>
              <a:rPr lang="en-US" sz="2400" dirty="0"/>
              <a:t>capillary </a:t>
            </a:r>
            <a:r>
              <a:rPr lang="en-US" sz="2400" dirty="0" smtClean="0"/>
              <a:t>filtration</a:t>
            </a:r>
            <a:r>
              <a:rPr lang="en-US" sz="2400" dirty="0"/>
              <a:t> </a:t>
            </a:r>
            <a:r>
              <a:rPr lang="en-US" sz="2400" dirty="0" smtClean="0"/>
              <a:t>will cause a decrease in </a:t>
            </a:r>
            <a:r>
              <a:rPr lang="en-US" sz="2400" dirty="0"/>
              <a:t>interstitial protein concentration (because protein will be diluted with more fluid</a:t>
            </a:r>
            <a:r>
              <a:rPr lang="en-US" sz="2400" dirty="0" smtClean="0"/>
              <a:t>)</a:t>
            </a:r>
            <a:endParaRPr lang="en-US" sz="2400" dirty="0"/>
          </a:p>
          <a:p>
            <a:pPr>
              <a:spcBef>
                <a:spcPts val="0"/>
              </a:spcBef>
              <a:defRPr/>
            </a:pPr>
            <a:r>
              <a:rPr lang="en-US" sz="2400" dirty="0" smtClean="0"/>
              <a:t>In </a:t>
            </a:r>
            <a:r>
              <a:rPr lang="en-US" sz="2400" dirty="0"/>
              <a:t>a "typical" tissue, tissue oncotic pressure is about </a:t>
            </a:r>
            <a:r>
              <a:rPr lang="en-US" sz="2400" dirty="0" smtClean="0"/>
              <a:t> </a:t>
            </a:r>
            <a:r>
              <a:rPr lang="en-US" sz="2400" dirty="0" smtClean="0">
                <a:solidFill>
                  <a:srgbClr val="FF0000"/>
                </a:solidFill>
              </a:rPr>
              <a:t>5 </a:t>
            </a:r>
            <a:r>
              <a:rPr lang="en-US" sz="2400" dirty="0">
                <a:solidFill>
                  <a:srgbClr val="FF0000"/>
                </a:solidFill>
              </a:rPr>
              <a:t>mmHg </a:t>
            </a:r>
            <a:r>
              <a:rPr lang="en-US" sz="2400" dirty="0" smtClean="0"/>
              <a:t>(</a:t>
            </a:r>
            <a:r>
              <a:rPr lang="en-US" sz="2400" dirty="0" smtClean="0">
                <a:solidFill>
                  <a:srgbClr val="00B050"/>
                </a:solidFill>
              </a:rPr>
              <a:t>much </a:t>
            </a:r>
            <a:r>
              <a:rPr lang="en-US" sz="2400" dirty="0">
                <a:solidFill>
                  <a:srgbClr val="00B050"/>
                </a:solidFill>
              </a:rPr>
              <a:t>lower than capillary plasma </a:t>
            </a:r>
            <a:r>
              <a:rPr lang="en-US" sz="2400" dirty="0" smtClean="0">
                <a:solidFill>
                  <a:srgbClr val="00B050"/>
                </a:solidFill>
              </a:rPr>
              <a:t>oncotic </a:t>
            </a:r>
            <a:r>
              <a:rPr lang="en-US" sz="2400" dirty="0">
                <a:solidFill>
                  <a:srgbClr val="00B050"/>
                </a:solidFill>
              </a:rPr>
              <a:t>pressure</a:t>
            </a:r>
            <a:r>
              <a:rPr lang="en-US" sz="2400" dirty="0"/>
              <a:t>) because only small amount of </a:t>
            </a:r>
            <a:r>
              <a:rPr lang="en-US" sz="2400" dirty="0" smtClean="0"/>
              <a:t>plasma </a:t>
            </a:r>
            <a:r>
              <a:rPr lang="en-US" sz="2400" dirty="0"/>
              <a:t>protein do leak through the pores into the </a:t>
            </a:r>
            <a:r>
              <a:rPr lang="en-US" sz="2400" dirty="0" smtClean="0"/>
              <a:t>interstitial fluid </a:t>
            </a:r>
            <a:r>
              <a:rPr lang="en-US" sz="2400" dirty="0" smtClean="0">
                <a:solidFill>
                  <a:prstClr val="black"/>
                </a:solidFill>
                <a:latin typeface="Arial Narrow" panose="020B0606020202030204" pitchFamily="34" charset="0"/>
              </a:rPr>
              <a:t>so </a:t>
            </a:r>
            <a:r>
              <a:rPr lang="en-US" sz="2400" dirty="0"/>
              <a:t>protein concentration in interstitium is </a:t>
            </a:r>
            <a:r>
              <a:rPr lang="en-US" sz="2400" dirty="0">
                <a:solidFill>
                  <a:srgbClr val="FF0000"/>
                </a:solidFill>
              </a:rPr>
              <a:t>3gm/</a:t>
            </a:r>
            <a:r>
              <a:rPr lang="en-US" sz="2400" dirty="0" err="1">
                <a:solidFill>
                  <a:srgbClr val="FF0000"/>
                </a:solidFill>
              </a:rPr>
              <a:t>dL</a:t>
            </a:r>
            <a:r>
              <a:rPr lang="en-US" sz="2400" dirty="0">
                <a:solidFill>
                  <a:srgbClr val="FF0000"/>
                </a:solidFill>
              </a:rPr>
              <a:t> </a:t>
            </a:r>
            <a:r>
              <a:rPr lang="en-US" sz="2400" dirty="0"/>
              <a:t>(about 40% of plasma)</a:t>
            </a:r>
          </a:p>
          <a:p>
            <a:pPr>
              <a:spcBef>
                <a:spcPts val="0"/>
              </a:spcBef>
              <a:defRPr/>
            </a:pPr>
            <a:r>
              <a:rPr lang="en-US" sz="2400" dirty="0">
                <a:solidFill>
                  <a:srgbClr val="FF0000"/>
                </a:solidFill>
              </a:rPr>
              <a:t>There is no Gibbs-Donnan effect </a:t>
            </a:r>
          </a:p>
          <a:p>
            <a:endParaRPr lang="en-US" sz="2400" dirty="0"/>
          </a:p>
          <a:p>
            <a:pPr marL="0" indent="0" algn="ctr">
              <a:lnSpc>
                <a:spcPct val="100000"/>
              </a:lnSpc>
              <a:buNone/>
            </a:pPr>
            <a:endParaRPr lang="en-US" sz="2400" dirty="0"/>
          </a:p>
          <a:p>
            <a:pPr marL="457200" indent="-457200">
              <a:lnSpc>
                <a:spcPct val="100000"/>
              </a:lnSpc>
              <a:buFont typeface="+mj-lt"/>
              <a:buAutoNum type="arabicPeriod"/>
            </a:pPr>
            <a:endParaRPr lang="en-US" sz="2400" dirty="0"/>
          </a:p>
          <a:p>
            <a:pPr marL="457200" indent="-457200">
              <a:lnSpc>
                <a:spcPct val="100000"/>
              </a:lnSpc>
              <a:buFont typeface="+mj-lt"/>
              <a:buAutoNum type="arabicPeriod"/>
            </a:pPr>
            <a:endParaRPr lang="en-US" sz="2400" dirty="0" smtClean="0"/>
          </a:p>
          <a:p>
            <a:pPr marL="457200" indent="-457200">
              <a:lnSpc>
                <a:spcPct val="100000"/>
              </a:lnSpc>
              <a:buFont typeface="+mj-lt"/>
              <a:buAutoNum type="arabicPeriod"/>
            </a:pPr>
            <a:endParaRPr lang="en-US" sz="2400" dirty="0" smtClean="0"/>
          </a:p>
          <a:p>
            <a:pPr>
              <a:lnSpc>
                <a:spcPct val="100000"/>
              </a:lnSpc>
            </a:pPr>
            <a:endParaRPr lang="en-US" sz="2400" dirty="0"/>
          </a:p>
        </p:txBody>
      </p:sp>
    </p:spTree>
    <p:extLst>
      <p:ext uri="{BB962C8B-B14F-4D97-AF65-F5344CB8AC3E}">
        <p14:creationId xmlns:p14="http://schemas.microsoft.com/office/powerpoint/2010/main" val="3842898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a:buFont typeface="Wingdings" pitchFamily="2" charset="2"/>
              <a:buChar char="q"/>
            </a:pPr>
            <a:r>
              <a:rPr lang="en-US" b="1" dirty="0">
                <a:solidFill>
                  <a:srgbClr val="0070C0"/>
                </a:solidFill>
                <a:ea typeface="Times New Roman" panose="02020603050405020304" pitchFamily="18" charset="0"/>
              </a:rPr>
              <a:t>The </a:t>
            </a:r>
            <a:r>
              <a:rPr lang="en-US" b="1" dirty="0" smtClean="0">
                <a:solidFill>
                  <a:srgbClr val="0070C0"/>
                </a:solidFill>
                <a:ea typeface="Times New Roman" panose="02020603050405020304" pitchFamily="18" charset="0"/>
              </a:rPr>
              <a:t>capillary hydrostatic pressure (</a:t>
            </a:r>
            <a:r>
              <a:rPr lang="en-US" b="1" dirty="0" smtClean="0">
                <a:solidFill>
                  <a:srgbClr val="0070C0"/>
                </a:solidFill>
              </a:rPr>
              <a:t>P</a:t>
            </a:r>
            <a:r>
              <a:rPr lang="en-US" b="1" baseline="-25000" dirty="0" smtClean="0">
                <a:solidFill>
                  <a:srgbClr val="0070C0"/>
                </a:solidFill>
              </a:rPr>
              <a:t>c</a:t>
            </a:r>
            <a:r>
              <a:rPr lang="en-US" b="1" dirty="0" smtClean="0">
                <a:solidFill>
                  <a:srgbClr val="0070C0"/>
                </a:solidFill>
              </a:rPr>
              <a:t>)</a:t>
            </a:r>
            <a:endParaRPr lang="en-US" b="1" dirty="0" smtClean="0">
              <a:solidFill>
                <a:srgbClr val="0070C0"/>
              </a:solidFill>
              <a:ea typeface="Times New Roman" panose="02020603050405020304" pitchFamily="18" charset="0"/>
            </a:endParaRPr>
          </a:p>
          <a:p>
            <a:r>
              <a:rPr lang="en-US" sz="2400" dirty="0" smtClean="0"/>
              <a:t>Tends </a:t>
            </a:r>
            <a:r>
              <a:rPr lang="en-US" sz="2400" dirty="0"/>
              <a:t>to force fluid outward through the capillary </a:t>
            </a:r>
            <a:r>
              <a:rPr lang="en-US" sz="2400" dirty="0" smtClean="0"/>
              <a:t>membrane to the interstitium</a:t>
            </a:r>
          </a:p>
          <a:p>
            <a:pPr marL="0" indent="0">
              <a:buNone/>
            </a:pPr>
            <a:r>
              <a:rPr lang="en-US" sz="2400" dirty="0"/>
              <a:t>Capillary hydrostatic pressure </a:t>
            </a:r>
            <a:r>
              <a:rPr lang="en-US" sz="2400" b="1" dirty="0">
                <a:solidFill>
                  <a:srgbClr val="FF0000"/>
                </a:solidFill>
              </a:rPr>
              <a:t>depending upon the organ</a:t>
            </a:r>
          </a:p>
          <a:p>
            <a:pPr marL="457200" indent="-457200">
              <a:buFont typeface="+mj-lt"/>
              <a:buAutoNum type="arabicPeriod"/>
            </a:pPr>
            <a:r>
              <a:rPr lang="en-US" sz="2400" dirty="0" smtClean="0"/>
              <a:t>Capillary </a:t>
            </a:r>
            <a:r>
              <a:rPr lang="en-US" sz="2400" dirty="0"/>
              <a:t>hydrostatic pressure is high in kidney (</a:t>
            </a:r>
            <a:r>
              <a:rPr lang="en-US" sz="2400" dirty="0">
                <a:solidFill>
                  <a:srgbClr val="FF0000"/>
                </a:solidFill>
              </a:rPr>
              <a:t>45mmHg</a:t>
            </a:r>
            <a:r>
              <a:rPr lang="en-US" sz="2400" dirty="0"/>
              <a:t>) </a:t>
            </a:r>
            <a:endParaRPr lang="en-US" sz="2400" dirty="0" smtClean="0"/>
          </a:p>
          <a:p>
            <a:pPr marL="457200" indent="-457200">
              <a:buFont typeface="+mj-lt"/>
              <a:buAutoNum type="arabicPeriod"/>
            </a:pPr>
            <a:r>
              <a:rPr lang="en-US" sz="2400" dirty="0" smtClean="0"/>
              <a:t>Capillary hydrostatic pressure low in intestine (</a:t>
            </a:r>
            <a:r>
              <a:rPr lang="en-US" sz="2400" dirty="0" smtClean="0">
                <a:solidFill>
                  <a:srgbClr val="FF0000"/>
                </a:solidFill>
              </a:rPr>
              <a:t>10mHg</a:t>
            </a:r>
            <a:r>
              <a:rPr lang="en-US" sz="2400" dirty="0" smtClean="0"/>
              <a:t>). </a:t>
            </a:r>
          </a:p>
          <a:p>
            <a:pPr marL="457200" indent="-457200">
              <a:buFont typeface="+mj-lt"/>
              <a:buAutoNum type="arabicPeriod"/>
            </a:pPr>
            <a:r>
              <a:rPr lang="en-US" sz="2400" dirty="0" smtClean="0"/>
              <a:t>Capillary </a:t>
            </a:r>
            <a:r>
              <a:rPr lang="en-US" sz="2400" dirty="0"/>
              <a:t>hydrostatic pressure in skeletal muscle is nearly </a:t>
            </a:r>
            <a:r>
              <a:rPr lang="en-US" sz="2400" dirty="0">
                <a:solidFill>
                  <a:srgbClr val="FF0000"/>
                </a:solidFill>
              </a:rPr>
              <a:t>40 mmHg </a:t>
            </a:r>
            <a:r>
              <a:rPr lang="en-US" sz="2400" dirty="0"/>
              <a:t>at arterial end and </a:t>
            </a:r>
            <a:r>
              <a:rPr lang="en-US" sz="2400" dirty="0">
                <a:solidFill>
                  <a:srgbClr val="FF0000"/>
                </a:solidFill>
              </a:rPr>
              <a:t>12 mmHg</a:t>
            </a:r>
            <a:r>
              <a:rPr lang="en-US" sz="2400" dirty="0"/>
              <a:t> at venous end. </a:t>
            </a:r>
          </a:p>
          <a:p>
            <a:r>
              <a:rPr lang="en-US" sz="2400" dirty="0" smtClean="0"/>
              <a:t> </a:t>
            </a:r>
            <a:r>
              <a:rPr lang="en-US" sz="2400" dirty="0"/>
              <a:t>Capillary hydrostatic pressure may drop along the length of the capillary by 15-30 mmHg (axial or longitudinal pressure gradient</a:t>
            </a:r>
            <a:r>
              <a:rPr lang="en-US" sz="2400" dirty="0" smtClean="0"/>
              <a:t>)</a:t>
            </a:r>
          </a:p>
          <a:p>
            <a:r>
              <a:rPr lang="en-US" sz="2400" dirty="0"/>
              <a:t>The axial gradient favors filtration at the arteriolar end (</a:t>
            </a:r>
            <a:r>
              <a:rPr lang="en-US" sz="2400" dirty="0">
                <a:solidFill>
                  <a:srgbClr val="00B050"/>
                </a:solidFill>
              </a:rPr>
              <a:t>where P</a:t>
            </a:r>
            <a:r>
              <a:rPr lang="en-US" sz="2400" b="1" baseline="-25000" dirty="0">
                <a:solidFill>
                  <a:srgbClr val="00B050"/>
                </a:solidFill>
              </a:rPr>
              <a:t>C</a:t>
            </a:r>
            <a:r>
              <a:rPr lang="en-US" sz="2400" dirty="0">
                <a:solidFill>
                  <a:srgbClr val="00B050"/>
                </a:solidFill>
              </a:rPr>
              <a:t> is greatest</a:t>
            </a:r>
            <a:r>
              <a:rPr lang="en-US" sz="2400" dirty="0"/>
              <a:t>) and reabsorption at the venular end of the capillary (</a:t>
            </a:r>
            <a:r>
              <a:rPr lang="en-US" sz="2400" dirty="0">
                <a:solidFill>
                  <a:srgbClr val="00B050"/>
                </a:solidFill>
              </a:rPr>
              <a:t>where P</a:t>
            </a:r>
            <a:r>
              <a:rPr lang="en-US" sz="2400" b="1" baseline="-25000" dirty="0">
                <a:solidFill>
                  <a:srgbClr val="00B050"/>
                </a:solidFill>
              </a:rPr>
              <a:t>C </a:t>
            </a:r>
            <a:r>
              <a:rPr lang="en-US" sz="2400" dirty="0">
                <a:solidFill>
                  <a:srgbClr val="00B050"/>
                </a:solidFill>
              </a:rPr>
              <a:t>is the lowest</a:t>
            </a:r>
            <a:r>
              <a:rPr lang="en-US" sz="2400" dirty="0" smtClean="0"/>
              <a:t>)</a:t>
            </a:r>
          </a:p>
          <a:p>
            <a:endParaRPr lang="en-US" sz="2600" dirty="0">
              <a:solidFill>
                <a:srgbClr val="FF0000"/>
              </a:solidFill>
              <a:ea typeface="Calibri" panose="020F0502020204030204" pitchFamily="34" charset="0"/>
              <a:cs typeface="Arial" panose="020B0604020202020204" pitchFamily="34" charset="0"/>
            </a:endParaRPr>
          </a:p>
          <a:p>
            <a:endParaRPr lang="en-US" sz="2400" b="1" dirty="0">
              <a:ea typeface="Times New Roman" panose="02020603050405020304" pitchFamily="18" charset="0"/>
            </a:endParaRPr>
          </a:p>
          <a:p>
            <a:endParaRPr lang="en-US" sz="2400" dirty="0" smtClean="0"/>
          </a:p>
          <a:p>
            <a:endParaRPr lang="en-US" sz="2400" dirty="0"/>
          </a:p>
        </p:txBody>
      </p:sp>
      <p:pic>
        <p:nvPicPr>
          <p:cNvPr id="4" name="Picture 3"/>
          <p:cNvPicPr>
            <a:picLocks noChangeAspect="1"/>
          </p:cNvPicPr>
          <p:nvPr/>
        </p:nvPicPr>
        <p:blipFill>
          <a:blip r:embed="rId2"/>
          <a:stretch>
            <a:fillRect/>
          </a:stretch>
        </p:blipFill>
        <p:spPr>
          <a:xfrm>
            <a:off x="2386106" y="4934209"/>
            <a:ext cx="7905710" cy="1243440"/>
          </a:xfrm>
          <a:prstGeom prst="rect">
            <a:avLst/>
          </a:prstGeom>
        </p:spPr>
      </p:pic>
    </p:spTree>
    <p:extLst>
      <p:ext uri="{BB962C8B-B14F-4D97-AF65-F5344CB8AC3E}">
        <p14:creationId xmlns:p14="http://schemas.microsoft.com/office/powerpoint/2010/main" val="6273276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lnSpcReduction="10000"/>
          </a:bodyPr>
          <a:lstStyle/>
          <a:p>
            <a:r>
              <a:rPr lang="en-US" sz="2400" dirty="0" smtClean="0"/>
              <a:t>Using this equation , we can develop the factors that affect the capillary hydrostatic pressure : </a:t>
            </a:r>
          </a:p>
          <a:p>
            <a:pPr marL="457200" indent="-457200">
              <a:buFont typeface="+mj-lt"/>
              <a:buAutoNum type="arabicPeriod"/>
            </a:pPr>
            <a:r>
              <a:rPr lang="en-US" sz="2400" b="1" dirty="0" smtClean="0">
                <a:solidFill>
                  <a:srgbClr val="00B050"/>
                </a:solidFill>
                <a:ea typeface="Calibri" panose="020F0502020204030204" pitchFamily="34" charset="0"/>
                <a:cs typeface="Arial" panose="020B0604020202020204" pitchFamily="34" charset="0"/>
              </a:rPr>
              <a:t>Arterial </a:t>
            </a:r>
            <a:r>
              <a:rPr lang="en-US" sz="2400" b="1" dirty="0">
                <a:solidFill>
                  <a:srgbClr val="00B050"/>
                </a:solidFill>
                <a:ea typeface="Calibri" panose="020F0502020204030204" pitchFamily="34" charset="0"/>
                <a:cs typeface="Arial" panose="020B0604020202020204" pitchFamily="34" charset="0"/>
              </a:rPr>
              <a:t>and venous pressures (PA and PV</a:t>
            </a:r>
            <a:r>
              <a:rPr lang="en-US" sz="2400" b="1" dirty="0" smtClean="0">
                <a:solidFill>
                  <a:srgbClr val="00B050"/>
                </a:solidFill>
                <a:ea typeface="Calibri" panose="020F0502020204030204" pitchFamily="34" charset="0"/>
                <a:cs typeface="Arial" panose="020B0604020202020204" pitchFamily="34" charset="0"/>
              </a:rPr>
              <a:t>)</a:t>
            </a:r>
          </a:p>
          <a:p>
            <a:r>
              <a:rPr lang="en-US" sz="2400" dirty="0"/>
              <a:t>An increase in either arterial or venous pressure will </a:t>
            </a:r>
            <a:r>
              <a:rPr lang="en-US" sz="2400" dirty="0">
                <a:solidFill>
                  <a:srgbClr val="FF0000"/>
                </a:solidFill>
              </a:rPr>
              <a:t>increase</a:t>
            </a:r>
            <a:r>
              <a:rPr lang="en-US" sz="2400" dirty="0"/>
              <a:t> capillary pressure</a:t>
            </a:r>
          </a:p>
          <a:p>
            <a:r>
              <a:rPr lang="en-US" sz="2400" dirty="0"/>
              <a:t>When (RV/RA)=0.2, a given change in arterial pressure is only about </a:t>
            </a:r>
            <a:r>
              <a:rPr lang="en-US" sz="2400" dirty="0">
                <a:solidFill>
                  <a:srgbClr val="FF0000"/>
                </a:solidFill>
              </a:rPr>
              <a:t>one-fifth</a:t>
            </a:r>
            <a:r>
              <a:rPr lang="en-US" sz="2400" dirty="0"/>
              <a:t> as effective in changing capillary hydrostatic pressure as a comparable change in venous pressure</a:t>
            </a:r>
          </a:p>
          <a:p>
            <a:r>
              <a:rPr lang="en-US" sz="2400" dirty="0"/>
              <a:t>Therefore, </a:t>
            </a:r>
            <a:r>
              <a:rPr lang="en-US" sz="2400" b="1" u="sng" dirty="0">
                <a:solidFill>
                  <a:srgbClr val="002060"/>
                </a:solidFill>
              </a:rPr>
              <a:t>P</a:t>
            </a:r>
            <a:r>
              <a:rPr lang="en-US" sz="2400" b="1" u="sng" baseline="-25000" dirty="0">
                <a:solidFill>
                  <a:srgbClr val="002060"/>
                </a:solidFill>
              </a:rPr>
              <a:t>C</a:t>
            </a:r>
            <a:r>
              <a:rPr lang="en-US" sz="2400" b="1" u="sng" dirty="0">
                <a:solidFill>
                  <a:srgbClr val="002060"/>
                </a:solidFill>
              </a:rPr>
              <a:t> is much more influenced by changes in PV than by changes in </a:t>
            </a:r>
            <a:r>
              <a:rPr lang="en-US" sz="2400" b="1" u="sng" dirty="0" smtClean="0">
                <a:solidFill>
                  <a:srgbClr val="002060"/>
                </a:solidFill>
              </a:rPr>
              <a:t>PA</a:t>
            </a:r>
            <a:endParaRPr lang="en-US" sz="2400" b="1" dirty="0" smtClean="0">
              <a:solidFill>
                <a:srgbClr val="0070C0"/>
              </a:solidFill>
              <a:ea typeface="Calibri" panose="020F0502020204030204" pitchFamily="34" charset="0"/>
              <a:cs typeface="Arial" panose="020B0604020202020204" pitchFamily="34" charset="0"/>
            </a:endParaRPr>
          </a:p>
          <a:p>
            <a:pPr marL="457200" indent="-457200">
              <a:buFont typeface="+mj-lt"/>
              <a:buAutoNum type="arabicPeriod" startAt="2"/>
            </a:pPr>
            <a:r>
              <a:rPr lang="en-US" sz="2400" b="1" dirty="0" smtClean="0">
                <a:solidFill>
                  <a:srgbClr val="00B050"/>
                </a:solidFill>
                <a:ea typeface="Times New Roman" panose="02020603050405020304" pitchFamily="18" charset="0"/>
                <a:cs typeface="Times New Roman" panose="02020603050405020304" pitchFamily="18" charset="0"/>
              </a:rPr>
              <a:t>the ratio of postcapillary-to-precapillary resistances (Venous resistance /Arterial resistance)</a:t>
            </a:r>
            <a:endParaRPr lang="en-US" sz="2400" b="1" u="sng" dirty="0" smtClean="0">
              <a:solidFill>
                <a:srgbClr val="00B050"/>
              </a:solidFill>
            </a:endParaRPr>
          </a:p>
          <a:p>
            <a:r>
              <a:rPr lang="en-US" sz="2400" dirty="0" smtClean="0"/>
              <a:t>When </a:t>
            </a:r>
            <a:r>
              <a:rPr lang="en-US" sz="2400" dirty="0"/>
              <a:t>(RV/RA)=0.2; this </a:t>
            </a:r>
            <a:r>
              <a:rPr lang="en-US" sz="2400" dirty="0" smtClean="0"/>
              <a:t>means </a:t>
            </a:r>
            <a:r>
              <a:rPr lang="en-US" sz="2400" dirty="0"/>
              <a:t>that </a:t>
            </a:r>
            <a:r>
              <a:rPr lang="en-US" sz="2400" dirty="0" smtClean="0"/>
              <a:t>the precapillary </a:t>
            </a:r>
            <a:r>
              <a:rPr lang="en-US" sz="2400" dirty="0"/>
              <a:t>resistance </a:t>
            </a:r>
            <a:r>
              <a:rPr lang="en-US" sz="2400" dirty="0" smtClean="0"/>
              <a:t>(arteriolar</a:t>
            </a:r>
            <a:r>
              <a:rPr lang="en-US" sz="2400" dirty="0"/>
              <a:t>) is about </a:t>
            </a:r>
            <a:r>
              <a:rPr lang="en-US" sz="2400" dirty="0">
                <a:solidFill>
                  <a:srgbClr val="FF0000"/>
                </a:solidFill>
              </a:rPr>
              <a:t>5-times</a:t>
            </a:r>
            <a:r>
              <a:rPr lang="en-US" sz="2400" dirty="0"/>
              <a:t> greater than post-capillary (venular) resistance</a:t>
            </a:r>
            <a:r>
              <a:rPr lang="en-US" sz="2400" dirty="0" smtClean="0"/>
              <a:t>.</a:t>
            </a:r>
          </a:p>
          <a:p>
            <a:r>
              <a:rPr lang="en-US" sz="2400" dirty="0">
                <a:solidFill>
                  <a:prstClr val="black"/>
                </a:solidFill>
              </a:rPr>
              <a:t>Because venous resistance is relatively low, changes in P</a:t>
            </a:r>
            <a:r>
              <a:rPr lang="en-US" sz="2400" b="1" baseline="-25000" dirty="0">
                <a:solidFill>
                  <a:prstClr val="black"/>
                </a:solidFill>
              </a:rPr>
              <a:t>V</a:t>
            </a:r>
            <a:r>
              <a:rPr lang="en-US" sz="2400" dirty="0">
                <a:solidFill>
                  <a:prstClr val="black"/>
                </a:solidFill>
              </a:rPr>
              <a:t> are readily transmitted back to the capillary. Conversely, because arterial resistance is relatively high, changes in P</a:t>
            </a:r>
            <a:r>
              <a:rPr lang="en-US" sz="2400" b="1" baseline="-25000" dirty="0">
                <a:solidFill>
                  <a:prstClr val="black"/>
                </a:solidFill>
              </a:rPr>
              <a:t>A</a:t>
            </a:r>
            <a:r>
              <a:rPr lang="en-US" sz="2400" dirty="0">
                <a:solidFill>
                  <a:prstClr val="black"/>
                </a:solidFill>
              </a:rPr>
              <a:t> are poorly transmitted downstream to the capillary </a:t>
            </a:r>
            <a:endParaRPr lang="en-US" sz="2400" dirty="0" smtClean="0">
              <a:ea typeface="Calibri" panose="020F0502020204030204" pitchFamily="34" charset="0"/>
              <a:cs typeface="Arial" panose="020B0604020202020204" pitchFamily="34" charset="0"/>
            </a:endParaRPr>
          </a:p>
          <a:p>
            <a:endParaRPr lang="en-US" sz="2400" dirty="0">
              <a:ea typeface="Calibri" panose="020F0502020204030204" pitchFamily="34" charset="0"/>
              <a:cs typeface="Arial" panose="020B0604020202020204" pitchFamily="34" charset="0"/>
            </a:endParaRPr>
          </a:p>
          <a:p>
            <a:pPr marL="0" indent="0">
              <a:buNone/>
            </a:pPr>
            <a:r>
              <a:rPr lang="en-US" sz="2400" b="1" dirty="0">
                <a:solidFill>
                  <a:srgbClr val="FF0000"/>
                </a:solidFill>
              </a:rPr>
              <a:t>Radius is inversely proportion to resistance</a:t>
            </a:r>
          </a:p>
          <a:p>
            <a:pPr marL="0" indent="0">
              <a:buNone/>
            </a:pPr>
            <a:r>
              <a:rPr lang="en-US" sz="2400" dirty="0"/>
              <a:t>Increase ratio cause increase Capillary hydrostatic pressure</a:t>
            </a:r>
          </a:p>
          <a:p>
            <a:pPr marL="0" indent="0">
              <a:buNone/>
            </a:pPr>
            <a:r>
              <a:rPr lang="en-US" sz="2400" dirty="0"/>
              <a:t>Arteriolar constriction ►↓radius ►↑ resistance ► ↓ ratio ►↓ Capillary hydrostatic pressure.</a:t>
            </a:r>
          </a:p>
          <a:p>
            <a:pPr marL="0" indent="0">
              <a:buNone/>
            </a:pPr>
            <a:r>
              <a:rPr lang="en-US" sz="2400" dirty="0"/>
              <a:t>Venous constriction ►↓ radius ►↑ resistance ► ↑ ratio ►↑ Capillary hydrostatic pressure.</a:t>
            </a:r>
          </a:p>
          <a:p>
            <a:pPr marL="0" indent="0">
              <a:spcBef>
                <a:spcPts val="0"/>
              </a:spcBef>
              <a:buNone/>
            </a:pPr>
            <a:endParaRPr lang="en-US" sz="2400" dirty="0">
              <a:ea typeface="Calibri" panose="020F0502020204030204" pitchFamily="34" charset="0"/>
              <a:cs typeface="Arial" panose="020B0604020202020204" pitchFamily="34" charset="0"/>
            </a:endParaRPr>
          </a:p>
          <a:p>
            <a:endParaRPr lang="en-US" sz="2400" dirty="0">
              <a:ea typeface="Calibri" panose="020F0502020204030204" pitchFamily="34" charset="0"/>
              <a:cs typeface="Arial" panose="020B0604020202020204" pitchFamily="34" charset="0"/>
            </a:endParaRPr>
          </a:p>
          <a:p>
            <a:pPr marL="457200" indent="-457200">
              <a:buFont typeface="+mj-lt"/>
              <a:buAutoNum type="arabicPeriod"/>
            </a:pPr>
            <a:endParaRPr lang="en-US" sz="2400" b="1" dirty="0">
              <a:ea typeface="Times New Roman" panose="02020603050405020304" pitchFamily="18" charset="0"/>
            </a:endParaRPr>
          </a:p>
          <a:p>
            <a:endParaRPr lang="en-US" sz="2400" dirty="0" smtClean="0"/>
          </a:p>
          <a:p>
            <a:endParaRPr lang="en-US" sz="2400" dirty="0"/>
          </a:p>
        </p:txBody>
      </p:sp>
    </p:spTree>
    <p:extLst>
      <p:ext uri="{BB962C8B-B14F-4D97-AF65-F5344CB8AC3E}">
        <p14:creationId xmlns:p14="http://schemas.microsoft.com/office/powerpoint/2010/main" val="2586140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a:buFont typeface="Wingdings" pitchFamily="2" charset="2"/>
              <a:buChar char="q"/>
            </a:pPr>
            <a:r>
              <a:rPr lang="en-US" b="1" dirty="0">
                <a:solidFill>
                  <a:srgbClr val="0070C0"/>
                </a:solidFill>
                <a:ea typeface="Times New Roman" panose="02020603050405020304" pitchFamily="18" charset="0"/>
              </a:rPr>
              <a:t>The </a:t>
            </a:r>
            <a:r>
              <a:rPr lang="en-US" b="1" dirty="0" smtClean="0">
                <a:solidFill>
                  <a:srgbClr val="0070C0"/>
                </a:solidFill>
                <a:ea typeface="Times New Roman" panose="02020603050405020304" pitchFamily="18" charset="0"/>
              </a:rPr>
              <a:t>tissue (interstitial)  hydrostatic pressure (</a:t>
            </a:r>
            <a:r>
              <a:rPr lang="en-US" b="1" dirty="0" smtClean="0">
                <a:solidFill>
                  <a:srgbClr val="0070C0"/>
                </a:solidFill>
              </a:rPr>
              <a:t>P</a:t>
            </a:r>
            <a:r>
              <a:rPr lang="en-US" b="1" baseline="-25000" dirty="0">
                <a:solidFill>
                  <a:srgbClr val="0070C0"/>
                </a:solidFill>
              </a:rPr>
              <a:t>i</a:t>
            </a:r>
            <a:r>
              <a:rPr lang="en-US" b="1" dirty="0" smtClean="0">
                <a:solidFill>
                  <a:srgbClr val="0070C0"/>
                </a:solidFill>
              </a:rPr>
              <a:t>)</a:t>
            </a:r>
            <a:endParaRPr lang="en-US" b="1" dirty="0" smtClean="0">
              <a:solidFill>
                <a:srgbClr val="0070C0"/>
              </a:solidFill>
              <a:ea typeface="Times New Roman" panose="02020603050405020304" pitchFamily="18" charset="0"/>
            </a:endParaRPr>
          </a:p>
          <a:p>
            <a:r>
              <a:rPr lang="en-US" sz="2400" dirty="0" smtClean="0"/>
              <a:t>It depends on two factors : </a:t>
            </a:r>
          </a:p>
          <a:p>
            <a:pPr marL="457200" indent="-457200">
              <a:buFont typeface="+mj-lt"/>
              <a:buAutoNum type="arabicPeriod"/>
            </a:pPr>
            <a:r>
              <a:rPr lang="en-US" sz="2400" b="1" dirty="0" smtClean="0">
                <a:solidFill>
                  <a:srgbClr val="00B050"/>
                </a:solidFill>
                <a:ea typeface="Calibri" panose="020F0502020204030204" pitchFamily="34" charset="0"/>
                <a:cs typeface="Arial" panose="020B0604020202020204" pitchFamily="34" charset="0"/>
              </a:rPr>
              <a:t>The interstitial fluid volume </a:t>
            </a:r>
          </a:p>
          <a:p>
            <a:pPr marL="0" indent="0">
              <a:buNone/>
            </a:pPr>
            <a:r>
              <a:rPr lang="en-US" sz="2400" dirty="0"/>
              <a:t>↑ fluid that filters into the </a:t>
            </a:r>
            <a:r>
              <a:rPr lang="en-US" sz="2400" dirty="0" smtClean="0"/>
              <a:t>interstitium</a:t>
            </a:r>
            <a:r>
              <a:rPr lang="en-US" sz="2400" dirty="0"/>
              <a:t> </a:t>
            </a:r>
            <a:r>
              <a:rPr lang="en-US" sz="2400" dirty="0" smtClean="0"/>
              <a:t>&gt;&gt; ↑</a:t>
            </a:r>
            <a:r>
              <a:rPr lang="en-US" sz="2400" dirty="0"/>
              <a:t>the volume of the interstitial space (Vi) and ↑ hydrostatic pressure  within that space (Pi</a:t>
            </a:r>
            <a:r>
              <a:rPr lang="en-US" sz="2400" dirty="0" smtClean="0"/>
              <a:t>).</a:t>
            </a:r>
            <a:endParaRPr lang="en-US" sz="2400" dirty="0">
              <a:solidFill>
                <a:srgbClr val="0070C0"/>
              </a:solidFill>
              <a:ea typeface="Calibri" panose="020F0502020204030204" pitchFamily="34" charset="0"/>
              <a:cs typeface="Arial" panose="020B0604020202020204" pitchFamily="34" charset="0"/>
            </a:endParaRPr>
          </a:p>
          <a:p>
            <a:pPr marL="457200" indent="-457200">
              <a:buFont typeface="+mj-lt"/>
              <a:buAutoNum type="arabicPeriod" startAt="2"/>
            </a:pPr>
            <a:r>
              <a:rPr lang="en-US" sz="2400" b="1" dirty="0" smtClean="0">
                <a:solidFill>
                  <a:srgbClr val="00B050"/>
                </a:solidFill>
              </a:rPr>
              <a:t>The </a:t>
            </a:r>
            <a:r>
              <a:rPr lang="en-US" sz="2400" b="1" dirty="0">
                <a:solidFill>
                  <a:srgbClr val="00B050"/>
                </a:solidFill>
              </a:rPr>
              <a:t>compliance of the tissue interstitium</a:t>
            </a:r>
            <a:endParaRPr lang="en-US" sz="2400" b="1" dirty="0">
              <a:solidFill>
                <a:srgbClr val="00B050"/>
              </a:solidFill>
              <a:ea typeface="Times New Roman" panose="02020603050405020304" pitchFamily="18" charset="0"/>
              <a:cs typeface="Times New Roman" panose="02020603050405020304" pitchFamily="18" charset="0"/>
            </a:endParaRPr>
          </a:p>
          <a:p>
            <a:r>
              <a:rPr lang="en-US" sz="2400" dirty="0"/>
              <a:t>Compliance of the tissue interstitium is defined as the change in volume divided by the change in </a:t>
            </a:r>
            <a:r>
              <a:rPr lang="en-US" sz="2400" dirty="0" smtClean="0"/>
              <a:t>pressure, and there are two cases : </a:t>
            </a:r>
          </a:p>
          <a:p>
            <a:pPr marL="457200" indent="-457200">
              <a:buFont typeface="+mj-lt"/>
              <a:buAutoNum type="alphaLcParenR"/>
            </a:pPr>
            <a:r>
              <a:rPr lang="en-US" sz="2400" u="sng" dirty="0">
                <a:solidFill>
                  <a:srgbClr val="FF0000"/>
                </a:solidFill>
              </a:rPr>
              <a:t>In some organs, the interstitial compliance is </a:t>
            </a:r>
            <a:r>
              <a:rPr lang="en-US" sz="2400" u="sng" dirty="0" smtClean="0">
                <a:solidFill>
                  <a:srgbClr val="FF0000"/>
                </a:solidFill>
              </a:rPr>
              <a:t>low</a:t>
            </a:r>
          </a:p>
          <a:p>
            <a:r>
              <a:rPr lang="en-US" sz="2400" dirty="0"/>
              <a:t>Which means that small increases in interstitial volume lead to large increases in pressure. </a:t>
            </a:r>
          </a:p>
          <a:p>
            <a:r>
              <a:rPr lang="en-US" sz="2400" dirty="0"/>
              <a:t>Examples of this include the </a:t>
            </a:r>
            <a:r>
              <a:rPr lang="en-US" sz="2400" dirty="0">
                <a:solidFill>
                  <a:srgbClr val="FF0000"/>
                </a:solidFill>
              </a:rPr>
              <a:t>brain and </a:t>
            </a:r>
            <a:r>
              <a:rPr lang="en-US" sz="2400" dirty="0" smtClean="0">
                <a:solidFill>
                  <a:srgbClr val="FF0000"/>
                </a:solidFill>
              </a:rPr>
              <a:t>kidney</a:t>
            </a:r>
          </a:p>
          <a:p>
            <a:pPr marL="457200" indent="-457200">
              <a:buFont typeface="+mj-lt"/>
              <a:buAutoNum type="alphaLcParenR" startAt="2"/>
            </a:pPr>
            <a:r>
              <a:rPr lang="en-US" sz="2400" u="sng" dirty="0" smtClean="0">
                <a:solidFill>
                  <a:srgbClr val="FF0000"/>
                </a:solidFill>
              </a:rPr>
              <a:t>In </a:t>
            </a:r>
            <a:r>
              <a:rPr lang="en-US" sz="2400" u="sng" dirty="0">
                <a:solidFill>
                  <a:srgbClr val="FF0000"/>
                </a:solidFill>
              </a:rPr>
              <a:t>some organs, the interstitial compliance is </a:t>
            </a:r>
            <a:r>
              <a:rPr lang="en-US" sz="2400" u="sng" dirty="0" smtClean="0">
                <a:solidFill>
                  <a:srgbClr val="FF0000"/>
                </a:solidFill>
              </a:rPr>
              <a:t>high</a:t>
            </a:r>
          </a:p>
          <a:p>
            <a:r>
              <a:rPr lang="en-US" sz="2400" dirty="0"/>
              <a:t>Which means that large increases in interstitial volume lead to small increases in pressure </a:t>
            </a:r>
          </a:p>
          <a:p>
            <a:r>
              <a:rPr lang="en-US" sz="2400" dirty="0"/>
              <a:t>Examples of this include the soft tissues such as </a:t>
            </a:r>
            <a:r>
              <a:rPr lang="en-US" sz="2400" dirty="0">
                <a:solidFill>
                  <a:srgbClr val="FF0000"/>
                </a:solidFill>
              </a:rPr>
              <a:t>skin, muscle and lung</a:t>
            </a:r>
            <a:endParaRPr lang="en-US" sz="2400" u="sng" dirty="0">
              <a:solidFill>
                <a:srgbClr val="FF0000"/>
              </a:solidFill>
            </a:endParaRPr>
          </a:p>
          <a:p>
            <a:pPr marL="457200" indent="-457200">
              <a:buFont typeface="+mj-lt"/>
              <a:buAutoNum type="alphaLcParenR" startAt="2"/>
            </a:pPr>
            <a:endParaRPr lang="en-US" sz="2400" dirty="0" smtClean="0">
              <a:solidFill>
                <a:srgbClr val="FF0000"/>
              </a:solidFill>
            </a:endParaRPr>
          </a:p>
          <a:p>
            <a:pPr marL="457200" indent="-457200">
              <a:buFont typeface="+mj-lt"/>
              <a:buAutoNum type="alphaLcParenR" startAt="2"/>
            </a:pPr>
            <a:endParaRPr lang="en-US" sz="2400" dirty="0" smtClean="0">
              <a:solidFill>
                <a:srgbClr val="FF0000"/>
              </a:solidFill>
            </a:endParaRPr>
          </a:p>
          <a:p>
            <a:pPr marL="514350" indent="-514350">
              <a:buFont typeface="+mj-lt"/>
              <a:buAutoNum type="arabicPeriod"/>
            </a:pPr>
            <a:endParaRPr lang="en-US" sz="2600" dirty="0">
              <a:solidFill>
                <a:srgbClr val="FF0000"/>
              </a:solidFill>
              <a:ea typeface="Calibri" panose="020F0502020204030204" pitchFamily="34" charset="0"/>
              <a:cs typeface="Arial" panose="020B0604020202020204" pitchFamily="34" charset="0"/>
            </a:endParaRPr>
          </a:p>
          <a:p>
            <a:endParaRPr lang="en-US" sz="2400" b="1" dirty="0">
              <a:ea typeface="Times New Roman" panose="02020603050405020304" pitchFamily="18" charset="0"/>
            </a:endParaRPr>
          </a:p>
          <a:p>
            <a:endParaRPr lang="en-US" sz="2400" dirty="0" smtClean="0"/>
          </a:p>
          <a:p>
            <a:endParaRPr lang="en-US" sz="2400" dirty="0"/>
          </a:p>
        </p:txBody>
      </p:sp>
    </p:spTree>
    <p:extLst>
      <p:ext uri="{BB962C8B-B14F-4D97-AF65-F5344CB8AC3E}">
        <p14:creationId xmlns:p14="http://schemas.microsoft.com/office/powerpoint/2010/main" val="9695111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r>
              <a:rPr lang="en-US" sz="2400" dirty="0"/>
              <a:t>↑ interstitial volume ►↑interstitial pressure ►↓filtration into the interstitium because this pressure opposes the capillary hydrostatic pressure. </a:t>
            </a:r>
          </a:p>
          <a:p>
            <a:endParaRPr lang="en-US" sz="2400" dirty="0"/>
          </a:p>
          <a:p>
            <a:r>
              <a:rPr lang="en-US" sz="2400" dirty="0" smtClean="0">
                <a:solidFill>
                  <a:srgbClr val="FF0000"/>
                </a:solidFill>
              </a:rPr>
              <a:t>Large increases in tissue interstitial pressure can lead to tissue damage and cellular death. </a:t>
            </a:r>
          </a:p>
          <a:p>
            <a:pPr marL="514350" indent="-514350">
              <a:buFont typeface="+mj-lt"/>
              <a:buAutoNum type="arabicPeriod"/>
            </a:pPr>
            <a:r>
              <a:rPr lang="en-US" sz="2400" dirty="0" smtClean="0"/>
              <a:t>Normally, interstitial fluid hydrostatic pressure </a:t>
            </a:r>
            <a:r>
              <a:rPr lang="en-US" sz="2400" dirty="0" smtClean="0">
                <a:solidFill>
                  <a:srgbClr val="FF0000"/>
                </a:solidFill>
              </a:rPr>
              <a:t>(Pi) is near zero</a:t>
            </a:r>
            <a:r>
              <a:rPr lang="en-US" sz="2400" dirty="0" smtClean="0"/>
              <a:t>. </a:t>
            </a:r>
          </a:p>
          <a:p>
            <a:pPr marL="514350" indent="-514350">
              <a:buFont typeface="+mj-lt"/>
              <a:buAutoNum type="arabicPeriod"/>
            </a:pPr>
            <a:r>
              <a:rPr lang="en-US" sz="2400" dirty="0" smtClean="0"/>
              <a:t>In some tissues interstitial fluid hydrostatic pressure (Pi) is </a:t>
            </a:r>
            <a:r>
              <a:rPr lang="en-US" sz="2400" dirty="0" smtClean="0">
                <a:solidFill>
                  <a:srgbClr val="FF0000"/>
                </a:solidFill>
              </a:rPr>
              <a:t>slightly sub-atmospheric (negative)</a:t>
            </a:r>
          </a:p>
          <a:p>
            <a:pPr marL="514350" indent="-514350">
              <a:buFont typeface="+mj-lt"/>
              <a:buAutoNum type="arabicPeriod"/>
            </a:pPr>
            <a:r>
              <a:rPr lang="en-US" sz="2400" dirty="0" smtClean="0"/>
              <a:t>In some tissues interstitial fluid hydrostatic pressure (Pi) is </a:t>
            </a:r>
            <a:r>
              <a:rPr lang="en-US" sz="2400" dirty="0" smtClean="0">
                <a:solidFill>
                  <a:srgbClr val="FF0000"/>
                </a:solidFill>
              </a:rPr>
              <a:t>slightly positive</a:t>
            </a:r>
            <a:r>
              <a:rPr lang="en-US" sz="2400" b="1" dirty="0" smtClean="0"/>
              <a:t>.</a:t>
            </a:r>
            <a:endParaRPr lang="ar-EG" sz="2400" b="1" dirty="0" smtClean="0"/>
          </a:p>
          <a:p>
            <a:pPr marL="514350" indent="-514350">
              <a:buFont typeface="+mj-lt"/>
              <a:buAutoNum type="arabicPeriod"/>
            </a:pPr>
            <a:endParaRPr lang="en-US" sz="2400" dirty="0" smtClean="0"/>
          </a:p>
          <a:p>
            <a:pPr marL="0" indent="0">
              <a:buNone/>
            </a:pPr>
            <a:r>
              <a:rPr lang="en-US" sz="2400" dirty="0" smtClean="0"/>
              <a:t>Interstitial fluid hydrostatic pressure (Pi) tends to force fluid inward when it is positive</a:t>
            </a:r>
          </a:p>
          <a:p>
            <a:pPr marL="0" indent="0">
              <a:buNone/>
            </a:pPr>
            <a:r>
              <a:rPr lang="en-US" sz="2400" dirty="0" smtClean="0"/>
              <a:t>Interstitial fluid hydrostatic pressure (Pi) tends to force fluid outward when it is negative. </a:t>
            </a:r>
          </a:p>
          <a:p>
            <a:pPr marL="0" indent="0" algn="ctr">
              <a:buNone/>
            </a:pPr>
            <a:r>
              <a:rPr lang="en-US" sz="2400" dirty="0" err="1" smtClean="0">
                <a:cs typeface="Times New Roman" panose="02020603050405020304" pitchFamily="18" charset="0"/>
              </a:rPr>
              <a:t>Qw</a:t>
            </a:r>
            <a:r>
              <a:rPr lang="en-US" sz="2400" dirty="0" smtClean="0">
                <a:cs typeface="Times New Roman" panose="02020603050405020304" pitchFamily="18" charset="0"/>
              </a:rPr>
              <a:t> = K  . [(Pc – Pi) –</a:t>
            </a:r>
            <a:r>
              <a:rPr lang="el-GR" sz="2400" dirty="0" smtClean="0">
                <a:cs typeface="Times New Roman" panose="02020603050405020304" pitchFamily="18" charset="0"/>
              </a:rPr>
              <a:t>σ (π</a:t>
            </a:r>
            <a:r>
              <a:rPr lang="en-US" sz="2400" dirty="0" smtClean="0">
                <a:cs typeface="Times New Roman" panose="02020603050405020304" pitchFamily="18" charset="0"/>
              </a:rPr>
              <a:t>c – </a:t>
            </a:r>
            <a:r>
              <a:rPr lang="el-GR" sz="2400" dirty="0" smtClean="0">
                <a:cs typeface="Times New Roman" panose="02020603050405020304" pitchFamily="18" charset="0"/>
              </a:rPr>
              <a:t>π</a:t>
            </a:r>
            <a:r>
              <a:rPr lang="en-US" sz="2400" dirty="0" err="1" smtClean="0">
                <a:cs typeface="Times New Roman" panose="02020603050405020304" pitchFamily="18" charset="0"/>
              </a:rPr>
              <a:t>i</a:t>
            </a:r>
            <a:r>
              <a:rPr lang="en-US" sz="2400" dirty="0" smtClean="0">
                <a:cs typeface="Times New Roman" panose="02020603050405020304" pitchFamily="18" charset="0"/>
              </a:rPr>
              <a:t>)]</a:t>
            </a:r>
          </a:p>
          <a:p>
            <a:endParaRPr lang="en-US" sz="2400" dirty="0"/>
          </a:p>
          <a:p>
            <a:endParaRPr lang="en-US" sz="2400" dirty="0"/>
          </a:p>
        </p:txBody>
      </p:sp>
    </p:spTree>
    <p:extLst>
      <p:ext uri="{BB962C8B-B14F-4D97-AF65-F5344CB8AC3E}">
        <p14:creationId xmlns:p14="http://schemas.microsoft.com/office/powerpoint/2010/main" val="2071095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r>
              <a:rPr lang="en-US" sz="2600" dirty="0" smtClean="0"/>
              <a:t>The normal interstitial fluid pressure is usually </a:t>
            </a:r>
            <a:r>
              <a:rPr lang="en-US" sz="2600" dirty="0" smtClean="0">
                <a:solidFill>
                  <a:srgbClr val="FF0000"/>
                </a:solidFill>
              </a:rPr>
              <a:t>several mmHg negative with respect to the pressure of the surrounds each tissue</a:t>
            </a:r>
            <a:r>
              <a:rPr lang="en-US" sz="2600" dirty="0" smtClean="0"/>
              <a:t>; for example, in the kidney the capsular pressure surround the kidney average about </a:t>
            </a:r>
            <a:r>
              <a:rPr lang="en-US" sz="2600" dirty="0" smtClean="0">
                <a:solidFill>
                  <a:srgbClr val="00B050"/>
                </a:solidFill>
              </a:rPr>
              <a:t>+13mmHg</a:t>
            </a:r>
            <a:r>
              <a:rPr lang="en-US" sz="2600" dirty="0" smtClean="0"/>
              <a:t>, whereas the interstitial fluid pressure is </a:t>
            </a:r>
            <a:r>
              <a:rPr lang="en-US" sz="2600" dirty="0" smtClean="0">
                <a:solidFill>
                  <a:srgbClr val="00B050"/>
                </a:solidFill>
              </a:rPr>
              <a:t>+6mmHg</a:t>
            </a:r>
            <a:r>
              <a:rPr lang="en-US" sz="2600" dirty="0" smtClean="0"/>
              <a:t>. The pressure exerted on the skin is atmospheric pressure, which is considered to be </a:t>
            </a:r>
            <a:r>
              <a:rPr lang="en-US" sz="2600" dirty="0" smtClean="0">
                <a:solidFill>
                  <a:srgbClr val="00B050"/>
                </a:solidFill>
              </a:rPr>
              <a:t>zero pressure</a:t>
            </a:r>
            <a:r>
              <a:rPr lang="en-US" sz="2600" dirty="0" smtClean="0"/>
              <a:t>, while the interstitial fluid pressure </a:t>
            </a:r>
            <a:r>
              <a:rPr lang="en-US" sz="2600" dirty="0" smtClean="0">
                <a:solidFill>
                  <a:srgbClr val="00B050"/>
                </a:solidFill>
              </a:rPr>
              <a:t>is sub-atmospheric</a:t>
            </a:r>
            <a:r>
              <a:rPr lang="en-US" sz="2600" dirty="0" smtClean="0"/>
              <a:t>.</a:t>
            </a:r>
          </a:p>
          <a:p>
            <a:r>
              <a:rPr lang="en-US" sz="2600" dirty="0" smtClean="0"/>
              <a:t>In </a:t>
            </a:r>
            <a:r>
              <a:rPr lang="en-US" sz="2600" dirty="0"/>
              <a:t>most natural cavities of the body where there is free fluid in dynamic equilibrium with the surrounding inter­stitial fluids, the pressures that have been measured have been negative. Some of these cavities and pressure mea­surements are as follows: </a:t>
            </a:r>
          </a:p>
          <a:p>
            <a:pPr marL="0" indent="0">
              <a:buNone/>
            </a:pPr>
            <a:r>
              <a:rPr lang="en-US" sz="2600" dirty="0"/>
              <a:t>• Intra-pleural space: </a:t>
            </a:r>
            <a:r>
              <a:rPr lang="en-US" sz="2600" dirty="0">
                <a:solidFill>
                  <a:srgbClr val="FF0000"/>
                </a:solidFill>
              </a:rPr>
              <a:t>−8 mm Hg </a:t>
            </a:r>
          </a:p>
          <a:p>
            <a:pPr marL="0" indent="0">
              <a:buNone/>
            </a:pPr>
            <a:r>
              <a:rPr lang="en-US" sz="2600" dirty="0"/>
              <a:t>• Joint synovial spaces: </a:t>
            </a:r>
            <a:r>
              <a:rPr lang="en-US" sz="2600" dirty="0">
                <a:solidFill>
                  <a:srgbClr val="FF0000"/>
                </a:solidFill>
              </a:rPr>
              <a:t>−4 to −6 mm Hg </a:t>
            </a:r>
          </a:p>
          <a:p>
            <a:pPr marL="0" indent="0">
              <a:buNone/>
            </a:pPr>
            <a:r>
              <a:rPr lang="en-US" sz="2600" dirty="0"/>
              <a:t>• Epidural space: </a:t>
            </a:r>
            <a:r>
              <a:rPr lang="en-US" sz="2600" dirty="0">
                <a:solidFill>
                  <a:srgbClr val="FF0000"/>
                </a:solidFill>
              </a:rPr>
              <a:t>−4 to −6 mm Hg</a:t>
            </a:r>
          </a:p>
          <a:p>
            <a:endParaRPr lang="en-US" sz="2600" dirty="0"/>
          </a:p>
        </p:txBody>
      </p:sp>
    </p:spTree>
    <p:extLst>
      <p:ext uri="{BB962C8B-B14F-4D97-AF65-F5344CB8AC3E}">
        <p14:creationId xmlns:p14="http://schemas.microsoft.com/office/powerpoint/2010/main" val="3573950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rmAutofit/>
          </a:bodyPr>
          <a:lstStyle/>
          <a:p>
            <a:pPr>
              <a:spcBef>
                <a:spcPts val="0"/>
              </a:spcBef>
              <a:buFont typeface="Wingdings" panose="05000000000000000000" pitchFamily="2" charset="2"/>
              <a:buChar char="v"/>
            </a:pPr>
            <a:r>
              <a:rPr lang="en-US" sz="2600" b="1" u="sng" dirty="0" smtClean="0">
                <a:effectLst/>
                <a:ea typeface="Calibri" panose="020F0502020204030204" pitchFamily="34" charset="0"/>
                <a:cs typeface="Arial" panose="020B0604020202020204" pitchFamily="34" charset="0"/>
              </a:rPr>
              <a:t>Significance of negative interstitial fluid pressure as a means for holding the body tissues together </a:t>
            </a:r>
            <a:endParaRPr lang="en-US" sz="2600" u="sng" dirty="0" smtClean="0">
              <a:effectLst/>
              <a:ea typeface="Calibri" panose="020F0502020204030204" pitchFamily="34" charset="0"/>
              <a:cs typeface="Arial" panose="020B0604020202020204" pitchFamily="34" charset="0"/>
            </a:endParaRPr>
          </a:p>
          <a:p>
            <a:pPr>
              <a:spcBef>
                <a:spcPts val="0"/>
              </a:spcBef>
            </a:pPr>
            <a:r>
              <a:rPr lang="en-US" sz="2600" dirty="0" smtClean="0">
                <a:effectLst/>
                <a:ea typeface="Calibri" panose="020F0502020204030204" pitchFamily="34" charset="0"/>
                <a:cs typeface="Warnock Pro Light"/>
              </a:rPr>
              <a:t>Traditionally, it has been assumed that the different tissues of the body are held together entirely by connec­tive tissue fibers. </a:t>
            </a:r>
          </a:p>
          <a:p>
            <a:pPr>
              <a:spcBef>
                <a:spcPts val="0"/>
              </a:spcBef>
            </a:pPr>
            <a:r>
              <a:rPr lang="en-US" sz="2600" dirty="0" smtClean="0">
                <a:effectLst/>
                <a:ea typeface="Calibri" panose="020F0502020204030204" pitchFamily="34" charset="0"/>
                <a:cs typeface="Warnock Pro Light"/>
              </a:rPr>
              <a:t>However, connective tissue fibers are very weak or even absent at many places in the body, particularly at points where tissues slide over one another (e.g., </a:t>
            </a:r>
            <a:r>
              <a:rPr lang="en-US" sz="2600" dirty="0" smtClean="0">
                <a:solidFill>
                  <a:srgbClr val="FF0000"/>
                </a:solidFill>
                <a:effectLst/>
                <a:ea typeface="Calibri" panose="020F0502020204030204" pitchFamily="34" charset="0"/>
                <a:cs typeface="Warnock Pro Light"/>
              </a:rPr>
              <a:t>skin sliding over the back of the hand or over the face</a:t>
            </a:r>
            <a:r>
              <a:rPr lang="en-US" sz="2600" dirty="0" smtClean="0">
                <a:effectLst/>
                <a:ea typeface="Calibri" panose="020F0502020204030204" pitchFamily="34" charset="0"/>
                <a:cs typeface="Warnock Pro Light"/>
              </a:rPr>
              <a:t>). </a:t>
            </a:r>
          </a:p>
          <a:p>
            <a:pPr>
              <a:spcBef>
                <a:spcPts val="0"/>
              </a:spcBef>
            </a:pPr>
            <a:r>
              <a:rPr lang="en-US" sz="2600" dirty="0" smtClean="0">
                <a:effectLst/>
                <a:ea typeface="Calibri" panose="020F0502020204030204" pitchFamily="34" charset="0"/>
                <a:cs typeface="Warnock Pro Light"/>
              </a:rPr>
              <a:t>Yet, even at these places, the tissues are held together by the negative interstitial fluid pressure, which is actually a partial vacuum. </a:t>
            </a:r>
          </a:p>
          <a:p>
            <a:pPr>
              <a:spcBef>
                <a:spcPts val="0"/>
              </a:spcBef>
            </a:pPr>
            <a:r>
              <a:rPr lang="en-US" sz="2600" dirty="0" smtClean="0">
                <a:effectLst/>
                <a:ea typeface="Calibri" panose="020F0502020204030204" pitchFamily="34" charset="0"/>
                <a:cs typeface="Warnock Pro Light"/>
              </a:rPr>
              <a:t>When the tissues lose their negative pressure, fluid accumulates in the spaces and the condi­tion known as </a:t>
            </a:r>
            <a:r>
              <a:rPr lang="en-US" sz="2600" i="1" dirty="0" smtClean="0">
                <a:effectLst/>
                <a:ea typeface="Calibri" panose="020F0502020204030204" pitchFamily="34" charset="0"/>
                <a:cs typeface="Warnock Pro Light"/>
              </a:rPr>
              <a:t>edema </a:t>
            </a:r>
            <a:r>
              <a:rPr lang="en-US" sz="2600" dirty="0" smtClean="0">
                <a:effectLst/>
                <a:ea typeface="Calibri" panose="020F0502020204030204" pitchFamily="34" charset="0"/>
                <a:cs typeface="Warnock Pro Light"/>
              </a:rPr>
              <a:t>occurs. </a:t>
            </a:r>
            <a:endParaRPr lang="en-US" sz="2600" dirty="0" smtClean="0">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5256925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750424"/>
          </a:xfrm>
        </p:spPr>
        <p:txBody>
          <a:bodyPr>
            <a:normAutofit/>
          </a:bodyPr>
          <a:lstStyle/>
          <a:p>
            <a:pPr marL="0" lvl="0" indent="0">
              <a:buNone/>
            </a:pPr>
            <a:r>
              <a:rPr lang="en-US" sz="2400" u="sng" dirty="0"/>
              <a:t>A</a:t>
            </a:r>
            <a:r>
              <a:rPr lang="en-US" sz="2400" u="sng" dirty="0" smtClean="0"/>
              <a:t>ll </a:t>
            </a:r>
            <a:r>
              <a:rPr lang="en-US" sz="2400" u="sng" dirty="0"/>
              <a:t>of the above forces are seen at the arterial and venous side, but it tends to push fluid toward interstitium at the arterial side and toward the capillary at the venous side.  </a:t>
            </a:r>
            <a:r>
              <a:rPr lang="en-US" sz="2400" dirty="0"/>
              <a:t>       </a:t>
            </a:r>
          </a:p>
          <a:p>
            <a:pPr marL="0" indent="0">
              <a:buNone/>
            </a:pPr>
            <a:r>
              <a:rPr lang="en-US" sz="2400" dirty="0"/>
              <a:t>The best example is the skin: </a:t>
            </a:r>
          </a:p>
        </p:txBody>
      </p:sp>
      <p:pic>
        <p:nvPicPr>
          <p:cNvPr id="4" name="Picture 3"/>
          <p:cNvPicPr>
            <a:picLocks noChangeAspect="1"/>
          </p:cNvPicPr>
          <p:nvPr/>
        </p:nvPicPr>
        <p:blipFill>
          <a:blip r:embed="rId2"/>
          <a:stretch>
            <a:fillRect/>
          </a:stretch>
        </p:blipFill>
        <p:spPr>
          <a:xfrm>
            <a:off x="9378" y="3790661"/>
            <a:ext cx="12182622" cy="3183190"/>
          </a:xfrm>
          <a:prstGeom prst="rect">
            <a:avLst/>
          </a:prstGeom>
        </p:spPr>
      </p:pic>
      <p:pic>
        <p:nvPicPr>
          <p:cNvPr id="5" name="Picture 4"/>
          <p:cNvPicPr>
            <a:picLocks noChangeAspect="1"/>
          </p:cNvPicPr>
          <p:nvPr/>
        </p:nvPicPr>
        <p:blipFill>
          <a:blip r:embed="rId3"/>
          <a:stretch>
            <a:fillRect/>
          </a:stretch>
        </p:blipFill>
        <p:spPr>
          <a:xfrm>
            <a:off x="3800785" y="801858"/>
            <a:ext cx="7447773" cy="2988803"/>
          </a:xfrm>
          <a:prstGeom prst="rect">
            <a:avLst/>
          </a:prstGeom>
        </p:spPr>
      </p:pic>
    </p:spTree>
    <p:extLst>
      <p:ext uri="{BB962C8B-B14F-4D97-AF65-F5344CB8AC3E}">
        <p14:creationId xmlns:p14="http://schemas.microsoft.com/office/powerpoint/2010/main" val="32935493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12192000" cy="6858000"/>
          </a:xfrm>
        </p:spPr>
        <p:txBody>
          <a:bodyPr>
            <a:noAutofit/>
          </a:bodyPr>
          <a:lstStyle/>
          <a:p>
            <a:pPr algn="justLow">
              <a:spcBef>
                <a:spcPts val="0"/>
              </a:spcBef>
            </a:pPr>
            <a:r>
              <a:rPr lang="en-US" sz="2600" dirty="0" smtClean="0">
                <a:effectLst/>
                <a:ea typeface="Times New Roman" panose="02020603050405020304" pitchFamily="18" charset="0"/>
              </a:rPr>
              <a:t>Thus, the summation of forces at the arterial end of the capillary shows a </a:t>
            </a:r>
            <a:r>
              <a:rPr lang="en-US" sz="2600" dirty="0" smtClean="0">
                <a:effectLst/>
                <a:highlight>
                  <a:srgbClr val="D3D3D3"/>
                </a:highlight>
                <a:ea typeface="Times New Roman" panose="02020603050405020304" pitchFamily="18" charset="0"/>
              </a:rPr>
              <a:t>net filtration pressure</a:t>
            </a:r>
            <a:r>
              <a:rPr lang="en-US" sz="2600" dirty="0" smtClean="0">
                <a:effectLst/>
                <a:ea typeface="Times New Roman" panose="02020603050405020304" pitchFamily="18" charset="0"/>
              </a:rPr>
              <a:t> of 13 mmHg, tending to move in the outward direction through the capillary pores. </a:t>
            </a:r>
          </a:p>
          <a:p>
            <a:pPr algn="justLow">
              <a:spcBef>
                <a:spcPts val="0"/>
              </a:spcBef>
            </a:pPr>
            <a:r>
              <a:rPr lang="en-US" sz="2600" dirty="0" smtClean="0">
                <a:effectLst/>
                <a:ea typeface="Times New Roman" panose="02020603050405020304" pitchFamily="18" charset="0"/>
              </a:rPr>
              <a:t>Thus, the summation of forces at the venous end of the capillary shows a net filtration pressure of 7 mmHg, is the (</a:t>
            </a:r>
            <a:r>
              <a:rPr lang="en-US" sz="2600" dirty="0" smtClean="0">
                <a:effectLst/>
                <a:highlight>
                  <a:srgbClr val="D3D3D3"/>
                </a:highlight>
                <a:ea typeface="Times New Roman" panose="02020603050405020304" pitchFamily="18" charset="0"/>
              </a:rPr>
              <a:t>net re-absorption pressure</a:t>
            </a:r>
            <a:r>
              <a:rPr lang="en-US" sz="2600" dirty="0" smtClean="0">
                <a:effectLst/>
                <a:ea typeface="Times New Roman" panose="02020603050405020304" pitchFamily="18" charset="0"/>
              </a:rPr>
              <a:t>) tending to move in the inward direction through the capillary pores.</a:t>
            </a:r>
          </a:p>
          <a:p>
            <a:pPr algn="justLow">
              <a:spcBef>
                <a:spcPts val="0"/>
              </a:spcBef>
            </a:pPr>
            <a:r>
              <a:rPr lang="en-US" sz="2600" dirty="0" smtClean="0">
                <a:effectLst/>
                <a:ea typeface="Times New Roman" panose="02020603050405020304" pitchFamily="18" charset="0"/>
              </a:rPr>
              <a:t>The re-absorption pressure is considerably </a:t>
            </a:r>
            <a:r>
              <a:rPr lang="en-US" sz="2600" dirty="0" smtClean="0">
                <a:solidFill>
                  <a:srgbClr val="FF0000"/>
                </a:solidFill>
                <a:effectLst/>
                <a:ea typeface="Times New Roman" panose="02020603050405020304" pitchFamily="18" charset="0"/>
              </a:rPr>
              <a:t>less than the filtration </a:t>
            </a:r>
            <a:r>
              <a:rPr lang="en-US" sz="2600" dirty="0" smtClean="0">
                <a:effectLst/>
                <a:ea typeface="Times New Roman" panose="02020603050405020304" pitchFamily="18" charset="0"/>
              </a:rPr>
              <a:t>pressure at the capillary arterial ends, but remember that</a:t>
            </a:r>
          </a:p>
          <a:p>
            <a:pPr marL="0" indent="0" algn="justLow">
              <a:spcBef>
                <a:spcPts val="0"/>
              </a:spcBef>
              <a:buNone/>
            </a:pPr>
            <a:r>
              <a:rPr lang="en-US" sz="2600" dirty="0" smtClean="0">
                <a:effectLst/>
                <a:ea typeface="Times New Roman" panose="02020603050405020304" pitchFamily="18" charset="0"/>
                <a:sym typeface="Wingdings 2" panose="05020102010507070707" pitchFamily="18" charset="2"/>
              </a:rPr>
              <a:t>              </a:t>
            </a:r>
            <a:r>
              <a:rPr lang="en-US" sz="2600" dirty="0" smtClean="0">
                <a:effectLst/>
                <a:ea typeface="Times New Roman" panose="02020603050405020304" pitchFamily="18" charset="0"/>
              </a:rPr>
              <a:t> the </a:t>
            </a:r>
            <a:r>
              <a:rPr lang="en-US" sz="2600" dirty="0" smtClean="0">
                <a:solidFill>
                  <a:srgbClr val="00B050"/>
                </a:solidFill>
                <a:effectLst/>
                <a:ea typeface="Times New Roman" panose="02020603050405020304" pitchFamily="18" charset="0"/>
              </a:rPr>
              <a:t>venous capillary are more numerous </a:t>
            </a:r>
            <a:r>
              <a:rPr lang="en-US" sz="2600" dirty="0" smtClean="0">
                <a:effectLst/>
                <a:ea typeface="Times New Roman" panose="02020603050405020304" pitchFamily="18" charset="0"/>
              </a:rPr>
              <a:t>and </a:t>
            </a:r>
          </a:p>
          <a:p>
            <a:pPr marL="0" indent="0" algn="justLow">
              <a:spcBef>
                <a:spcPts val="0"/>
              </a:spcBef>
              <a:buNone/>
            </a:pPr>
            <a:r>
              <a:rPr lang="en-US" sz="2600" dirty="0" smtClean="0">
                <a:ea typeface="Times New Roman" panose="02020603050405020304" pitchFamily="18" charset="0"/>
                <a:sym typeface="Wingdings 2" panose="05020102010507070707" pitchFamily="18" charset="2"/>
              </a:rPr>
              <a:t>              </a:t>
            </a:r>
            <a:r>
              <a:rPr lang="en-US" sz="2600" dirty="0" smtClean="0">
                <a:ea typeface="Times New Roman" panose="02020603050405020304" pitchFamily="18" charset="0"/>
              </a:rPr>
              <a:t>the </a:t>
            </a:r>
            <a:r>
              <a:rPr lang="en-US" sz="2600" dirty="0">
                <a:solidFill>
                  <a:srgbClr val="00B050"/>
                </a:solidFill>
                <a:ea typeface="Times New Roman" panose="02020603050405020304" pitchFamily="18" charset="0"/>
              </a:rPr>
              <a:t>venous capillary more </a:t>
            </a:r>
            <a:r>
              <a:rPr lang="en-US" sz="2600" dirty="0" smtClean="0">
                <a:solidFill>
                  <a:srgbClr val="00B050"/>
                </a:solidFill>
                <a:effectLst/>
                <a:ea typeface="Times New Roman" panose="02020603050405020304" pitchFamily="18" charset="0"/>
              </a:rPr>
              <a:t>permeable </a:t>
            </a:r>
            <a:r>
              <a:rPr lang="en-US" sz="2600" dirty="0" smtClean="0">
                <a:effectLst/>
                <a:ea typeface="Times New Roman" panose="02020603050405020304" pitchFamily="18" charset="0"/>
              </a:rPr>
              <a:t>than the arterial capillaries, so that less</a:t>
            </a:r>
          </a:p>
          <a:p>
            <a:pPr marL="0" indent="0" algn="justLow">
              <a:spcBef>
                <a:spcPts val="0"/>
              </a:spcBef>
              <a:buNone/>
            </a:pPr>
            <a:r>
              <a:rPr lang="en-US" sz="2600" dirty="0">
                <a:ea typeface="Times New Roman" panose="02020603050405020304" pitchFamily="18" charset="0"/>
              </a:rPr>
              <a:t> </a:t>
            </a:r>
            <a:r>
              <a:rPr lang="en-US" sz="2600" dirty="0" smtClean="0">
                <a:ea typeface="Times New Roman" panose="02020603050405020304" pitchFamily="18" charset="0"/>
              </a:rPr>
              <a:t>                </a:t>
            </a:r>
            <a:r>
              <a:rPr lang="en-US" sz="2600" dirty="0" smtClean="0">
                <a:effectLst/>
                <a:ea typeface="Times New Roman" panose="02020603050405020304" pitchFamily="18" charset="0"/>
              </a:rPr>
              <a:t> pressure is required to cause the inward movement of fluid. </a:t>
            </a:r>
          </a:p>
          <a:p>
            <a:pPr algn="justLow">
              <a:spcBef>
                <a:spcPts val="0"/>
              </a:spcBef>
            </a:pPr>
            <a:r>
              <a:rPr lang="en-US" sz="2600" dirty="0" smtClean="0">
                <a:effectLst/>
                <a:ea typeface="Times New Roman" panose="02020603050405020304" pitchFamily="18" charset="0"/>
              </a:rPr>
              <a:t>The re-absorption pressure causes about </a:t>
            </a:r>
            <a:r>
              <a:rPr lang="en-US" sz="2600" dirty="0" smtClean="0">
                <a:solidFill>
                  <a:srgbClr val="FF0000"/>
                </a:solidFill>
                <a:effectLst/>
                <a:ea typeface="Times New Roman" panose="02020603050405020304" pitchFamily="18" charset="0"/>
              </a:rPr>
              <a:t>(9/10) </a:t>
            </a:r>
            <a:r>
              <a:rPr lang="en-US" sz="2600" dirty="0" smtClean="0">
                <a:effectLst/>
                <a:ea typeface="Times New Roman" panose="02020603050405020304" pitchFamily="18" charset="0"/>
              </a:rPr>
              <a:t>of the fluid that has filtered out of the arterial of the capillaries to re-absorbed at the venous end. The remainder flows into the lymph vessels.</a:t>
            </a:r>
          </a:p>
        </p:txBody>
      </p:sp>
    </p:spTree>
    <p:extLst>
      <p:ext uri="{BB962C8B-B14F-4D97-AF65-F5344CB8AC3E}">
        <p14:creationId xmlns:p14="http://schemas.microsoft.com/office/powerpoint/2010/main" val="3607849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69409" y="1395318"/>
            <a:ext cx="9144000" cy="3391580"/>
          </a:xfrm>
        </p:spPr>
        <p:txBody>
          <a:bodyPr>
            <a:normAutofit/>
          </a:bodyPr>
          <a:lstStyle/>
          <a:p>
            <a:r>
              <a:rPr lang="en-US" dirty="0" smtClean="0">
                <a:solidFill>
                  <a:srgbClr val="FF0000"/>
                </a:solidFill>
                <a:ea typeface="Times New Roman" panose="02020603050405020304" pitchFamily="18" charset="0"/>
                <a:cs typeface="Times New Roman" panose="02020603050405020304" pitchFamily="18" charset="0"/>
              </a:rPr>
              <a:t>Concept 2: </a:t>
            </a:r>
            <a:r>
              <a:rPr lang="en-US" dirty="0" smtClean="0">
                <a:solidFill>
                  <a:prstClr val="black"/>
                </a:solidFill>
                <a:ea typeface="Times New Roman" panose="02020603050405020304" pitchFamily="18" charset="0"/>
                <a:cs typeface="Times New Roman" panose="02020603050405020304" pitchFamily="18" charset="0"/>
              </a:rPr>
              <a:t/>
            </a:r>
            <a:br>
              <a:rPr lang="en-US" dirty="0" smtClean="0">
                <a:solidFill>
                  <a:prstClr val="black"/>
                </a:solidFill>
                <a:ea typeface="Times New Roman" panose="02020603050405020304" pitchFamily="18" charset="0"/>
                <a:cs typeface="Times New Roman" panose="02020603050405020304" pitchFamily="18" charset="0"/>
              </a:rPr>
            </a:br>
            <a:r>
              <a:rPr lang="en-US" dirty="0" smtClean="0"/>
              <a:t>Lymphatic system</a:t>
            </a:r>
            <a:br>
              <a:rPr lang="en-US" dirty="0" smtClean="0"/>
            </a:br>
            <a:endParaRPr lang="en-US" dirty="0"/>
          </a:p>
        </p:txBody>
      </p:sp>
    </p:spTree>
    <p:extLst>
      <p:ext uri="{BB962C8B-B14F-4D97-AF65-F5344CB8AC3E}">
        <p14:creationId xmlns:p14="http://schemas.microsoft.com/office/powerpoint/2010/main" val="16975937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a:t>
            </a:r>
            <a:br>
              <a:rPr lang="en-US" dirty="0" smtClean="0">
                <a:solidFill>
                  <a:prstClr val="black"/>
                </a:solidFill>
                <a:ea typeface="Calibri" panose="020F0502020204030204" pitchFamily="34" charset="0"/>
                <a:cs typeface="Arial" panose="020B0604020202020204" pitchFamily="34" charset="0"/>
              </a:rPr>
            </a:br>
            <a:r>
              <a:rPr lang="en-US" dirty="0">
                <a:solidFill>
                  <a:srgbClr val="FF0000"/>
                </a:solidFill>
                <a:ea typeface="Calibri" panose="020F0502020204030204" pitchFamily="34" charset="0"/>
                <a:cs typeface="Arial" panose="020B0604020202020204" pitchFamily="34" charset="0"/>
              </a:rPr>
              <a:t>Composition</a:t>
            </a:r>
            <a:r>
              <a:rPr lang="en-US" dirty="0" smtClean="0">
                <a:solidFill>
                  <a:prstClr val="black"/>
                </a:solidFill>
                <a:ea typeface="Calibri" panose="020F0502020204030204" pitchFamily="34" charset="0"/>
                <a:cs typeface="Arial" panose="020B0604020202020204" pitchFamily="34" charset="0"/>
              </a:rPr>
              <a:t> </a:t>
            </a:r>
            <a:endParaRPr lang="en-US" dirty="0" smtClean="0">
              <a:solidFill>
                <a:srgbClr val="FF0000"/>
              </a:solidFill>
              <a:ea typeface="Calibri" panose="020F0502020204030204" pitchFamily="34" charset="0"/>
              <a:cs typeface="Arial" panose="020B0604020202020204" pitchFamily="34" charset="0"/>
            </a:endParaRPr>
          </a:p>
        </p:txBody>
      </p:sp>
      <p:sp>
        <p:nvSpPr>
          <p:cNvPr id="3" name="Content Placeholder 2"/>
          <p:cNvSpPr>
            <a:spLocks noGrp="1"/>
          </p:cNvSpPr>
          <p:nvPr>
            <p:ph idx="1"/>
          </p:nvPr>
        </p:nvSpPr>
        <p:spPr>
          <a:xfrm>
            <a:off x="592540" y="1784588"/>
            <a:ext cx="11116054" cy="5339451"/>
          </a:xfrm>
        </p:spPr>
        <p:txBody>
          <a:bodyPr>
            <a:normAutofit/>
          </a:bodyPr>
          <a:lstStyle/>
          <a:p>
            <a:pPr marL="0" lvl="0" indent="0">
              <a:spcBef>
                <a:spcPts val="0"/>
              </a:spcBef>
              <a:buNone/>
              <a:defRPr/>
            </a:pPr>
            <a:r>
              <a:rPr lang="en-US" sz="2600" b="1" dirty="0">
                <a:solidFill>
                  <a:prstClr val="black"/>
                </a:solidFill>
              </a:rPr>
              <a:t>Lymph </a:t>
            </a:r>
            <a:r>
              <a:rPr lang="en-US" sz="2600" b="1" dirty="0" smtClean="0">
                <a:solidFill>
                  <a:prstClr val="black"/>
                </a:solidFill>
              </a:rPr>
              <a:t>contains</a:t>
            </a:r>
            <a:r>
              <a:rPr lang="en-US" sz="2600" dirty="0" smtClean="0">
                <a:solidFill>
                  <a:prstClr val="black"/>
                </a:solidFill>
              </a:rPr>
              <a:t> lymph and lymphocytes</a:t>
            </a:r>
          </a:p>
          <a:p>
            <a:pPr marL="0" lvl="0" indent="0">
              <a:spcBef>
                <a:spcPts val="0"/>
              </a:spcBef>
              <a:buNone/>
              <a:defRPr/>
            </a:pPr>
            <a:endParaRPr lang="en-US" sz="2600" dirty="0">
              <a:solidFill>
                <a:prstClr val="black"/>
              </a:solidFill>
            </a:endParaRPr>
          </a:p>
          <a:p>
            <a:pPr>
              <a:spcBef>
                <a:spcPts val="0"/>
              </a:spcBef>
              <a:defRPr/>
            </a:pPr>
            <a:r>
              <a:rPr lang="en-US" sz="2600" dirty="0">
                <a:solidFill>
                  <a:prstClr val="black"/>
                </a:solidFill>
              </a:rPr>
              <a:t>Lymph is a </a:t>
            </a:r>
            <a:r>
              <a:rPr lang="en-US" sz="2600" dirty="0">
                <a:solidFill>
                  <a:srgbClr val="FF0000"/>
                </a:solidFill>
              </a:rPr>
              <a:t>clear watery </a:t>
            </a:r>
            <a:r>
              <a:rPr lang="en-US" sz="2600" dirty="0" smtClean="0">
                <a:solidFill>
                  <a:srgbClr val="FF0000"/>
                </a:solidFill>
              </a:rPr>
              <a:t>fluid</a:t>
            </a:r>
            <a:r>
              <a:rPr lang="en-US" sz="2600" dirty="0" smtClean="0">
                <a:solidFill>
                  <a:prstClr val="black"/>
                </a:solidFill>
              </a:rPr>
              <a:t>, </a:t>
            </a:r>
            <a:r>
              <a:rPr lang="en-US" sz="2600" dirty="0">
                <a:solidFill>
                  <a:prstClr val="black"/>
                </a:solidFill>
              </a:rPr>
              <a:t>similar in </a:t>
            </a:r>
            <a:r>
              <a:rPr lang="en-US" sz="2600" dirty="0">
                <a:solidFill>
                  <a:srgbClr val="FF0000"/>
                </a:solidFill>
              </a:rPr>
              <a:t>composition to plasma</a:t>
            </a:r>
            <a:r>
              <a:rPr lang="en-US" sz="2600" dirty="0">
                <a:solidFill>
                  <a:prstClr val="black"/>
                </a:solidFill>
              </a:rPr>
              <a:t>, with </a:t>
            </a:r>
            <a:r>
              <a:rPr lang="en-US" sz="2600" dirty="0">
                <a:solidFill>
                  <a:srgbClr val="00B050"/>
                </a:solidFill>
              </a:rPr>
              <a:t>less</a:t>
            </a:r>
            <a:r>
              <a:rPr lang="en-US" sz="2600" dirty="0">
                <a:solidFill>
                  <a:prstClr val="black"/>
                </a:solidFill>
              </a:rPr>
              <a:t> composition </a:t>
            </a:r>
            <a:r>
              <a:rPr lang="en-US" sz="2600" dirty="0">
                <a:solidFill>
                  <a:srgbClr val="00B050"/>
                </a:solidFill>
              </a:rPr>
              <a:t>of plasma proteins</a:t>
            </a:r>
            <a:r>
              <a:rPr lang="en-US" sz="2600" dirty="0">
                <a:solidFill>
                  <a:prstClr val="black"/>
                </a:solidFill>
              </a:rPr>
              <a:t>; this </a:t>
            </a:r>
            <a:r>
              <a:rPr lang="en-US" sz="2600" dirty="0" smtClean="0">
                <a:solidFill>
                  <a:prstClr val="black"/>
                </a:solidFill>
              </a:rPr>
              <a:t>why it </a:t>
            </a:r>
            <a:r>
              <a:rPr lang="en-US" sz="2600" dirty="0">
                <a:solidFill>
                  <a:prstClr val="black"/>
                </a:solidFill>
              </a:rPr>
              <a:t>is identical in composition </a:t>
            </a:r>
            <a:r>
              <a:rPr lang="en-US" sz="2600" dirty="0">
                <a:solidFill>
                  <a:srgbClr val="00B050"/>
                </a:solidFill>
              </a:rPr>
              <a:t>to interstitial fluid</a:t>
            </a:r>
            <a:r>
              <a:rPr lang="ar-SA" sz="2600" dirty="0">
                <a:solidFill>
                  <a:prstClr val="black"/>
                </a:solidFill>
              </a:rPr>
              <a:t>. </a:t>
            </a:r>
            <a:endParaRPr lang="en-US" sz="2600" dirty="0">
              <a:solidFill>
                <a:prstClr val="black"/>
              </a:solidFill>
            </a:endParaRPr>
          </a:p>
          <a:p>
            <a:pPr>
              <a:spcBef>
                <a:spcPts val="0"/>
              </a:spcBef>
              <a:defRPr/>
            </a:pPr>
            <a:r>
              <a:rPr lang="en-US" sz="2600" dirty="0">
                <a:solidFill>
                  <a:prstClr val="black"/>
                </a:solidFill>
              </a:rPr>
              <a:t>Lymph is derived from </a:t>
            </a:r>
            <a:r>
              <a:rPr lang="en-US" sz="2600" dirty="0">
                <a:solidFill>
                  <a:srgbClr val="00B050"/>
                </a:solidFill>
              </a:rPr>
              <a:t>interstitial fluid </a:t>
            </a:r>
            <a:r>
              <a:rPr lang="en-US" sz="2600" dirty="0">
                <a:solidFill>
                  <a:prstClr val="black"/>
                </a:solidFill>
              </a:rPr>
              <a:t>that flows into the lymphatics. </a:t>
            </a:r>
            <a:endParaRPr lang="ar-EG" sz="2600" dirty="0" smtClean="0">
              <a:solidFill>
                <a:prstClr val="black"/>
              </a:solidFill>
            </a:endParaRPr>
          </a:p>
          <a:p>
            <a:pPr>
              <a:spcBef>
                <a:spcPts val="0"/>
              </a:spcBef>
              <a:defRPr/>
            </a:pPr>
            <a:r>
              <a:rPr lang="en-US" sz="2600" dirty="0" smtClean="0">
                <a:solidFill>
                  <a:prstClr val="black"/>
                </a:solidFill>
              </a:rPr>
              <a:t>Therefore</a:t>
            </a:r>
            <a:r>
              <a:rPr lang="en-US" sz="2600" dirty="0">
                <a:solidFill>
                  <a:prstClr val="black"/>
                </a:solidFill>
              </a:rPr>
              <a:t>, lymph as it first enters the terminal lymphatics has </a:t>
            </a:r>
            <a:r>
              <a:rPr lang="en-US" sz="2600" dirty="0">
                <a:solidFill>
                  <a:srgbClr val="FF0000"/>
                </a:solidFill>
              </a:rPr>
              <a:t>almost the same composition as the inter­stitial fluid</a:t>
            </a:r>
            <a:endParaRPr lang="en-US" sz="2600" dirty="0" smtClean="0">
              <a:solidFill>
                <a:srgbClr val="FF0000"/>
              </a:solidFill>
            </a:endParaRPr>
          </a:p>
          <a:p>
            <a:pPr>
              <a:spcBef>
                <a:spcPts val="0"/>
              </a:spcBef>
              <a:defRPr/>
            </a:pPr>
            <a:r>
              <a:rPr lang="en-US" sz="2600" dirty="0" smtClean="0">
                <a:solidFill>
                  <a:prstClr val="black"/>
                </a:solidFill>
              </a:rPr>
              <a:t>Its daily </a:t>
            </a:r>
            <a:r>
              <a:rPr lang="en-US" sz="2600" dirty="0">
                <a:solidFill>
                  <a:srgbClr val="FF0000"/>
                </a:solidFill>
              </a:rPr>
              <a:t>production</a:t>
            </a:r>
            <a:r>
              <a:rPr lang="en-US" sz="2600" dirty="0">
                <a:solidFill>
                  <a:prstClr val="black"/>
                </a:solidFill>
              </a:rPr>
              <a:t> is dependent on the </a:t>
            </a:r>
            <a:r>
              <a:rPr lang="en-US" sz="2600" dirty="0">
                <a:solidFill>
                  <a:srgbClr val="FF0000"/>
                </a:solidFill>
              </a:rPr>
              <a:t>diet</a:t>
            </a:r>
            <a:r>
              <a:rPr lang="en-US" sz="2600" dirty="0">
                <a:solidFill>
                  <a:prstClr val="black"/>
                </a:solidFill>
              </a:rPr>
              <a:t> and daily dietary </a:t>
            </a:r>
            <a:r>
              <a:rPr lang="en-US" sz="2600" dirty="0" smtClean="0">
                <a:solidFill>
                  <a:prstClr val="black"/>
                </a:solidFill>
              </a:rPr>
              <a:t>intake</a:t>
            </a:r>
            <a:r>
              <a:rPr lang="ar-SA" sz="2600" dirty="0" smtClean="0">
                <a:solidFill>
                  <a:prstClr val="black"/>
                </a:solidFill>
              </a:rPr>
              <a:t>. </a:t>
            </a:r>
            <a:endParaRPr lang="ar-EG" sz="2600" dirty="0" smtClean="0">
              <a:solidFill>
                <a:prstClr val="black"/>
              </a:solidFill>
            </a:endParaRPr>
          </a:p>
          <a:p>
            <a:pPr>
              <a:spcBef>
                <a:spcPts val="0"/>
              </a:spcBef>
              <a:defRPr/>
            </a:pPr>
            <a:r>
              <a:rPr lang="en-US" sz="2600" dirty="0" smtClean="0">
                <a:solidFill>
                  <a:prstClr val="black"/>
                </a:solidFill>
              </a:rPr>
              <a:t>The </a:t>
            </a:r>
            <a:r>
              <a:rPr lang="en-US" sz="2600" dirty="0">
                <a:solidFill>
                  <a:prstClr val="black"/>
                </a:solidFill>
              </a:rPr>
              <a:t>protein concentration in the interstitial fluid of most tissues averages about </a:t>
            </a:r>
            <a:r>
              <a:rPr lang="en-US" sz="2600" dirty="0">
                <a:solidFill>
                  <a:srgbClr val="FF0000"/>
                </a:solidFill>
              </a:rPr>
              <a:t>2 </a:t>
            </a:r>
            <a:r>
              <a:rPr lang="en-US" sz="2600" dirty="0" smtClean="0">
                <a:solidFill>
                  <a:srgbClr val="FF0000"/>
                </a:solidFill>
              </a:rPr>
              <a:t>g/dl</a:t>
            </a:r>
          </a:p>
          <a:p>
            <a:pPr>
              <a:spcBef>
                <a:spcPts val="0"/>
              </a:spcBef>
              <a:defRPr/>
            </a:pPr>
            <a:r>
              <a:rPr lang="en-US" sz="2600" dirty="0" smtClean="0">
                <a:solidFill>
                  <a:prstClr val="black"/>
                </a:solidFill>
              </a:rPr>
              <a:t>Lymph </a:t>
            </a:r>
            <a:r>
              <a:rPr lang="en-US" sz="2600" dirty="0">
                <a:solidFill>
                  <a:prstClr val="black"/>
                </a:solidFill>
              </a:rPr>
              <a:t>formed in the </a:t>
            </a:r>
            <a:r>
              <a:rPr lang="en-US" sz="2600" dirty="0">
                <a:solidFill>
                  <a:srgbClr val="FF0000"/>
                </a:solidFill>
              </a:rPr>
              <a:t>liver</a:t>
            </a:r>
            <a:r>
              <a:rPr lang="en-US" sz="2600" dirty="0">
                <a:solidFill>
                  <a:prstClr val="black"/>
                </a:solidFill>
              </a:rPr>
              <a:t> has a protein concentra­tion as high as </a:t>
            </a:r>
            <a:r>
              <a:rPr lang="en-US" sz="2600" dirty="0">
                <a:solidFill>
                  <a:srgbClr val="FF0000"/>
                </a:solidFill>
              </a:rPr>
              <a:t>6 g/dl</a:t>
            </a:r>
            <a:r>
              <a:rPr lang="en-US" sz="2600" dirty="0">
                <a:solidFill>
                  <a:prstClr val="black"/>
                </a:solidFill>
              </a:rPr>
              <a:t>, and lymph formed in the </a:t>
            </a:r>
            <a:r>
              <a:rPr lang="en-US" sz="2600" dirty="0">
                <a:solidFill>
                  <a:srgbClr val="FF0000"/>
                </a:solidFill>
              </a:rPr>
              <a:t>intestines</a:t>
            </a:r>
            <a:r>
              <a:rPr lang="en-US" sz="2600" dirty="0">
                <a:solidFill>
                  <a:prstClr val="black"/>
                </a:solidFill>
              </a:rPr>
              <a:t> has a protein concentration as high </a:t>
            </a:r>
            <a:r>
              <a:rPr lang="en-US" sz="2600" dirty="0">
                <a:solidFill>
                  <a:srgbClr val="FF0000"/>
                </a:solidFill>
              </a:rPr>
              <a:t>as 3 to 4 g/dl. </a:t>
            </a: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34092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 </a:t>
            </a:r>
            <a:br>
              <a:rPr lang="en-US" dirty="0" smtClean="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Composition</a:t>
            </a:r>
          </a:p>
        </p:txBody>
      </p:sp>
      <p:sp>
        <p:nvSpPr>
          <p:cNvPr id="3" name="Content Placeholder 2"/>
          <p:cNvSpPr>
            <a:spLocks noGrp="1"/>
          </p:cNvSpPr>
          <p:nvPr>
            <p:ph idx="1"/>
          </p:nvPr>
        </p:nvSpPr>
        <p:spPr>
          <a:xfrm>
            <a:off x="592540" y="1784588"/>
            <a:ext cx="11116054" cy="5339451"/>
          </a:xfrm>
        </p:spPr>
        <p:txBody>
          <a:bodyPr>
            <a:normAutofit/>
          </a:bodyPr>
          <a:lstStyle/>
          <a:p>
            <a:pPr>
              <a:spcBef>
                <a:spcPts val="0"/>
              </a:spcBef>
              <a:defRPr/>
            </a:pPr>
            <a:r>
              <a:rPr lang="en-US" sz="2600" dirty="0">
                <a:solidFill>
                  <a:prstClr val="black"/>
                </a:solidFill>
              </a:rPr>
              <a:t>Because about </a:t>
            </a:r>
            <a:r>
              <a:rPr lang="en-US" sz="2600" dirty="0">
                <a:solidFill>
                  <a:srgbClr val="FF0000"/>
                </a:solidFill>
              </a:rPr>
              <a:t>two thirds </a:t>
            </a:r>
            <a:r>
              <a:rPr lang="en-US" sz="2600" dirty="0">
                <a:solidFill>
                  <a:prstClr val="black"/>
                </a:solidFill>
              </a:rPr>
              <a:t>of all lymph normally is </a:t>
            </a:r>
            <a:r>
              <a:rPr lang="en-US" sz="2600" dirty="0">
                <a:solidFill>
                  <a:srgbClr val="FF0000"/>
                </a:solidFill>
              </a:rPr>
              <a:t>derived from the liver and intestines</a:t>
            </a:r>
            <a:r>
              <a:rPr lang="en-US" sz="2600" dirty="0">
                <a:solidFill>
                  <a:prstClr val="black"/>
                </a:solidFill>
              </a:rPr>
              <a:t>, the </a:t>
            </a:r>
            <a:r>
              <a:rPr lang="en-US" sz="2600" dirty="0">
                <a:solidFill>
                  <a:srgbClr val="00B050"/>
                </a:solidFill>
              </a:rPr>
              <a:t>thoracic duct lymph</a:t>
            </a:r>
            <a:r>
              <a:rPr lang="en-US" sz="2600" dirty="0">
                <a:solidFill>
                  <a:prstClr val="black"/>
                </a:solidFill>
              </a:rPr>
              <a:t>, which is a mixture of lymph from all areas of the body, usually has a protein concentration of </a:t>
            </a:r>
            <a:r>
              <a:rPr lang="en-US" sz="2600" dirty="0">
                <a:solidFill>
                  <a:srgbClr val="00B050"/>
                </a:solidFill>
              </a:rPr>
              <a:t>3 to 5 g/dl</a:t>
            </a:r>
            <a:r>
              <a:rPr lang="en-US" sz="2600" dirty="0">
                <a:solidFill>
                  <a:prstClr val="black"/>
                </a:solidFill>
              </a:rPr>
              <a:t>.</a:t>
            </a:r>
          </a:p>
          <a:p>
            <a:pPr>
              <a:spcBef>
                <a:spcPts val="0"/>
              </a:spcBef>
              <a:defRPr/>
            </a:pPr>
            <a:endParaRPr lang="en-US" sz="2600" dirty="0" smtClean="0">
              <a:solidFill>
                <a:prstClr val="black"/>
              </a:solidFill>
            </a:endParaRPr>
          </a:p>
          <a:p>
            <a:pPr>
              <a:spcBef>
                <a:spcPts val="0"/>
              </a:spcBef>
              <a:defRPr/>
            </a:pPr>
            <a:r>
              <a:rPr lang="en-US" sz="2600" dirty="0" smtClean="0">
                <a:solidFill>
                  <a:prstClr val="black"/>
                </a:solidFill>
              </a:rPr>
              <a:t>Lymph </a:t>
            </a:r>
            <a:r>
              <a:rPr lang="en-US" sz="2600" dirty="0">
                <a:solidFill>
                  <a:prstClr val="black"/>
                </a:solidFill>
              </a:rPr>
              <a:t>consist of fat </a:t>
            </a:r>
            <a:r>
              <a:rPr lang="en-US" sz="2600" dirty="0">
                <a:solidFill>
                  <a:srgbClr val="FF0000"/>
                </a:solidFill>
              </a:rPr>
              <a:t>1-3% composed of Triglyceride (70% long chain)</a:t>
            </a:r>
            <a:r>
              <a:rPr lang="en-US" sz="2600" dirty="0">
                <a:solidFill>
                  <a:prstClr val="black"/>
                </a:solidFill>
              </a:rPr>
              <a:t>, </a:t>
            </a:r>
            <a:r>
              <a:rPr lang="en-US" sz="2600" dirty="0">
                <a:solidFill>
                  <a:srgbClr val="00B050"/>
                </a:solidFill>
              </a:rPr>
              <a:t>protein (3%), electrolytes</a:t>
            </a:r>
            <a:r>
              <a:rPr lang="en-US" sz="2600" dirty="0">
                <a:solidFill>
                  <a:prstClr val="black"/>
                </a:solidFill>
              </a:rPr>
              <a:t> content is the same as plasma </a:t>
            </a:r>
            <a:r>
              <a:rPr lang="en-US" sz="2600" u="sng" dirty="0">
                <a:solidFill>
                  <a:prstClr val="black"/>
                </a:solidFill>
              </a:rPr>
              <a:t>except of </a:t>
            </a:r>
            <a:r>
              <a:rPr lang="en-US" sz="2600" u="sng" dirty="0">
                <a:solidFill>
                  <a:srgbClr val="FF0000"/>
                </a:solidFill>
              </a:rPr>
              <a:t>lower calcium concentration and lymphocytes (T lymphocytes)</a:t>
            </a:r>
          </a:p>
          <a:p>
            <a:pPr>
              <a:spcBef>
                <a:spcPts val="0"/>
              </a:spcBef>
              <a:defRPr/>
            </a:pPr>
            <a:endParaRPr lang="en-US" sz="2600" dirty="0" smtClean="0">
              <a:solidFill>
                <a:prstClr val="black"/>
              </a:solidFill>
            </a:endParaRPr>
          </a:p>
          <a:p>
            <a:pPr>
              <a:spcBef>
                <a:spcPts val="0"/>
              </a:spcBef>
              <a:defRPr/>
            </a:pPr>
            <a:r>
              <a:rPr lang="en-US" sz="2600" dirty="0" smtClean="0">
                <a:solidFill>
                  <a:prstClr val="black"/>
                </a:solidFill>
              </a:rPr>
              <a:t>Lymphocytes </a:t>
            </a:r>
            <a:r>
              <a:rPr lang="en-US" sz="2600" dirty="0">
                <a:solidFill>
                  <a:prstClr val="black"/>
                </a:solidFill>
              </a:rPr>
              <a:t>circulate in the lymphatic system allowing them to </a:t>
            </a:r>
            <a:r>
              <a:rPr lang="en-US" sz="2600" dirty="0">
                <a:solidFill>
                  <a:srgbClr val="FF0000"/>
                </a:solidFill>
              </a:rPr>
              <a:t>patrol</a:t>
            </a:r>
            <a:r>
              <a:rPr lang="en-US" sz="2600" dirty="0">
                <a:solidFill>
                  <a:prstClr val="black"/>
                </a:solidFill>
              </a:rPr>
              <a:t> the different regions of the body</a:t>
            </a:r>
            <a:r>
              <a:rPr lang="ar-SA" sz="2600" dirty="0">
                <a:solidFill>
                  <a:prstClr val="black"/>
                </a:solidFill>
              </a:rPr>
              <a:t>. </a:t>
            </a:r>
            <a:endParaRPr lang="en-US" sz="2600" dirty="0">
              <a:solidFill>
                <a:prstClr val="black"/>
              </a:solidFill>
            </a:endParaRPr>
          </a:p>
          <a:p>
            <a:pPr marL="0" lvl="0" indent="0">
              <a:spcBef>
                <a:spcPts val="0"/>
              </a:spcBef>
              <a:buNone/>
              <a:defRPr/>
            </a:pPr>
            <a:r>
              <a:rPr lang="en-US" sz="2600" dirty="0" smtClean="0">
                <a:solidFill>
                  <a:prstClr val="black"/>
                </a:solidFill>
                <a:latin typeface="Arial Narrow" panose="020B0606020202030204" pitchFamily="34" charset="0"/>
              </a:rPr>
              <a:t>. </a:t>
            </a:r>
            <a:endParaRPr lang="en-US" sz="2600" dirty="0">
              <a:solidFill>
                <a:srgbClr val="0070C0"/>
              </a:solidFill>
              <a:latin typeface="Arial Narrow" panose="020B0606020202030204" pitchFamily="34" charset="0"/>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91851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a:solidFill>
                  <a:prstClr val="black"/>
                </a:solidFill>
                <a:ea typeface="Calibri" panose="020F0502020204030204" pitchFamily="34" charset="0"/>
                <a:cs typeface="Arial" panose="020B0604020202020204" pitchFamily="34" charset="0"/>
              </a:rPr>
              <a:t>Lymphatic system </a:t>
            </a:r>
            <a:br>
              <a:rPr lang="en-US" dirty="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Functions</a:t>
            </a:r>
          </a:p>
        </p:txBody>
      </p:sp>
      <p:sp>
        <p:nvSpPr>
          <p:cNvPr id="3" name="Content Placeholder 2"/>
          <p:cNvSpPr>
            <a:spLocks noGrp="1"/>
          </p:cNvSpPr>
          <p:nvPr>
            <p:ph idx="1"/>
          </p:nvPr>
        </p:nvSpPr>
        <p:spPr>
          <a:xfrm>
            <a:off x="592540" y="1784588"/>
            <a:ext cx="11116054" cy="5339451"/>
          </a:xfrm>
        </p:spPr>
        <p:txBody>
          <a:bodyPr>
            <a:normAutofit/>
          </a:bodyPr>
          <a:lstStyle/>
          <a:p>
            <a:pPr lvl="0">
              <a:spcBef>
                <a:spcPts val="0"/>
              </a:spcBef>
              <a:buFont typeface="Wingdings" panose="05000000000000000000" pitchFamily="2" charset="2"/>
              <a:buChar char="q"/>
              <a:defRPr/>
            </a:pPr>
            <a:r>
              <a:rPr lang="en-US" sz="2600" dirty="0" smtClean="0">
                <a:solidFill>
                  <a:prstClr val="black"/>
                </a:solidFill>
              </a:rPr>
              <a:t>Functions of the lymphatic system include:</a:t>
            </a:r>
          </a:p>
          <a:p>
            <a:pPr marL="0" indent="0">
              <a:spcBef>
                <a:spcPts val="0"/>
              </a:spcBef>
              <a:buNone/>
              <a:defRPr/>
            </a:pPr>
            <a:r>
              <a:rPr lang="en-US" sz="2400" u="sng" dirty="0">
                <a:solidFill>
                  <a:prstClr val="black"/>
                </a:solidFill>
              </a:rPr>
              <a:t>1. Tissue drainage: </a:t>
            </a:r>
            <a:endParaRPr lang="en-US" sz="2400" dirty="0">
              <a:solidFill>
                <a:prstClr val="black"/>
              </a:solidFill>
            </a:endParaRPr>
          </a:p>
          <a:p>
            <a:pPr marL="0" indent="0">
              <a:spcBef>
                <a:spcPts val="0"/>
              </a:spcBef>
              <a:buNone/>
              <a:defRPr/>
            </a:pPr>
            <a:r>
              <a:rPr lang="en-US" sz="2400" u="sng" dirty="0">
                <a:solidFill>
                  <a:prstClr val="black"/>
                </a:solidFill>
              </a:rPr>
              <a:t>2.  Absorption in the small intestine: </a:t>
            </a:r>
            <a:endParaRPr lang="en-US" sz="2400" dirty="0">
              <a:solidFill>
                <a:prstClr val="black"/>
              </a:solidFill>
            </a:endParaRPr>
          </a:p>
          <a:p>
            <a:pPr marL="0" indent="0">
              <a:spcBef>
                <a:spcPts val="0"/>
              </a:spcBef>
              <a:buNone/>
              <a:defRPr/>
            </a:pPr>
            <a:r>
              <a:rPr lang="en-US" sz="2400" u="sng" dirty="0">
                <a:solidFill>
                  <a:prstClr val="black"/>
                </a:solidFill>
              </a:rPr>
              <a:t>3. Immunity: </a:t>
            </a:r>
            <a:endParaRPr lang="en-US" sz="2400" dirty="0">
              <a:solidFill>
                <a:prstClr val="black"/>
              </a:solidFill>
            </a:endParaRPr>
          </a:p>
          <a:p>
            <a:pPr marL="0" lvl="0" indent="0">
              <a:spcBef>
                <a:spcPts val="0"/>
              </a:spcBef>
              <a:buNone/>
              <a:defRPr/>
            </a:pPr>
            <a:endParaRPr lang="en-US" sz="2600" dirty="0" smtClean="0">
              <a:solidFill>
                <a:prstClr val="black"/>
              </a:solidFill>
            </a:endParaRPr>
          </a:p>
          <a:p>
            <a:pPr marL="0" lvl="0" indent="0">
              <a:spcBef>
                <a:spcPts val="0"/>
              </a:spcBef>
              <a:buNone/>
              <a:defRPr/>
            </a:pPr>
            <a:endParaRPr lang="en-US" sz="2600" dirty="0">
              <a:solidFill>
                <a:prstClr val="black"/>
              </a:solidFill>
            </a:endParaRPr>
          </a:p>
          <a:p>
            <a:pPr marL="0" lvl="0" indent="0">
              <a:spcBef>
                <a:spcPts val="0"/>
              </a:spcBef>
              <a:buNone/>
              <a:defRPr/>
            </a:pPr>
            <a:r>
              <a:rPr lang="en-US" sz="2600" dirty="0" smtClean="0">
                <a:solidFill>
                  <a:prstClr val="black"/>
                </a:solidFill>
              </a:rPr>
              <a:t>. </a:t>
            </a:r>
            <a:endParaRPr lang="en-US" sz="2600" dirty="0">
              <a:solidFill>
                <a:srgbClr val="0070C0"/>
              </a:solidFill>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9042638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 </a:t>
            </a:r>
            <a:br>
              <a:rPr lang="en-US" dirty="0" smtClean="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Functions: Tissue drainage</a:t>
            </a:r>
          </a:p>
        </p:txBody>
      </p:sp>
      <p:sp>
        <p:nvSpPr>
          <p:cNvPr id="3" name="Content Placeholder 2"/>
          <p:cNvSpPr>
            <a:spLocks noGrp="1"/>
          </p:cNvSpPr>
          <p:nvPr>
            <p:ph idx="1"/>
          </p:nvPr>
        </p:nvSpPr>
        <p:spPr>
          <a:xfrm>
            <a:off x="592540" y="1784588"/>
            <a:ext cx="11116054" cy="5339451"/>
          </a:xfrm>
        </p:spPr>
        <p:txBody>
          <a:bodyPr>
            <a:normAutofit/>
          </a:bodyPr>
          <a:lstStyle/>
          <a:p>
            <a:pPr>
              <a:spcBef>
                <a:spcPts val="0"/>
              </a:spcBef>
              <a:defRPr/>
            </a:pPr>
            <a:r>
              <a:rPr lang="en-US" sz="2400" dirty="0" smtClean="0">
                <a:solidFill>
                  <a:prstClr val="black"/>
                </a:solidFill>
              </a:rPr>
              <a:t>The lymphatic system is responsible for draining </a:t>
            </a:r>
            <a:r>
              <a:rPr lang="en-US" sz="2400" b="1" u="sng" dirty="0" smtClean="0">
                <a:solidFill>
                  <a:prstClr val="black"/>
                </a:solidFill>
              </a:rPr>
              <a:t>fluids</a:t>
            </a:r>
            <a:r>
              <a:rPr lang="en-US" sz="2400" dirty="0" smtClean="0">
                <a:solidFill>
                  <a:prstClr val="black"/>
                </a:solidFill>
              </a:rPr>
              <a:t> and </a:t>
            </a:r>
            <a:r>
              <a:rPr lang="en-US" sz="2400" b="1" u="sng" dirty="0" smtClean="0">
                <a:solidFill>
                  <a:prstClr val="black"/>
                </a:solidFill>
              </a:rPr>
              <a:t>proteins</a:t>
            </a:r>
            <a:r>
              <a:rPr lang="en-US" sz="2400" dirty="0" smtClean="0">
                <a:solidFill>
                  <a:prstClr val="black"/>
                </a:solidFill>
              </a:rPr>
              <a:t> and </a:t>
            </a:r>
            <a:r>
              <a:rPr lang="en-US" sz="2400" b="1" u="sng" dirty="0" smtClean="0">
                <a:solidFill>
                  <a:prstClr val="black"/>
                </a:solidFill>
              </a:rPr>
              <a:t>large particles </a:t>
            </a:r>
            <a:r>
              <a:rPr lang="en-US" sz="2400" dirty="0" smtClean="0">
                <a:solidFill>
                  <a:prstClr val="black"/>
                </a:solidFill>
              </a:rPr>
              <a:t>from interstitial spaces </a:t>
            </a:r>
          </a:p>
          <a:p>
            <a:pPr>
              <a:spcBef>
                <a:spcPts val="0"/>
              </a:spcBef>
              <a:defRPr/>
            </a:pPr>
            <a:r>
              <a:rPr lang="en-US" sz="2400" dirty="0" smtClean="0">
                <a:solidFill>
                  <a:prstClr val="black"/>
                </a:solidFill>
              </a:rPr>
              <a:t>Every </a:t>
            </a:r>
            <a:r>
              <a:rPr lang="en-US" sz="2400" dirty="0">
                <a:solidFill>
                  <a:prstClr val="black"/>
                </a:solidFill>
              </a:rPr>
              <a:t>day, around </a:t>
            </a:r>
            <a:r>
              <a:rPr lang="en-US" sz="2400" dirty="0">
                <a:solidFill>
                  <a:srgbClr val="FF0000"/>
                </a:solidFill>
              </a:rPr>
              <a:t>24 liters (about 0.3% of cardiac output) </a:t>
            </a:r>
            <a:r>
              <a:rPr lang="en-US" sz="2400" dirty="0">
                <a:solidFill>
                  <a:prstClr val="black"/>
                </a:solidFill>
              </a:rPr>
              <a:t>of fluid filtered from plasma, carrying dissolved substances and some plasma protein, escape from the arterial end of the capillaries into the tissues. </a:t>
            </a:r>
          </a:p>
          <a:p>
            <a:pPr>
              <a:spcBef>
                <a:spcPts val="0"/>
              </a:spcBef>
              <a:defRPr/>
            </a:pPr>
            <a:r>
              <a:rPr lang="en-US" sz="2400" dirty="0">
                <a:solidFill>
                  <a:prstClr val="black"/>
                </a:solidFill>
              </a:rPr>
              <a:t>Most of this fluid is returned direct the blood stream via the </a:t>
            </a:r>
            <a:r>
              <a:rPr lang="en-US" sz="2400" dirty="0">
                <a:solidFill>
                  <a:srgbClr val="FF0000"/>
                </a:solidFill>
              </a:rPr>
              <a:t>capillary at its venous </a:t>
            </a:r>
            <a:r>
              <a:rPr lang="en-US" sz="2400" dirty="0">
                <a:solidFill>
                  <a:prstClr val="black"/>
                </a:solidFill>
              </a:rPr>
              <a:t>end, </a:t>
            </a:r>
            <a:r>
              <a:rPr lang="en-US" sz="2400" dirty="0">
                <a:solidFill>
                  <a:srgbClr val="FF0000"/>
                </a:solidFill>
              </a:rPr>
              <a:t>but 2 to 4 liters of fluid are drained away by the lymphatic vessels. </a:t>
            </a:r>
          </a:p>
          <a:p>
            <a:pPr>
              <a:spcBef>
                <a:spcPts val="0"/>
              </a:spcBef>
              <a:defRPr/>
            </a:pPr>
            <a:r>
              <a:rPr lang="en-US" sz="2400" dirty="0">
                <a:solidFill>
                  <a:prstClr val="black"/>
                </a:solidFill>
              </a:rPr>
              <a:t>Fluid removed from the interstitium in order </a:t>
            </a:r>
            <a:r>
              <a:rPr lang="en-US" sz="2400" dirty="0">
                <a:solidFill>
                  <a:srgbClr val="00B050"/>
                </a:solidFill>
              </a:rPr>
              <a:t>to maintain a gel state</a:t>
            </a:r>
            <a:r>
              <a:rPr lang="en-US" sz="2400" dirty="0">
                <a:solidFill>
                  <a:prstClr val="black"/>
                </a:solidFill>
              </a:rPr>
              <a:t>; without this, </a:t>
            </a:r>
            <a:r>
              <a:rPr lang="en-US" sz="2400" dirty="0" smtClean="0">
                <a:solidFill>
                  <a:prstClr val="black"/>
                </a:solidFill>
              </a:rPr>
              <a:t>the </a:t>
            </a:r>
            <a:r>
              <a:rPr lang="en-US" sz="2400" dirty="0">
                <a:solidFill>
                  <a:prstClr val="black"/>
                </a:solidFill>
              </a:rPr>
              <a:t>tissues would rapidly become waterlogged, and </a:t>
            </a:r>
            <a:r>
              <a:rPr lang="ar-EG" sz="2400" dirty="0" smtClean="0">
                <a:solidFill>
                  <a:prstClr val="black"/>
                </a:solidFill>
              </a:rPr>
              <a:t> </a:t>
            </a:r>
            <a:r>
              <a:rPr lang="en-US" sz="2400" dirty="0" smtClean="0">
                <a:solidFill>
                  <a:prstClr val="black"/>
                </a:solidFill>
              </a:rPr>
              <a:t>the </a:t>
            </a:r>
            <a:r>
              <a:rPr lang="en-US" sz="2400" dirty="0">
                <a:solidFill>
                  <a:srgbClr val="00B050"/>
                </a:solidFill>
              </a:rPr>
              <a:t>cardiovascular system would begin to fail </a:t>
            </a:r>
            <a:r>
              <a:rPr lang="en-US" sz="2400" dirty="0">
                <a:solidFill>
                  <a:prstClr val="black"/>
                </a:solidFill>
              </a:rPr>
              <a:t>as the blood volume falls</a:t>
            </a:r>
            <a:r>
              <a:rPr lang="ar-SA" sz="2400" dirty="0">
                <a:solidFill>
                  <a:prstClr val="black"/>
                </a:solidFill>
              </a:rPr>
              <a:t>.</a:t>
            </a:r>
            <a:endParaRPr lang="en-US" sz="2400" dirty="0">
              <a:solidFill>
                <a:prstClr val="black"/>
              </a:solidFill>
            </a:endParaRPr>
          </a:p>
          <a:p>
            <a:pPr marL="0" lvl="0" indent="0">
              <a:spcBef>
                <a:spcPts val="0"/>
              </a:spcBef>
              <a:buNone/>
              <a:defRPr/>
            </a:pPr>
            <a:endParaRPr lang="en-US" sz="2600" dirty="0">
              <a:solidFill>
                <a:prstClr val="black"/>
              </a:solidFill>
            </a:endParaRPr>
          </a:p>
          <a:p>
            <a:pPr marL="0" lvl="0" indent="0">
              <a:spcBef>
                <a:spcPts val="0"/>
              </a:spcBef>
              <a:buNone/>
              <a:defRPr/>
            </a:pPr>
            <a:r>
              <a:rPr lang="en-US" sz="2600" dirty="0" smtClean="0">
                <a:solidFill>
                  <a:prstClr val="black"/>
                </a:solidFill>
              </a:rPr>
              <a:t>. </a:t>
            </a:r>
            <a:endParaRPr lang="en-US" sz="2600" dirty="0">
              <a:solidFill>
                <a:srgbClr val="0070C0"/>
              </a:solidFill>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174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a:solidFill>
                  <a:prstClr val="black"/>
                </a:solidFill>
                <a:ea typeface="Calibri" panose="020F0502020204030204" pitchFamily="34" charset="0"/>
                <a:cs typeface="Arial" panose="020B0604020202020204" pitchFamily="34" charset="0"/>
              </a:rPr>
              <a:t>Lymphatic system </a:t>
            </a:r>
            <a:br>
              <a:rPr lang="en-US" dirty="0">
                <a:solidFill>
                  <a:prstClr val="black"/>
                </a:solidFill>
                <a:ea typeface="Calibri" panose="020F0502020204030204" pitchFamily="34" charset="0"/>
                <a:cs typeface="Arial" panose="020B0604020202020204" pitchFamily="34" charset="0"/>
              </a:rPr>
            </a:br>
            <a:r>
              <a:rPr lang="en-US" dirty="0">
                <a:solidFill>
                  <a:srgbClr val="FF0000"/>
                </a:solidFill>
                <a:ea typeface="Calibri" panose="020F0502020204030204" pitchFamily="34" charset="0"/>
                <a:cs typeface="Arial" panose="020B0604020202020204" pitchFamily="34" charset="0"/>
              </a:rPr>
              <a:t>Functions: Tissue drainage</a:t>
            </a:r>
            <a:endParaRPr lang="en-US" dirty="0" smtClean="0">
              <a:solidFill>
                <a:srgbClr val="FF0000"/>
              </a:solidFill>
              <a:ea typeface="Calibri" panose="020F0502020204030204" pitchFamily="34" charset="0"/>
              <a:cs typeface="Arial" panose="020B0604020202020204" pitchFamily="34" charset="0"/>
            </a:endParaRPr>
          </a:p>
        </p:txBody>
      </p:sp>
      <p:sp>
        <p:nvSpPr>
          <p:cNvPr id="3" name="Content Placeholder 2"/>
          <p:cNvSpPr>
            <a:spLocks noGrp="1"/>
          </p:cNvSpPr>
          <p:nvPr>
            <p:ph idx="1"/>
          </p:nvPr>
        </p:nvSpPr>
        <p:spPr>
          <a:xfrm>
            <a:off x="592540" y="1784588"/>
            <a:ext cx="11116054" cy="5339451"/>
          </a:xfrm>
        </p:spPr>
        <p:txBody>
          <a:bodyPr>
            <a:noAutofit/>
          </a:bodyPr>
          <a:lstStyle/>
          <a:p>
            <a:pPr>
              <a:spcBef>
                <a:spcPts val="0"/>
              </a:spcBef>
              <a:defRPr/>
            </a:pPr>
            <a:r>
              <a:rPr lang="en-US" sz="2400" dirty="0">
                <a:solidFill>
                  <a:prstClr val="black"/>
                </a:solidFill>
              </a:rPr>
              <a:t>The lymphatic system represents the </a:t>
            </a:r>
            <a:r>
              <a:rPr lang="en-US" sz="2400" dirty="0">
                <a:solidFill>
                  <a:srgbClr val="FF0000"/>
                </a:solidFill>
              </a:rPr>
              <a:t>only mechanism for returning albumin </a:t>
            </a:r>
            <a:r>
              <a:rPr lang="en-US" sz="2400" dirty="0">
                <a:solidFill>
                  <a:prstClr val="black"/>
                </a:solidFill>
              </a:rPr>
              <a:t>and other interstitial macro-molecules to the circulation system. </a:t>
            </a:r>
          </a:p>
          <a:p>
            <a:pPr>
              <a:spcBef>
                <a:spcPts val="0"/>
              </a:spcBef>
              <a:defRPr/>
            </a:pPr>
            <a:r>
              <a:rPr lang="en-US" sz="2400" dirty="0">
                <a:solidFill>
                  <a:prstClr val="black"/>
                </a:solidFill>
              </a:rPr>
              <a:t>The lymphatic system recovers approximately </a:t>
            </a:r>
            <a:r>
              <a:rPr lang="en-US" sz="2400" dirty="0">
                <a:solidFill>
                  <a:srgbClr val="FF0000"/>
                </a:solidFill>
              </a:rPr>
              <a:t>200gm of protein daily (which is equal to 25 to 50% of the total circulating plasma protein) </a:t>
            </a:r>
            <a:r>
              <a:rPr lang="en-US" sz="2400" dirty="0">
                <a:solidFill>
                  <a:prstClr val="black"/>
                </a:solidFill>
              </a:rPr>
              <a:t>that has been lost from the micro-circulation. </a:t>
            </a:r>
            <a:endParaRPr lang="en-US" sz="2400" dirty="0" smtClean="0">
              <a:solidFill>
                <a:prstClr val="black"/>
              </a:solidFill>
            </a:endParaRPr>
          </a:p>
          <a:p>
            <a:pPr>
              <a:spcBef>
                <a:spcPts val="0"/>
              </a:spcBef>
              <a:defRPr/>
            </a:pPr>
            <a:r>
              <a:rPr lang="en-US" sz="2400" dirty="0">
                <a:solidFill>
                  <a:prstClr val="black"/>
                </a:solidFill>
              </a:rPr>
              <a:t>The </a:t>
            </a:r>
            <a:r>
              <a:rPr lang="en-US" sz="2400" dirty="0">
                <a:solidFill>
                  <a:srgbClr val="FF0000"/>
                </a:solidFill>
              </a:rPr>
              <a:t>fluid that returns </a:t>
            </a:r>
            <a:r>
              <a:rPr lang="en-US" sz="2400" dirty="0">
                <a:solidFill>
                  <a:prstClr val="black"/>
                </a:solidFill>
              </a:rPr>
              <a:t>to the circulation by way of the lymphatics is extremely important because substances of high molecular weight, such </a:t>
            </a:r>
            <a:r>
              <a:rPr lang="en-US" sz="2400" dirty="0">
                <a:solidFill>
                  <a:srgbClr val="FF0000"/>
                </a:solidFill>
              </a:rPr>
              <a:t>as proteins, cannot be absorbed from the tissues </a:t>
            </a:r>
            <a:r>
              <a:rPr lang="en-US" sz="2400" dirty="0">
                <a:solidFill>
                  <a:prstClr val="black"/>
                </a:solidFill>
              </a:rPr>
              <a:t>in any other way, although they can enter the lymphatic capillaries almost unimpeded. </a:t>
            </a:r>
            <a:endParaRPr lang="ar-EG" sz="2400" dirty="0" smtClean="0">
              <a:solidFill>
                <a:prstClr val="black"/>
              </a:solidFill>
            </a:endParaRPr>
          </a:p>
          <a:p>
            <a:pPr>
              <a:spcBef>
                <a:spcPts val="0"/>
              </a:spcBef>
              <a:defRPr/>
            </a:pPr>
            <a:r>
              <a:rPr lang="en-US" sz="2400" dirty="0" smtClean="0">
                <a:solidFill>
                  <a:prstClr val="black"/>
                </a:solidFill>
              </a:rPr>
              <a:t>The </a:t>
            </a:r>
            <a:r>
              <a:rPr lang="en-US" sz="2400" dirty="0">
                <a:solidFill>
                  <a:prstClr val="black"/>
                </a:solidFill>
              </a:rPr>
              <a:t>reason for this mechanism is a </a:t>
            </a:r>
            <a:r>
              <a:rPr lang="en-US" sz="2400" dirty="0">
                <a:solidFill>
                  <a:srgbClr val="00B050"/>
                </a:solidFill>
              </a:rPr>
              <a:t>special structure of the lymphatic </a:t>
            </a:r>
            <a:r>
              <a:rPr lang="en-US" sz="2400" dirty="0">
                <a:solidFill>
                  <a:prstClr val="black"/>
                </a:solidFill>
              </a:rPr>
              <a:t>capillaries, the endothelial cells of the lymphatic capillary presumably at </a:t>
            </a:r>
            <a:r>
              <a:rPr lang="en-US" sz="2400" dirty="0">
                <a:solidFill>
                  <a:srgbClr val="00B050"/>
                </a:solidFill>
              </a:rPr>
              <a:t>the junctions between the endothelial cells</a:t>
            </a:r>
            <a:r>
              <a:rPr lang="en-US" sz="2400" dirty="0">
                <a:solidFill>
                  <a:prstClr val="black"/>
                </a:solidFill>
              </a:rPr>
              <a:t>, and the proteins are returned to the bloodstream via the </a:t>
            </a:r>
            <a:r>
              <a:rPr lang="en-US" sz="2400" dirty="0" smtClean="0">
                <a:solidFill>
                  <a:prstClr val="black"/>
                </a:solidFill>
              </a:rPr>
              <a:t>lymphatic</a:t>
            </a:r>
          </a:p>
          <a:p>
            <a:pPr>
              <a:spcBef>
                <a:spcPts val="0"/>
              </a:spcBef>
              <a:defRPr/>
            </a:pPr>
            <a:r>
              <a:rPr lang="en-US" sz="2400" dirty="0">
                <a:solidFill>
                  <a:prstClr val="black"/>
                </a:solidFill>
              </a:rPr>
              <a:t>Lymph carries away larger particles, </a:t>
            </a:r>
            <a:r>
              <a:rPr lang="en-US" sz="2400" dirty="0">
                <a:solidFill>
                  <a:srgbClr val="00B050"/>
                </a:solidFill>
              </a:rPr>
              <a:t>e.g., bacteria and cell debris from damaged tissues, </a:t>
            </a:r>
            <a:r>
              <a:rPr lang="en-US" sz="2400" dirty="0">
                <a:solidFill>
                  <a:prstClr val="black"/>
                </a:solidFill>
              </a:rPr>
              <a:t>which can then be filtered out and destroyed by the lymph nodes</a:t>
            </a:r>
            <a:r>
              <a:rPr lang="ar-SA" sz="2400" dirty="0">
                <a:solidFill>
                  <a:prstClr val="black"/>
                </a:solidFill>
              </a:rPr>
              <a:t>. </a:t>
            </a:r>
            <a:endParaRPr lang="en-US" sz="2400" dirty="0">
              <a:solidFill>
                <a:prstClr val="black"/>
              </a:solidFill>
            </a:endParaRPr>
          </a:p>
          <a:p>
            <a:pPr marL="0" indent="0">
              <a:spcBef>
                <a:spcPts val="0"/>
              </a:spcBef>
              <a:buNone/>
              <a:defRPr/>
            </a:pPr>
            <a:endParaRPr lang="en-US" sz="2400" dirty="0">
              <a:solidFill>
                <a:prstClr val="black"/>
              </a:solidFill>
            </a:endParaRPr>
          </a:p>
          <a:p>
            <a:pPr marL="0" lvl="0" indent="0">
              <a:spcBef>
                <a:spcPts val="0"/>
              </a:spcBef>
              <a:buNone/>
              <a:defRPr/>
            </a:pPr>
            <a:endParaRPr lang="en-US" sz="2400" dirty="0">
              <a:solidFill>
                <a:prstClr val="black"/>
              </a:solidFill>
            </a:endParaRPr>
          </a:p>
          <a:p>
            <a:pPr marL="0" lvl="0" indent="0">
              <a:spcBef>
                <a:spcPts val="0"/>
              </a:spcBef>
              <a:buNone/>
              <a:defRPr/>
            </a:pPr>
            <a:endParaRPr lang="en-US" sz="2400" dirty="0">
              <a:solidFill>
                <a:prstClr val="black"/>
              </a:solidFill>
            </a:endParaRPr>
          </a:p>
          <a:p>
            <a:pPr marL="0" lvl="0" indent="0">
              <a:spcBef>
                <a:spcPts val="0"/>
              </a:spcBef>
              <a:buNone/>
              <a:defRPr/>
            </a:pPr>
            <a:r>
              <a:rPr lang="en-US" sz="2400" dirty="0" smtClean="0">
                <a:solidFill>
                  <a:prstClr val="black"/>
                </a:solidFill>
              </a:rPr>
              <a:t>. </a:t>
            </a:r>
            <a:endParaRPr lang="en-US" sz="2400" dirty="0">
              <a:solidFill>
                <a:srgbClr val="0070C0"/>
              </a:solidFill>
            </a:endParaRPr>
          </a:p>
          <a:p>
            <a:pPr marL="0" lvl="0" indent="0">
              <a:spcBef>
                <a:spcPts val="0"/>
              </a:spcBef>
              <a:buNone/>
              <a:defRPr/>
            </a:pPr>
            <a:endParaRPr lang="en-US" sz="24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398409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a:solidFill>
                  <a:prstClr val="black"/>
                </a:solidFill>
                <a:ea typeface="Calibri" panose="020F0502020204030204" pitchFamily="34" charset="0"/>
                <a:cs typeface="Arial" panose="020B0604020202020204" pitchFamily="34" charset="0"/>
              </a:rPr>
              <a:t>Lymphatic system </a:t>
            </a:r>
            <a:br>
              <a:rPr lang="en-US" dirty="0">
                <a:solidFill>
                  <a:prstClr val="black"/>
                </a:solidFill>
                <a:ea typeface="Calibri" panose="020F0502020204030204" pitchFamily="34" charset="0"/>
                <a:cs typeface="Arial" panose="020B0604020202020204" pitchFamily="34" charset="0"/>
              </a:rPr>
            </a:br>
            <a:r>
              <a:rPr lang="en-US" dirty="0">
                <a:solidFill>
                  <a:srgbClr val="FF0000"/>
                </a:solidFill>
                <a:ea typeface="Calibri" panose="020F0502020204030204" pitchFamily="34" charset="0"/>
                <a:cs typeface="Arial" panose="020B0604020202020204" pitchFamily="34" charset="0"/>
              </a:rPr>
              <a:t>Functions: Tissue drainage</a:t>
            </a:r>
            <a:endParaRPr lang="en-US" dirty="0" smtClean="0">
              <a:solidFill>
                <a:srgbClr val="FF0000"/>
              </a:solidFill>
              <a:ea typeface="Calibri" panose="020F0502020204030204" pitchFamily="34" charset="0"/>
              <a:cs typeface="Arial" panose="020B0604020202020204" pitchFamily="34" charset="0"/>
            </a:endParaRPr>
          </a:p>
        </p:txBody>
      </p:sp>
      <p:sp>
        <p:nvSpPr>
          <p:cNvPr id="3" name="Content Placeholder 2"/>
          <p:cNvSpPr>
            <a:spLocks noGrp="1"/>
          </p:cNvSpPr>
          <p:nvPr>
            <p:ph idx="1"/>
          </p:nvPr>
        </p:nvSpPr>
        <p:spPr>
          <a:xfrm>
            <a:off x="592540" y="1677040"/>
            <a:ext cx="11116054" cy="5339451"/>
          </a:xfrm>
        </p:spPr>
        <p:txBody>
          <a:bodyPr>
            <a:noAutofit/>
          </a:bodyPr>
          <a:lstStyle/>
          <a:p>
            <a:pPr lvl="0">
              <a:spcBef>
                <a:spcPts val="0"/>
              </a:spcBef>
              <a:buFont typeface="Wingdings" panose="05000000000000000000" pitchFamily="2" charset="2"/>
              <a:buChar char="q"/>
              <a:defRPr/>
            </a:pPr>
            <a:r>
              <a:rPr lang="en-US" sz="2300" b="1" dirty="0">
                <a:solidFill>
                  <a:prstClr val="black"/>
                </a:solidFill>
              </a:rPr>
              <a:t>The lymphatic system plays a key role in controlling interstitial fluid protein concentration, volume, and pressure:</a:t>
            </a:r>
            <a:endParaRPr lang="en-US" sz="2300" dirty="0">
              <a:solidFill>
                <a:prstClr val="black"/>
              </a:solidFill>
            </a:endParaRPr>
          </a:p>
          <a:p>
            <a:pPr>
              <a:spcBef>
                <a:spcPts val="0"/>
              </a:spcBef>
              <a:defRPr/>
            </a:pPr>
            <a:r>
              <a:rPr lang="en-US" sz="2300" dirty="0">
                <a:solidFill>
                  <a:prstClr val="black"/>
                </a:solidFill>
              </a:rPr>
              <a:t>It is already clear that the lymphatic system functions as </a:t>
            </a:r>
            <a:r>
              <a:rPr lang="en-US" sz="2300" dirty="0">
                <a:solidFill>
                  <a:srgbClr val="FF0000"/>
                </a:solidFill>
              </a:rPr>
              <a:t>an “overflow mechanism” to return </a:t>
            </a:r>
            <a:r>
              <a:rPr lang="en-US" sz="2300" dirty="0">
                <a:solidFill>
                  <a:prstClr val="black"/>
                </a:solidFill>
              </a:rPr>
              <a:t>excess proteins and excess fluid volume from the tissue spaces to the circula­tion. </a:t>
            </a:r>
          </a:p>
          <a:p>
            <a:pPr>
              <a:spcBef>
                <a:spcPts val="0"/>
              </a:spcBef>
              <a:defRPr/>
            </a:pPr>
            <a:r>
              <a:rPr lang="en-US" sz="2300" dirty="0">
                <a:solidFill>
                  <a:prstClr val="black"/>
                </a:solidFill>
              </a:rPr>
              <a:t>Therefore, the lymphatic system also </a:t>
            </a:r>
            <a:r>
              <a:rPr lang="en-US" sz="2300" u="sng" dirty="0">
                <a:solidFill>
                  <a:srgbClr val="FF0000"/>
                </a:solidFill>
              </a:rPr>
              <a:t>plays a central role in controlling </a:t>
            </a:r>
          </a:p>
          <a:p>
            <a:pPr marL="0" lvl="0" indent="0">
              <a:spcBef>
                <a:spcPts val="0"/>
              </a:spcBef>
              <a:buNone/>
              <a:defRPr/>
            </a:pPr>
            <a:r>
              <a:rPr lang="en-US" sz="2300" dirty="0">
                <a:solidFill>
                  <a:srgbClr val="00B050"/>
                </a:solidFill>
              </a:rPr>
              <a:t>(1) the concentration of proteins in the interstitial fluids, </a:t>
            </a:r>
          </a:p>
          <a:p>
            <a:pPr marL="0" lvl="0" indent="0">
              <a:spcBef>
                <a:spcPts val="0"/>
              </a:spcBef>
              <a:buNone/>
              <a:defRPr/>
            </a:pPr>
            <a:r>
              <a:rPr lang="en-US" sz="2300" dirty="0">
                <a:solidFill>
                  <a:srgbClr val="00B050"/>
                </a:solidFill>
              </a:rPr>
              <a:t>(2) the volume of interstitial fluid </a:t>
            </a:r>
          </a:p>
          <a:p>
            <a:pPr marL="0" lvl="0" indent="0">
              <a:spcBef>
                <a:spcPts val="0"/>
              </a:spcBef>
              <a:buNone/>
              <a:defRPr/>
            </a:pPr>
            <a:r>
              <a:rPr lang="en-US" sz="2300" dirty="0">
                <a:solidFill>
                  <a:srgbClr val="00B050"/>
                </a:solidFill>
              </a:rPr>
              <a:t>(3) the interstitial fluid </a:t>
            </a:r>
            <a:r>
              <a:rPr lang="en-US" sz="2300" dirty="0" smtClean="0">
                <a:solidFill>
                  <a:srgbClr val="00B050"/>
                </a:solidFill>
              </a:rPr>
              <a:t>pressure</a:t>
            </a:r>
          </a:p>
          <a:p>
            <a:pPr marL="0" lvl="0" indent="0">
              <a:spcBef>
                <a:spcPts val="0"/>
              </a:spcBef>
              <a:buNone/>
              <a:defRPr/>
            </a:pPr>
            <a:endParaRPr lang="en-US" sz="2300" dirty="0">
              <a:solidFill>
                <a:srgbClr val="00B050"/>
              </a:solidFill>
            </a:endParaRPr>
          </a:p>
          <a:p>
            <a:pPr>
              <a:spcBef>
                <a:spcPts val="0"/>
              </a:spcBef>
              <a:defRPr/>
            </a:pPr>
            <a:r>
              <a:rPr lang="en-US" sz="2300" dirty="0">
                <a:solidFill>
                  <a:prstClr val="black"/>
                </a:solidFill>
              </a:rPr>
              <a:t>R</a:t>
            </a:r>
            <a:r>
              <a:rPr lang="en-US" sz="2300" dirty="0" smtClean="0">
                <a:solidFill>
                  <a:prstClr val="black"/>
                </a:solidFill>
              </a:rPr>
              <a:t>emember </a:t>
            </a:r>
            <a:r>
              <a:rPr lang="en-US" sz="2300" dirty="0">
                <a:solidFill>
                  <a:prstClr val="black"/>
                </a:solidFill>
              </a:rPr>
              <a:t>that small amounts </a:t>
            </a:r>
            <a:r>
              <a:rPr lang="en-US" sz="2300" dirty="0">
                <a:solidFill>
                  <a:srgbClr val="FF0000"/>
                </a:solidFill>
              </a:rPr>
              <a:t>of proteins leak </a:t>
            </a:r>
            <a:r>
              <a:rPr lang="en-US" sz="2300" dirty="0">
                <a:solidFill>
                  <a:prstClr val="black"/>
                </a:solidFill>
              </a:rPr>
              <a:t>continuously out of the blood capillaries into the intersti­tium. </a:t>
            </a:r>
            <a:endParaRPr lang="en-US" sz="2300" dirty="0" smtClean="0">
              <a:solidFill>
                <a:prstClr val="black"/>
              </a:solidFill>
            </a:endParaRPr>
          </a:p>
          <a:p>
            <a:pPr>
              <a:spcBef>
                <a:spcPts val="0"/>
              </a:spcBef>
              <a:defRPr/>
            </a:pPr>
            <a:r>
              <a:rPr lang="en-US" sz="2300" dirty="0" smtClean="0">
                <a:solidFill>
                  <a:srgbClr val="FF0000"/>
                </a:solidFill>
              </a:rPr>
              <a:t>Only </a:t>
            </a:r>
            <a:r>
              <a:rPr lang="en-US" sz="2300" dirty="0">
                <a:solidFill>
                  <a:srgbClr val="FF0000"/>
                </a:solidFill>
              </a:rPr>
              <a:t>minute amounts</a:t>
            </a:r>
            <a:r>
              <a:rPr lang="en-US" sz="2300" dirty="0">
                <a:solidFill>
                  <a:prstClr val="black"/>
                </a:solidFill>
              </a:rPr>
              <a:t>, if any, of the leaked proteins return to the circulation by way of the venous ends of the blood capillaries. </a:t>
            </a:r>
          </a:p>
          <a:p>
            <a:pPr>
              <a:spcBef>
                <a:spcPts val="0"/>
              </a:spcBef>
              <a:defRPr/>
            </a:pPr>
            <a:r>
              <a:rPr lang="en-US" sz="2300" dirty="0">
                <a:solidFill>
                  <a:prstClr val="black"/>
                </a:solidFill>
              </a:rPr>
              <a:t>Therefore, these proteins tend to accu­mulate in the interstitial fluid, which in turn </a:t>
            </a:r>
            <a:r>
              <a:rPr lang="en-US" sz="2300" dirty="0">
                <a:solidFill>
                  <a:srgbClr val="FF0000"/>
                </a:solidFill>
              </a:rPr>
              <a:t>increases the colloid osmotic pressure </a:t>
            </a:r>
            <a:r>
              <a:rPr lang="en-US" sz="2300" dirty="0">
                <a:solidFill>
                  <a:prstClr val="black"/>
                </a:solidFill>
              </a:rPr>
              <a:t>of the interstitial fluids. </a:t>
            </a:r>
          </a:p>
          <a:p>
            <a:pPr marL="0" lvl="0" indent="0">
              <a:spcBef>
                <a:spcPts val="0"/>
              </a:spcBef>
              <a:buNone/>
              <a:defRPr/>
            </a:pPr>
            <a:endParaRPr lang="en-US" sz="2300" dirty="0">
              <a:solidFill>
                <a:prstClr val="black"/>
              </a:solidFill>
            </a:endParaRPr>
          </a:p>
          <a:p>
            <a:pPr marL="0" lvl="0" indent="0">
              <a:spcBef>
                <a:spcPts val="0"/>
              </a:spcBef>
              <a:buNone/>
              <a:defRPr/>
            </a:pPr>
            <a:endParaRPr lang="en-US" sz="2300" dirty="0">
              <a:solidFill>
                <a:prstClr val="black"/>
              </a:solidFill>
            </a:endParaRPr>
          </a:p>
          <a:p>
            <a:pPr marL="0" lvl="0" indent="0">
              <a:spcBef>
                <a:spcPts val="0"/>
              </a:spcBef>
              <a:buNone/>
              <a:defRPr/>
            </a:pPr>
            <a:endParaRPr lang="en-US" sz="2300" dirty="0">
              <a:solidFill>
                <a:prstClr val="black"/>
              </a:solidFill>
            </a:endParaRPr>
          </a:p>
          <a:p>
            <a:pPr marL="0" lvl="0" indent="0">
              <a:spcBef>
                <a:spcPts val="0"/>
              </a:spcBef>
              <a:buNone/>
              <a:defRPr/>
            </a:pPr>
            <a:r>
              <a:rPr lang="en-US" sz="2300" dirty="0" smtClean="0">
                <a:solidFill>
                  <a:prstClr val="black"/>
                </a:solidFill>
              </a:rPr>
              <a:t>. </a:t>
            </a:r>
            <a:endParaRPr lang="en-US" sz="2300" dirty="0">
              <a:solidFill>
                <a:srgbClr val="0070C0"/>
              </a:solidFill>
            </a:endParaRPr>
          </a:p>
          <a:p>
            <a:pPr marL="0" lvl="0" indent="0">
              <a:spcBef>
                <a:spcPts val="0"/>
              </a:spcBef>
              <a:buNone/>
              <a:defRPr/>
            </a:pPr>
            <a:endParaRPr lang="en-US" sz="23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93224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a:solidFill>
                  <a:prstClr val="black"/>
                </a:solidFill>
                <a:ea typeface="Calibri" panose="020F0502020204030204" pitchFamily="34" charset="0"/>
                <a:cs typeface="Arial" panose="020B0604020202020204" pitchFamily="34" charset="0"/>
              </a:rPr>
              <a:t>Lymphatic system </a:t>
            </a:r>
            <a:br>
              <a:rPr lang="en-US" dirty="0">
                <a:solidFill>
                  <a:prstClr val="black"/>
                </a:solidFill>
                <a:ea typeface="Calibri" panose="020F0502020204030204" pitchFamily="34" charset="0"/>
                <a:cs typeface="Arial" panose="020B0604020202020204" pitchFamily="34" charset="0"/>
              </a:rPr>
            </a:br>
            <a:r>
              <a:rPr lang="en-US" dirty="0">
                <a:solidFill>
                  <a:srgbClr val="FF0000"/>
                </a:solidFill>
                <a:ea typeface="Calibri" panose="020F0502020204030204" pitchFamily="34" charset="0"/>
                <a:cs typeface="Arial" panose="020B0604020202020204" pitchFamily="34" charset="0"/>
              </a:rPr>
              <a:t>Functions: Tissue drainage</a:t>
            </a:r>
            <a:endParaRPr lang="en-US" dirty="0" smtClean="0">
              <a:solidFill>
                <a:srgbClr val="FF0000"/>
              </a:solidFill>
              <a:ea typeface="Calibri" panose="020F0502020204030204" pitchFamily="34" charset="0"/>
              <a:cs typeface="Arial" panose="020B0604020202020204" pitchFamily="34" charset="0"/>
            </a:endParaRPr>
          </a:p>
        </p:txBody>
      </p:sp>
      <p:sp>
        <p:nvSpPr>
          <p:cNvPr id="3" name="Content Placeholder 2"/>
          <p:cNvSpPr>
            <a:spLocks noGrp="1"/>
          </p:cNvSpPr>
          <p:nvPr>
            <p:ph idx="1"/>
          </p:nvPr>
        </p:nvSpPr>
        <p:spPr>
          <a:xfrm>
            <a:off x="592540" y="1784588"/>
            <a:ext cx="11116054" cy="5339451"/>
          </a:xfrm>
        </p:spPr>
        <p:txBody>
          <a:bodyPr>
            <a:normAutofit lnSpcReduction="10000"/>
          </a:bodyPr>
          <a:lstStyle/>
          <a:p>
            <a:pPr marL="0" lvl="0" indent="0">
              <a:spcBef>
                <a:spcPts val="0"/>
              </a:spcBef>
              <a:buNone/>
              <a:defRPr/>
            </a:pPr>
            <a:endParaRPr lang="en-US" sz="2400" dirty="0">
              <a:solidFill>
                <a:srgbClr val="00B050"/>
              </a:solidFill>
            </a:endParaRPr>
          </a:p>
          <a:p>
            <a:pPr>
              <a:defRPr/>
            </a:pPr>
            <a:r>
              <a:rPr lang="en-US" sz="2400" dirty="0">
                <a:solidFill>
                  <a:prstClr val="black"/>
                </a:solidFill>
              </a:rPr>
              <a:t>T</a:t>
            </a:r>
            <a:r>
              <a:rPr lang="en-US" sz="2400" dirty="0" smtClean="0">
                <a:solidFill>
                  <a:prstClr val="black"/>
                </a:solidFill>
              </a:rPr>
              <a:t>he </a:t>
            </a:r>
            <a:r>
              <a:rPr lang="en-US" sz="2400" dirty="0">
                <a:solidFill>
                  <a:prstClr val="black"/>
                </a:solidFill>
              </a:rPr>
              <a:t>increasing colloid osmotic pressure in the interstitial fluid shifts the balance of forces at the blood capillary membranes </a:t>
            </a:r>
            <a:r>
              <a:rPr lang="en-US" sz="2400" dirty="0">
                <a:solidFill>
                  <a:srgbClr val="00B050"/>
                </a:solidFill>
              </a:rPr>
              <a:t>in favor of fluid filtration into the interstitium</a:t>
            </a:r>
            <a:r>
              <a:rPr lang="en-US" sz="2400" dirty="0">
                <a:solidFill>
                  <a:prstClr val="black"/>
                </a:solidFill>
              </a:rPr>
              <a:t>. </a:t>
            </a:r>
            <a:endParaRPr lang="en-US" sz="2400" dirty="0" smtClean="0">
              <a:solidFill>
                <a:prstClr val="black"/>
              </a:solidFill>
            </a:endParaRPr>
          </a:p>
          <a:p>
            <a:pPr>
              <a:defRPr/>
            </a:pPr>
            <a:r>
              <a:rPr lang="en-US" sz="2400" dirty="0" smtClean="0">
                <a:solidFill>
                  <a:prstClr val="black"/>
                </a:solidFill>
              </a:rPr>
              <a:t>Therefore</a:t>
            </a:r>
            <a:r>
              <a:rPr lang="en-US" sz="2400" dirty="0">
                <a:solidFill>
                  <a:prstClr val="black"/>
                </a:solidFill>
              </a:rPr>
              <a:t>, in effect, </a:t>
            </a:r>
            <a:r>
              <a:rPr lang="en-US" sz="2400" dirty="0">
                <a:solidFill>
                  <a:srgbClr val="FF0000"/>
                </a:solidFill>
              </a:rPr>
              <a:t>fluid is trans-located </a:t>
            </a:r>
            <a:r>
              <a:rPr lang="en-US" sz="2400" dirty="0" smtClean="0">
                <a:solidFill>
                  <a:srgbClr val="FF0000"/>
                </a:solidFill>
              </a:rPr>
              <a:t>outward </a:t>
            </a:r>
            <a:r>
              <a:rPr lang="en-US" sz="2400" dirty="0">
                <a:solidFill>
                  <a:srgbClr val="FF0000"/>
                </a:solidFill>
              </a:rPr>
              <a:t>through the capillary wall </a:t>
            </a:r>
            <a:r>
              <a:rPr lang="en-US" sz="2400" dirty="0">
                <a:solidFill>
                  <a:prstClr val="black"/>
                </a:solidFill>
              </a:rPr>
              <a:t>by the proteins and into the interstitium, </a:t>
            </a:r>
          </a:p>
          <a:p>
            <a:pPr marL="0" lvl="0" indent="0">
              <a:buNone/>
              <a:defRPr/>
            </a:pPr>
            <a:r>
              <a:rPr lang="en-US" sz="2400" dirty="0" smtClean="0">
                <a:solidFill>
                  <a:prstClr val="black"/>
                </a:solidFill>
              </a:rPr>
              <a:t>         ▼</a:t>
            </a:r>
            <a:endParaRPr lang="en-US" sz="2400" dirty="0">
              <a:solidFill>
                <a:prstClr val="black"/>
              </a:solidFill>
            </a:endParaRPr>
          </a:p>
          <a:p>
            <a:pPr>
              <a:defRPr/>
            </a:pPr>
            <a:r>
              <a:rPr lang="en-US" sz="2400" dirty="0">
                <a:solidFill>
                  <a:srgbClr val="FF0000"/>
                </a:solidFill>
              </a:rPr>
              <a:t>↑both interstitial fluid volume </a:t>
            </a:r>
            <a:r>
              <a:rPr lang="en-US" sz="2400" dirty="0" smtClean="0">
                <a:solidFill>
                  <a:srgbClr val="FF0000"/>
                </a:solidFill>
              </a:rPr>
              <a:t>and </a:t>
            </a:r>
            <a:r>
              <a:rPr lang="en-US" sz="2400" dirty="0">
                <a:solidFill>
                  <a:srgbClr val="FF0000"/>
                </a:solidFill>
              </a:rPr>
              <a:t>interstitial fluid pressure.</a:t>
            </a:r>
          </a:p>
          <a:p>
            <a:pPr marL="0" lvl="0" indent="0">
              <a:buNone/>
              <a:defRPr/>
            </a:pPr>
            <a:r>
              <a:rPr lang="en-US" sz="2400" dirty="0" smtClean="0">
                <a:solidFill>
                  <a:prstClr val="black"/>
                </a:solidFill>
              </a:rPr>
              <a:t>         ▼ </a:t>
            </a:r>
            <a:endParaRPr lang="en-US" sz="2400" dirty="0">
              <a:solidFill>
                <a:prstClr val="black"/>
              </a:solidFill>
            </a:endParaRPr>
          </a:p>
          <a:p>
            <a:pPr>
              <a:defRPr/>
            </a:pPr>
            <a:r>
              <a:rPr lang="en-US" sz="2400" dirty="0" smtClean="0">
                <a:solidFill>
                  <a:prstClr val="black"/>
                </a:solidFill>
              </a:rPr>
              <a:t>↑</a:t>
            </a:r>
            <a:r>
              <a:rPr lang="en-US" sz="2400" dirty="0">
                <a:solidFill>
                  <a:prstClr val="black"/>
                </a:solidFill>
              </a:rPr>
              <a:t>interstitial fluid pressure greatly </a:t>
            </a:r>
            <a:r>
              <a:rPr lang="en-US" sz="2400" dirty="0"/>
              <a:t>►</a:t>
            </a:r>
            <a:r>
              <a:rPr lang="en-US" sz="2400" dirty="0">
                <a:solidFill>
                  <a:srgbClr val="FF0000"/>
                </a:solidFill>
              </a:rPr>
              <a:t>↑ the rate of lymph flow</a:t>
            </a:r>
            <a:r>
              <a:rPr lang="en-US" sz="2400" dirty="0">
                <a:solidFill>
                  <a:prstClr val="black"/>
                </a:solidFill>
              </a:rPr>
              <a:t>, which carries away the excess interstitial fluid volume and excess protein that has accumulated in the spaces</a:t>
            </a:r>
          </a:p>
          <a:p>
            <a:pPr marL="0" lvl="0" indent="0">
              <a:spcBef>
                <a:spcPts val="0"/>
              </a:spcBef>
              <a:buNone/>
              <a:defRPr/>
            </a:pPr>
            <a:endParaRPr lang="en-US" sz="2400" dirty="0">
              <a:solidFill>
                <a:prstClr val="black"/>
              </a:solidFill>
            </a:endParaRPr>
          </a:p>
          <a:p>
            <a:pPr marL="0" lvl="0" indent="0">
              <a:spcBef>
                <a:spcPts val="0"/>
              </a:spcBef>
              <a:buNone/>
              <a:defRPr/>
            </a:pPr>
            <a:endParaRPr lang="en-US" sz="2400" dirty="0">
              <a:solidFill>
                <a:prstClr val="black"/>
              </a:solidFill>
            </a:endParaRPr>
          </a:p>
          <a:p>
            <a:pPr marL="0" lvl="0" indent="0">
              <a:spcBef>
                <a:spcPts val="0"/>
              </a:spcBef>
              <a:buNone/>
              <a:defRPr/>
            </a:pPr>
            <a:endParaRPr lang="en-US" sz="2600" dirty="0">
              <a:solidFill>
                <a:prstClr val="black"/>
              </a:solidFill>
            </a:endParaRPr>
          </a:p>
          <a:p>
            <a:pPr marL="0" lvl="0" indent="0">
              <a:spcBef>
                <a:spcPts val="0"/>
              </a:spcBef>
              <a:buNone/>
              <a:defRPr/>
            </a:pPr>
            <a:r>
              <a:rPr lang="en-US" sz="2600" dirty="0" smtClean="0">
                <a:solidFill>
                  <a:prstClr val="black"/>
                </a:solidFill>
              </a:rPr>
              <a:t>. </a:t>
            </a:r>
            <a:endParaRPr lang="en-US" sz="2600" dirty="0">
              <a:solidFill>
                <a:srgbClr val="0070C0"/>
              </a:solidFill>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73957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a:solidFill>
                  <a:prstClr val="black"/>
                </a:solidFill>
                <a:ea typeface="Calibri" panose="020F0502020204030204" pitchFamily="34" charset="0"/>
                <a:cs typeface="Arial" panose="020B0604020202020204" pitchFamily="34" charset="0"/>
              </a:rPr>
              <a:t>Lymphatic system </a:t>
            </a:r>
            <a:br>
              <a:rPr lang="en-US" dirty="0">
                <a:solidFill>
                  <a:prstClr val="black"/>
                </a:solidFill>
                <a:ea typeface="Calibri" panose="020F0502020204030204" pitchFamily="34" charset="0"/>
                <a:cs typeface="Arial" panose="020B0604020202020204" pitchFamily="34" charset="0"/>
              </a:rPr>
            </a:br>
            <a:r>
              <a:rPr lang="en-US" dirty="0">
                <a:solidFill>
                  <a:srgbClr val="FF0000"/>
                </a:solidFill>
                <a:ea typeface="Calibri" panose="020F0502020204030204" pitchFamily="34" charset="0"/>
                <a:cs typeface="Arial" panose="020B0604020202020204" pitchFamily="34" charset="0"/>
              </a:rPr>
              <a:t>Functions: Tissue drainage</a:t>
            </a:r>
            <a:endParaRPr lang="en-US" dirty="0" smtClean="0">
              <a:solidFill>
                <a:srgbClr val="FF0000"/>
              </a:solidFill>
              <a:ea typeface="Calibri" panose="020F0502020204030204" pitchFamily="34" charset="0"/>
              <a:cs typeface="Arial" panose="020B0604020202020204" pitchFamily="34" charset="0"/>
            </a:endParaRPr>
          </a:p>
        </p:txBody>
      </p:sp>
      <p:sp>
        <p:nvSpPr>
          <p:cNvPr id="3" name="Content Placeholder 2"/>
          <p:cNvSpPr>
            <a:spLocks noGrp="1"/>
          </p:cNvSpPr>
          <p:nvPr>
            <p:ph idx="1"/>
          </p:nvPr>
        </p:nvSpPr>
        <p:spPr>
          <a:xfrm>
            <a:off x="592540" y="1784588"/>
            <a:ext cx="11116054" cy="5339451"/>
          </a:xfrm>
        </p:spPr>
        <p:txBody>
          <a:bodyPr>
            <a:normAutofit/>
          </a:bodyPr>
          <a:lstStyle/>
          <a:p>
            <a:pPr>
              <a:defRPr/>
            </a:pPr>
            <a:r>
              <a:rPr lang="en-US" sz="2400" dirty="0">
                <a:solidFill>
                  <a:prstClr val="black"/>
                </a:solidFill>
              </a:rPr>
              <a:t>Thus, once the interstitial fluid protein concentration reaches a certain level and causes comparable increases in interstitial fluid volume and pressure, the return of protein and fluid by way of the </a:t>
            </a:r>
            <a:r>
              <a:rPr lang="en-US" sz="2400" dirty="0">
                <a:solidFill>
                  <a:srgbClr val="FF0000"/>
                </a:solidFill>
              </a:rPr>
              <a:t>lymphatic system becomes great enough to balance the rate of leakage of </a:t>
            </a:r>
            <a:r>
              <a:rPr lang="en-US" sz="2400" dirty="0">
                <a:solidFill>
                  <a:prstClr val="black"/>
                </a:solidFill>
              </a:rPr>
              <a:t>these into the interstitium from the blood capillaries. </a:t>
            </a:r>
            <a:endParaRPr lang="en-US" sz="2400" dirty="0" smtClean="0">
              <a:solidFill>
                <a:prstClr val="black"/>
              </a:solidFill>
            </a:endParaRPr>
          </a:p>
          <a:p>
            <a:pPr>
              <a:defRPr/>
            </a:pPr>
            <a:r>
              <a:rPr lang="en-US" sz="2400" dirty="0" smtClean="0">
                <a:solidFill>
                  <a:prstClr val="black"/>
                </a:solidFill>
              </a:rPr>
              <a:t>Therefore</a:t>
            </a:r>
            <a:r>
              <a:rPr lang="en-US" sz="2400" dirty="0">
                <a:solidFill>
                  <a:prstClr val="black"/>
                </a:solidFill>
              </a:rPr>
              <a:t>, the quantitative values of all these factors </a:t>
            </a:r>
            <a:r>
              <a:rPr lang="en-US" sz="2400" dirty="0">
                <a:solidFill>
                  <a:srgbClr val="FF0000"/>
                </a:solidFill>
              </a:rPr>
              <a:t>reach a steady state, and they will remain balanced </a:t>
            </a:r>
            <a:r>
              <a:rPr lang="en-US" sz="2400" dirty="0">
                <a:solidFill>
                  <a:prstClr val="black"/>
                </a:solidFill>
              </a:rPr>
              <a:t>at these steady state </a:t>
            </a:r>
            <a:r>
              <a:rPr lang="en-US" sz="2400" dirty="0" smtClean="0">
                <a:solidFill>
                  <a:prstClr val="black"/>
                </a:solidFill>
              </a:rPr>
              <a:t>levels</a:t>
            </a:r>
            <a:endParaRPr lang="en-US" sz="2400" dirty="0">
              <a:solidFill>
                <a:prstClr val="black"/>
              </a:solidFill>
              <a:latin typeface="Arial Narrow" panose="020B0606020202030204" pitchFamily="34" charset="0"/>
            </a:endParaRPr>
          </a:p>
          <a:p>
            <a:pPr marL="0" lvl="0" indent="0">
              <a:spcBef>
                <a:spcPts val="0"/>
              </a:spcBef>
              <a:buNone/>
              <a:defRPr/>
            </a:pPr>
            <a:endParaRPr lang="en-US" sz="2400" dirty="0">
              <a:solidFill>
                <a:prstClr val="black"/>
              </a:solidFill>
              <a:latin typeface="Arial Narrow" panose="020B0606020202030204" pitchFamily="34" charset="0"/>
            </a:endParaRPr>
          </a:p>
          <a:p>
            <a:pPr marL="0" lvl="0" indent="0">
              <a:spcBef>
                <a:spcPts val="0"/>
              </a:spcBef>
              <a:buNone/>
              <a:defRPr/>
            </a:pPr>
            <a:endParaRPr lang="en-US" sz="2600" dirty="0">
              <a:solidFill>
                <a:prstClr val="black"/>
              </a:solidFill>
              <a:latin typeface="Arial Narrow" panose="020B0606020202030204" pitchFamily="34" charset="0"/>
            </a:endParaRPr>
          </a:p>
          <a:p>
            <a:pPr marL="0" lvl="0" indent="0">
              <a:spcBef>
                <a:spcPts val="0"/>
              </a:spcBef>
              <a:buNone/>
              <a:defRPr/>
            </a:pPr>
            <a:r>
              <a:rPr lang="en-US" sz="2600" dirty="0" smtClean="0">
                <a:solidFill>
                  <a:prstClr val="black"/>
                </a:solidFill>
                <a:latin typeface="Arial Narrow" panose="020B0606020202030204" pitchFamily="34" charset="0"/>
              </a:rPr>
              <a:t>. </a:t>
            </a:r>
            <a:endParaRPr lang="en-US" sz="2600" dirty="0">
              <a:solidFill>
                <a:srgbClr val="0070C0"/>
              </a:solidFill>
              <a:latin typeface="Arial Narrow" panose="020B0606020202030204" pitchFamily="34" charset="0"/>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811505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 </a:t>
            </a:r>
            <a:br>
              <a:rPr lang="en-US" dirty="0" smtClean="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Functions: Absorption in the small intestines </a:t>
            </a:r>
          </a:p>
        </p:txBody>
      </p:sp>
      <p:sp>
        <p:nvSpPr>
          <p:cNvPr id="3" name="Content Placeholder 2"/>
          <p:cNvSpPr>
            <a:spLocks noGrp="1"/>
          </p:cNvSpPr>
          <p:nvPr>
            <p:ph idx="1"/>
          </p:nvPr>
        </p:nvSpPr>
        <p:spPr>
          <a:xfrm>
            <a:off x="592540" y="1784588"/>
            <a:ext cx="11116054" cy="5339451"/>
          </a:xfrm>
        </p:spPr>
        <p:txBody>
          <a:bodyPr>
            <a:normAutofit lnSpcReduction="10000"/>
          </a:bodyPr>
          <a:lstStyle/>
          <a:p>
            <a:pPr>
              <a:spcBef>
                <a:spcPts val="600"/>
              </a:spcBef>
              <a:defRPr/>
            </a:pPr>
            <a:r>
              <a:rPr lang="en-US" sz="2600" dirty="0" smtClean="0">
                <a:solidFill>
                  <a:prstClr val="black"/>
                </a:solidFill>
              </a:rPr>
              <a:t>The </a:t>
            </a:r>
            <a:r>
              <a:rPr lang="en-US" sz="2600" dirty="0">
                <a:solidFill>
                  <a:prstClr val="black"/>
                </a:solidFill>
              </a:rPr>
              <a:t>lymphatic system is one of the major routes for absorption of </a:t>
            </a:r>
            <a:r>
              <a:rPr lang="en-US" sz="2600" dirty="0" smtClean="0">
                <a:solidFill>
                  <a:srgbClr val="00B050"/>
                </a:solidFill>
              </a:rPr>
              <a:t>nutrients </a:t>
            </a:r>
            <a:r>
              <a:rPr lang="en-US" sz="2600" dirty="0">
                <a:solidFill>
                  <a:srgbClr val="00B050"/>
                </a:solidFill>
              </a:rPr>
              <a:t>from </a:t>
            </a:r>
            <a:r>
              <a:rPr lang="en-US" sz="2600" dirty="0" smtClean="0">
                <a:solidFill>
                  <a:srgbClr val="00B050"/>
                </a:solidFill>
              </a:rPr>
              <a:t>the gastrointestinal </a:t>
            </a:r>
            <a:r>
              <a:rPr lang="en-US" sz="2600" dirty="0">
                <a:solidFill>
                  <a:srgbClr val="00B050"/>
                </a:solidFill>
              </a:rPr>
              <a:t>tract, especially for absorption </a:t>
            </a:r>
            <a:r>
              <a:rPr lang="en-US" sz="2600" dirty="0" smtClean="0">
                <a:solidFill>
                  <a:srgbClr val="00B050"/>
                </a:solidFill>
              </a:rPr>
              <a:t>of </a:t>
            </a:r>
            <a:r>
              <a:rPr lang="en-US" sz="2600" dirty="0">
                <a:solidFill>
                  <a:srgbClr val="00B050"/>
                </a:solidFill>
              </a:rPr>
              <a:t>all fat (long-chain fatty acids and cholesterol)</a:t>
            </a:r>
            <a:r>
              <a:rPr lang="en-US" sz="2600" dirty="0">
                <a:solidFill>
                  <a:prstClr val="black"/>
                </a:solidFill>
              </a:rPr>
              <a:t> and </a:t>
            </a:r>
            <a:r>
              <a:rPr lang="en-US" sz="2600" dirty="0" smtClean="0">
                <a:solidFill>
                  <a:prstClr val="black"/>
                </a:solidFill>
              </a:rPr>
              <a:t>fat-soluble materials </a:t>
            </a:r>
            <a:r>
              <a:rPr lang="en-US" sz="2600" dirty="0">
                <a:solidFill>
                  <a:prstClr val="black"/>
                </a:solidFill>
              </a:rPr>
              <a:t>e.g., the </a:t>
            </a:r>
            <a:r>
              <a:rPr lang="en-US" sz="2600" dirty="0">
                <a:solidFill>
                  <a:srgbClr val="FF0000"/>
                </a:solidFill>
              </a:rPr>
              <a:t>fat-soluble vitamins in food</a:t>
            </a:r>
            <a:r>
              <a:rPr lang="en-US" sz="2600" dirty="0">
                <a:solidFill>
                  <a:prstClr val="black"/>
                </a:solidFill>
              </a:rPr>
              <a:t>, are absorbed into </a:t>
            </a:r>
            <a:r>
              <a:rPr lang="en-US" sz="2600" dirty="0" smtClean="0">
                <a:solidFill>
                  <a:prstClr val="black"/>
                </a:solidFill>
              </a:rPr>
              <a:t>the </a:t>
            </a:r>
            <a:r>
              <a:rPr lang="en-US" sz="2600" dirty="0">
                <a:solidFill>
                  <a:prstClr val="black"/>
                </a:solidFill>
              </a:rPr>
              <a:t>central lacteals </a:t>
            </a:r>
            <a:r>
              <a:rPr lang="en-US" sz="2600" dirty="0">
                <a:solidFill>
                  <a:srgbClr val="FF0000"/>
                </a:solidFill>
              </a:rPr>
              <a:t>(lymphatic vessels) of the villi</a:t>
            </a:r>
            <a:r>
              <a:rPr lang="en-US" sz="2600" dirty="0">
                <a:solidFill>
                  <a:prstClr val="black"/>
                </a:solidFill>
              </a:rPr>
              <a:t>. </a:t>
            </a:r>
            <a:endParaRPr lang="en-US" sz="2600" dirty="0" smtClean="0">
              <a:solidFill>
                <a:prstClr val="black"/>
              </a:solidFill>
            </a:endParaRPr>
          </a:p>
          <a:p>
            <a:pPr>
              <a:spcBef>
                <a:spcPts val="0"/>
              </a:spcBef>
              <a:defRPr/>
            </a:pPr>
            <a:r>
              <a:rPr lang="en-US" sz="2600" dirty="0">
                <a:solidFill>
                  <a:prstClr val="black"/>
                </a:solidFill>
              </a:rPr>
              <a:t>In the </a:t>
            </a:r>
            <a:r>
              <a:rPr lang="en-US" sz="2600" dirty="0">
                <a:solidFill>
                  <a:srgbClr val="FF0000"/>
                </a:solidFill>
              </a:rPr>
              <a:t>Lacteals</a:t>
            </a:r>
            <a:r>
              <a:rPr lang="en-US" sz="2600" dirty="0">
                <a:solidFill>
                  <a:prstClr val="black"/>
                </a:solidFill>
              </a:rPr>
              <a:t> of the small intestine, fats absorbed into the lymphatics give the lymph (now called </a:t>
            </a:r>
            <a:r>
              <a:rPr lang="en-US" sz="2600" dirty="0" err="1">
                <a:solidFill>
                  <a:prstClr val="black"/>
                </a:solidFill>
              </a:rPr>
              <a:t>chyle</a:t>
            </a:r>
            <a:r>
              <a:rPr lang="en-US" sz="2600" dirty="0">
                <a:solidFill>
                  <a:prstClr val="black"/>
                </a:solidFill>
              </a:rPr>
              <a:t>), a milky appearance.</a:t>
            </a:r>
          </a:p>
          <a:p>
            <a:pPr>
              <a:spcBef>
                <a:spcPts val="0"/>
              </a:spcBef>
              <a:defRPr/>
            </a:pPr>
            <a:r>
              <a:rPr lang="en-US" sz="2600" dirty="0">
                <a:solidFill>
                  <a:prstClr val="black"/>
                </a:solidFill>
              </a:rPr>
              <a:t>Indeed, after a fatty meal, </a:t>
            </a:r>
            <a:r>
              <a:rPr lang="en-US" sz="2600" dirty="0">
                <a:solidFill>
                  <a:srgbClr val="FF0000"/>
                </a:solidFill>
              </a:rPr>
              <a:t>thoracic duct lymph sometimes contains as much as 1 to 2 percent fat</a:t>
            </a:r>
            <a:r>
              <a:rPr lang="ar-SA" sz="2600" dirty="0">
                <a:solidFill>
                  <a:srgbClr val="FF0000"/>
                </a:solidFill>
              </a:rPr>
              <a:t>. </a:t>
            </a:r>
            <a:endParaRPr lang="en-US" sz="2600" dirty="0">
              <a:solidFill>
                <a:srgbClr val="FF0000"/>
              </a:solidFill>
            </a:endParaRPr>
          </a:p>
          <a:p>
            <a:pPr>
              <a:spcBef>
                <a:spcPts val="0"/>
              </a:spcBef>
              <a:defRPr/>
            </a:pPr>
            <a:r>
              <a:rPr lang="en-US" sz="2600" dirty="0">
                <a:solidFill>
                  <a:prstClr val="black"/>
                </a:solidFill>
              </a:rPr>
              <a:t>The thoracic duct is the conduit </a:t>
            </a:r>
            <a:r>
              <a:rPr lang="ar-JO" sz="2600" dirty="0">
                <a:solidFill>
                  <a:prstClr val="black"/>
                </a:solidFill>
              </a:rPr>
              <a:t>قناة</a:t>
            </a:r>
            <a:r>
              <a:rPr lang="en-US" sz="2600" dirty="0">
                <a:solidFill>
                  <a:prstClr val="black"/>
                </a:solidFill>
              </a:rPr>
              <a:t>for lymph and dietary fat to reach venous blood stream </a:t>
            </a:r>
          </a:p>
          <a:p>
            <a:pPr marL="0" lvl="0" indent="0">
              <a:spcBef>
                <a:spcPts val="600"/>
              </a:spcBef>
              <a:buNone/>
              <a:defRPr/>
            </a:pPr>
            <a:endParaRPr lang="en-US" sz="2400" dirty="0">
              <a:solidFill>
                <a:prstClr val="black"/>
              </a:solidFill>
            </a:endParaRPr>
          </a:p>
          <a:p>
            <a:pPr marL="0" indent="0">
              <a:spcBef>
                <a:spcPts val="0"/>
              </a:spcBef>
              <a:buNone/>
              <a:defRPr/>
            </a:pPr>
            <a:endParaRPr lang="en-US" sz="2400" dirty="0">
              <a:solidFill>
                <a:prstClr val="black"/>
              </a:solidFill>
            </a:endParaRPr>
          </a:p>
          <a:p>
            <a:pPr marL="0" lvl="0" indent="0">
              <a:spcBef>
                <a:spcPts val="0"/>
              </a:spcBef>
              <a:buNone/>
              <a:defRPr/>
            </a:pPr>
            <a:endParaRPr lang="en-US" sz="2400" dirty="0">
              <a:solidFill>
                <a:prstClr val="black"/>
              </a:solidFill>
            </a:endParaRPr>
          </a:p>
          <a:p>
            <a:pPr marL="0" lvl="0" indent="0">
              <a:spcBef>
                <a:spcPts val="0"/>
              </a:spcBef>
              <a:buNone/>
              <a:defRPr/>
            </a:pPr>
            <a:endParaRPr lang="en-US" sz="2600" dirty="0">
              <a:solidFill>
                <a:prstClr val="black"/>
              </a:solidFill>
            </a:endParaRPr>
          </a:p>
          <a:p>
            <a:pPr marL="0" lvl="0" indent="0">
              <a:spcBef>
                <a:spcPts val="0"/>
              </a:spcBef>
              <a:buNone/>
              <a:defRPr/>
            </a:pPr>
            <a:r>
              <a:rPr lang="en-US" sz="2600" dirty="0" smtClean="0">
                <a:solidFill>
                  <a:prstClr val="black"/>
                </a:solidFill>
              </a:rPr>
              <a:t>. </a:t>
            </a:r>
            <a:endParaRPr lang="en-US" sz="2600" dirty="0">
              <a:solidFill>
                <a:srgbClr val="0070C0"/>
              </a:solidFill>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442858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B587E6D5-28A3-46C9-A0A8-87213BA8EAE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916987" y="902341"/>
            <a:ext cx="3998714" cy="4548723"/>
          </a:xfrm>
          <a:prstGeom prst="rect">
            <a:avLst/>
          </a:prstGeom>
        </p:spPr>
      </p:pic>
    </p:spTree>
    <p:extLst>
      <p:ext uri="{BB962C8B-B14F-4D97-AF65-F5344CB8AC3E}">
        <p14:creationId xmlns:p14="http://schemas.microsoft.com/office/powerpoint/2010/main" val="634817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 </a:t>
            </a:r>
            <a:br>
              <a:rPr lang="en-US" dirty="0" smtClean="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Functions: Immunity</a:t>
            </a:r>
          </a:p>
        </p:txBody>
      </p:sp>
      <p:sp>
        <p:nvSpPr>
          <p:cNvPr id="3" name="Content Placeholder 2"/>
          <p:cNvSpPr>
            <a:spLocks noGrp="1"/>
          </p:cNvSpPr>
          <p:nvPr>
            <p:ph idx="1"/>
          </p:nvPr>
        </p:nvSpPr>
        <p:spPr>
          <a:xfrm>
            <a:off x="592540" y="1784588"/>
            <a:ext cx="11116054" cy="5339451"/>
          </a:xfrm>
        </p:spPr>
        <p:txBody>
          <a:bodyPr>
            <a:normAutofit/>
          </a:bodyPr>
          <a:lstStyle/>
          <a:p>
            <a:pPr marL="0" lvl="0" indent="0">
              <a:spcBef>
                <a:spcPts val="0"/>
              </a:spcBef>
              <a:buNone/>
              <a:defRPr/>
            </a:pPr>
            <a:endParaRPr lang="en-US" sz="2600" dirty="0">
              <a:solidFill>
                <a:prstClr val="black"/>
              </a:solidFill>
            </a:endParaRPr>
          </a:p>
          <a:p>
            <a:pPr>
              <a:spcBef>
                <a:spcPts val="0"/>
              </a:spcBef>
              <a:defRPr/>
            </a:pPr>
            <a:r>
              <a:rPr lang="en-US" sz="2600" dirty="0">
                <a:solidFill>
                  <a:prstClr val="black"/>
                </a:solidFill>
              </a:rPr>
              <a:t>The lymphatic organs are concerned with the </a:t>
            </a:r>
            <a:r>
              <a:rPr lang="en-US" sz="2600" dirty="0">
                <a:solidFill>
                  <a:srgbClr val="00B050"/>
                </a:solidFill>
              </a:rPr>
              <a:t>production and maturation of lymphocytes, </a:t>
            </a:r>
            <a:r>
              <a:rPr lang="en-US" sz="2600" dirty="0">
                <a:solidFill>
                  <a:prstClr val="black"/>
                </a:solidFill>
              </a:rPr>
              <a:t>the white blood cells responsible for immunity. </a:t>
            </a:r>
            <a:endParaRPr lang="en-US" sz="2600" dirty="0" smtClean="0">
              <a:solidFill>
                <a:prstClr val="black"/>
              </a:solidFill>
            </a:endParaRPr>
          </a:p>
          <a:p>
            <a:pPr>
              <a:spcBef>
                <a:spcPts val="0"/>
              </a:spcBef>
              <a:defRPr/>
            </a:pPr>
            <a:r>
              <a:rPr lang="en-US" sz="2600" dirty="0" smtClean="0">
                <a:solidFill>
                  <a:prstClr val="black"/>
                </a:solidFill>
              </a:rPr>
              <a:t>Bone </a:t>
            </a:r>
            <a:r>
              <a:rPr lang="en-US" sz="2600" dirty="0">
                <a:solidFill>
                  <a:prstClr val="black"/>
                </a:solidFill>
              </a:rPr>
              <a:t>marrow is therefore considered to be lymphatic tissue, since lymphocytes are produced there</a:t>
            </a:r>
            <a:r>
              <a:rPr lang="ar-SA" sz="2600" dirty="0">
                <a:solidFill>
                  <a:prstClr val="black"/>
                </a:solidFill>
              </a:rPr>
              <a:t>.</a:t>
            </a:r>
            <a:endParaRPr lang="en-US" sz="2600" dirty="0">
              <a:solidFill>
                <a:prstClr val="black"/>
              </a:solidFill>
            </a:endParaRPr>
          </a:p>
          <a:p>
            <a:pPr marL="0" lvl="0" indent="0">
              <a:spcBef>
                <a:spcPts val="600"/>
              </a:spcBef>
              <a:buNone/>
              <a:defRPr/>
            </a:pPr>
            <a:endParaRPr lang="en-US" sz="2400" dirty="0">
              <a:solidFill>
                <a:prstClr val="black"/>
              </a:solidFill>
            </a:endParaRPr>
          </a:p>
          <a:p>
            <a:pPr marL="0" indent="0">
              <a:spcBef>
                <a:spcPts val="0"/>
              </a:spcBef>
              <a:buNone/>
              <a:defRPr/>
            </a:pPr>
            <a:endParaRPr lang="en-US" sz="2400" dirty="0">
              <a:solidFill>
                <a:prstClr val="black"/>
              </a:solidFill>
            </a:endParaRPr>
          </a:p>
          <a:p>
            <a:pPr marL="0" lvl="0" indent="0">
              <a:spcBef>
                <a:spcPts val="0"/>
              </a:spcBef>
              <a:buNone/>
              <a:defRPr/>
            </a:pPr>
            <a:endParaRPr lang="en-US" sz="2400" dirty="0">
              <a:solidFill>
                <a:prstClr val="black"/>
              </a:solidFill>
            </a:endParaRPr>
          </a:p>
          <a:p>
            <a:pPr marL="0" lvl="0" indent="0">
              <a:spcBef>
                <a:spcPts val="0"/>
              </a:spcBef>
              <a:buNone/>
              <a:defRPr/>
            </a:pPr>
            <a:endParaRPr lang="en-US" sz="2600" dirty="0">
              <a:solidFill>
                <a:prstClr val="black"/>
              </a:solidFill>
            </a:endParaRPr>
          </a:p>
          <a:p>
            <a:pPr marL="0" lvl="0" indent="0">
              <a:spcBef>
                <a:spcPts val="0"/>
              </a:spcBef>
              <a:buNone/>
              <a:defRPr/>
            </a:pPr>
            <a:r>
              <a:rPr lang="en-US" sz="2600" dirty="0" smtClean="0">
                <a:solidFill>
                  <a:prstClr val="black"/>
                </a:solidFill>
              </a:rPr>
              <a:t>. </a:t>
            </a:r>
            <a:endParaRPr lang="en-US" sz="2600" dirty="0">
              <a:solidFill>
                <a:srgbClr val="0070C0"/>
              </a:solidFill>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084276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 </a:t>
            </a:r>
            <a:br>
              <a:rPr lang="en-US" dirty="0" smtClean="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Rate of lymph flow</a:t>
            </a:r>
          </a:p>
        </p:txBody>
      </p:sp>
      <p:sp>
        <p:nvSpPr>
          <p:cNvPr id="3" name="Content Placeholder 2"/>
          <p:cNvSpPr>
            <a:spLocks noGrp="1"/>
          </p:cNvSpPr>
          <p:nvPr>
            <p:ph idx="1"/>
          </p:nvPr>
        </p:nvSpPr>
        <p:spPr>
          <a:xfrm>
            <a:off x="592540" y="1784588"/>
            <a:ext cx="11116054" cy="5339451"/>
          </a:xfrm>
        </p:spPr>
        <p:txBody>
          <a:bodyPr>
            <a:normAutofit/>
          </a:bodyPr>
          <a:lstStyle/>
          <a:p>
            <a:pPr>
              <a:spcBef>
                <a:spcPts val="0"/>
              </a:spcBef>
              <a:defRPr/>
            </a:pPr>
            <a:r>
              <a:rPr lang="en-US" sz="2400" dirty="0">
                <a:solidFill>
                  <a:prstClr val="black"/>
                </a:solidFill>
              </a:rPr>
              <a:t>About </a:t>
            </a:r>
            <a:r>
              <a:rPr lang="en-US" sz="2400" dirty="0">
                <a:solidFill>
                  <a:srgbClr val="00B050"/>
                </a:solidFill>
              </a:rPr>
              <a:t>100 milliliters per hour of lymph flows through the thoracic duct of a resting human</a:t>
            </a:r>
            <a:r>
              <a:rPr lang="en-US" sz="2400" dirty="0">
                <a:solidFill>
                  <a:prstClr val="black"/>
                </a:solidFill>
              </a:rPr>
              <a:t>, and approximately another </a:t>
            </a:r>
            <a:r>
              <a:rPr lang="en-US" sz="2400" dirty="0">
                <a:solidFill>
                  <a:srgbClr val="FF0000"/>
                </a:solidFill>
              </a:rPr>
              <a:t>20 milliliters flows into the circulation each hour through other channels, </a:t>
            </a:r>
            <a:r>
              <a:rPr lang="en-US" sz="2400" dirty="0">
                <a:solidFill>
                  <a:prstClr val="black"/>
                </a:solidFill>
              </a:rPr>
              <a:t>making a total estimated lymph flow of about </a:t>
            </a:r>
            <a:r>
              <a:rPr lang="en-US" sz="2400" dirty="0">
                <a:solidFill>
                  <a:srgbClr val="00B050"/>
                </a:solidFill>
              </a:rPr>
              <a:t>120 ml/</a:t>
            </a:r>
            <a:r>
              <a:rPr lang="en-US" sz="2400" dirty="0" err="1">
                <a:solidFill>
                  <a:srgbClr val="00B050"/>
                </a:solidFill>
              </a:rPr>
              <a:t>hr</a:t>
            </a:r>
            <a:r>
              <a:rPr lang="en-US" sz="2400" dirty="0">
                <a:solidFill>
                  <a:srgbClr val="00B050"/>
                </a:solidFill>
              </a:rPr>
              <a:t> or 2 to 3 liters per day</a:t>
            </a:r>
            <a:r>
              <a:rPr lang="en-US" sz="2400" dirty="0">
                <a:solidFill>
                  <a:prstClr val="black"/>
                </a:solidFill>
              </a:rPr>
              <a:t>. </a:t>
            </a:r>
          </a:p>
          <a:p>
            <a:pPr marL="0" lvl="0" indent="0">
              <a:spcBef>
                <a:spcPts val="600"/>
              </a:spcBef>
              <a:buNone/>
              <a:defRPr/>
            </a:pPr>
            <a:endParaRPr lang="en-US" sz="2400" dirty="0">
              <a:solidFill>
                <a:prstClr val="black"/>
              </a:solidFill>
            </a:endParaRPr>
          </a:p>
          <a:p>
            <a:pPr marL="0" indent="0">
              <a:spcBef>
                <a:spcPts val="0"/>
              </a:spcBef>
              <a:buNone/>
              <a:defRPr/>
            </a:pPr>
            <a:endParaRPr lang="en-US" sz="2400" dirty="0">
              <a:solidFill>
                <a:prstClr val="black"/>
              </a:solidFill>
            </a:endParaRPr>
          </a:p>
          <a:p>
            <a:pPr marL="0" lvl="0" indent="0">
              <a:spcBef>
                <a:spcPts val="0"/>
              </a:spcBef>
              <a:buNone/>
              <a:defRPr/>
            </a:pPr>
            <a:endParaRPr lang="en-US" sz="2400" dirty="0">
              <a:solidFill>
                <a:prstClr val="black"/>
              </a:solidFill>
            </a:endParaRPr>
          </a:p>
          <a:p>
            <a:pPr marL="0" lvl="0" indent="0">
              <a:spcBef>
                <a:spcPts val="0"/>
              </a:spcBef>
              <a:buNone/>
              <a:defRPr/>
            </a:pPr>
            <a:endParaRPr lang="en-US" sz="2600" dirty="0">
              <a:solidFill>
                <a:prstClr val="black"/>
              </a:solidFill>
            </a:endParaRPr>
          </a:p>
          <a:p>
            <a:pPr marL="0" lvl="0" indent="0">
              <a:spcBef>
                <a:spcPts val="0"/>
              </a:spcBef>
              <a:buNone/>
              <a:defRPr/>
            </a:pPr>
            <a:r>
              <a:rPr lang="en-US" sz="2600" dirty="0" smtClean="0">
                <a:solidFill>
                  <a:prstClr val="black"/>
                </a:solidFill>
              </a:rPr>
              <a:t>. </a:t>
            </a:r>
            <a:endParaRPr lang="en-US" sz="2600" dirty="0">
              <a:solidFill>
                <a:srgbClr val="0070C0"/>
              </a:solidFill>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459579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 </a:t>
            </a:r>
            <a:br>
              <a:rPr lang="en-US" dirty="0" smtClean="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Structure of lymphatic vessels</a:t>
            </a:r>
          </a:p>
        </p:txBody>
      </p:sp>
      <p:sp>
        <p:nvSpPr>
          <p:cNvPr id="3" name="Content Placeholder 2"/>
          <p:cNvSpPr>
            <a:spLocks noGrp="1"/>
          </p:cNvSpPr>
          <p:nvPr>
            <p:ph idx="1"/>
          </p:nvPr>
        </p:nvSpPr>
        <p:spPr>
          <a:xfrm>
            <a:off x="592540" y="1784588"/>
            <a:ext cx="11116054" cy="5339451"/>
          </a:xfrm>
        </p:spPr>
        <p:txBody>
          <a:bodyPr>
            <a:noAutofit/>
          </a:bodyPr>
          <a:lstStyle/>
          <a:p>
            <a:pPr>
              <a:spcBef>
                <a:spcPts val="0"/>
              </a:spcBef>
              <a:defRPr/>
            </a:pPr>
            <a:r>
              <a:rPr lang="en-US" sz="2400" dirty="0">
                <a:solidFill>
                  <a:prstClr val="black"/>
                </a:solidFill>
              </a:rPr>
              <a:t>Lymphatic vessels can be dividing into two types: </a:t>
            </a:r>
            <a:r>
              <a:rPr lang="en-US" sz="2400" dirty="0">
                <a:solidFill>
                  <a:prstClr val="black"/>
                </a:solidFill>
                <a:sym typeface="Wingdings" panose="05000000000000000000" pitchFamily="2" charset="2"/>
              </a:rPr>
              <a:t></a:t>
            </a:r>
            <a:r>
              <a:rPr lang="en-US" sz="2400" dirty="0">
                <a:solidFill>
                  <a:prstClr val="black"/>
                </a:solidFill>
              </a:rPr>
              <a:t>initial lymphatic </a:t>
            </a:r>
            <a:r>
              <a:rPr lang="en-US" sz="2400" dirty="0">
                <a:solidFill>
                  <a:prstClr val="black"/>
                </a:solidFill>
                <a:sym typeface="Wingdings" panose="05000000000000000000" pitchFamily="2" charset="2"/>
              </a:rPr>
              <a:t></a:t>
            </a:r>
            <a:r>
              <a:rPr lang="en-US" sz="2400" dirty="0">
                <a:solidFill>
                  <a:prstClr val="black"/>
                </a:solidFill>
              </a:rPr>
              <a:t>collecting lymphatic.</a:t>
            </a:r>
          </a:p>
          <a:p>
            <a:pPr>
              <a:spcBef>
                <a:spcPts val="0"/>
              </a:spcBef>
              <a:defRPr/>
            </a:pPr>
            <a:r>
              <a:rPr lang="en-US" sz="2400" dirty="0">
                <a:solidFill>
                  <a:prstClr val="black"/>
                </a:solidFill>
              </a:rPr>
              <a:t>The endothelium of terminal (initial) lymphatics are </a:t>
            </a:r>
            <a:r>
              <a:rPr lang="en-US" sz="2400" dirty="0">
                <a:solidFill>
                  <a:srgbClr val="FF0000"/>
                </a:solidFill>
              </a:rPr>
              <a:t>anchored by anchoring filament</a:t>
            </a:r>
            <a:r>
              <a:rPr lang="en-US" sz="2400" dirty="0">
                <a:solidFill>
                  <a:prstClr val="black"/>
                </a:solidFill>
              </a:rPr>
              <a:t>s that attaches the vessel with surrounding connective tissue.</a:t>
            </a:r>
            <a:r>
              <a:rPr lang="en-US" sz="2400" b="1" dirty="0">
                <a:solidFill>
                  <a:prstClr val="black"/>
                </a:solidFill>
              </a:rPr>
              <a:t> </a:t>
            </a:r>
            <a:r>
              <a:rPr lang="en-US" sz="2400" dirty="0">
                <a:solidFill>
                  <a:prstClr val="black"/>
                </a:solidFill>
              </a:rPr>
              <a:t> </a:t>
            </a:r>
            <a:endParaRPr lang="en-US" sz="2400" dirty="0" smtClean="0">
              <a:solidFill>
                <a:prstClr val="black"/>
              </a:solidFill>
            </a:endParaRPr>
          </a:p>
          <a:p>
            <a:pPr>
              <a:spcBef>
                <a:spcPts val="0"/>
              </a:spcBef>
              <a:defRPr/>
            </a:pPr>
            <a:r>
              <a:rPr lang="en-US" sz="2400" dirty="0" smtClean="0">
                <a:solidFill>
                  <a:prstClr val="black"/>
                </a:solidFill>
              </a:rPr>
              <a:t>At </a:t>
            </a:r>
            <a:r>
              <a:rPr lang="en-US" sz="2400" dirty="0">
                <a:solidFill>
                  <a:prstClr val="black"/>
                </a:solidFill>
              </a:rPr>
              <a:t>the </a:t>
            </a:r>
            <a:r>
              <a:rPr lang="en-US" sz="2400" dirty="0">
                <a:solidFill>
                  <a:srgbClr val="FF0000"/>
                </a:solidFill>
              </a:rPr>
              <a:t>junctions of adjacent endothelial cells</a:t>
            </a:r>
            <a:r>
              <a:rPr lang="en-US" sz="2400" dirty="0">
                <a:solidFill>
                  <a:prstClr val="black"/>
                </a:solidFill>
              </a:rPr>
              <a:t>, the edge of one endothelial cell </a:t>
            </a:r>
            <a:r>
              <a:rPr lang="en-US" sz="2400" dirty="0">
                <a:solidFill>
                  <a:srgbClr val="FF0000"/>
                </a:solidFill>
              </a:rPr>
              <a:t>overlaps the edge </a:t>
            </a:r>
            <a:r>
              <a:rPr lang="en-US" sz="2400" dirty="0">
                <a:solidFill>
                  <a:prstClr val="black"/>
                </a:solidFill>
              </a:rPr>
              <a:t>of the adjacent cell in such a way that the overlapping edge is free to flap inward, thus forming a minute valve that opens to the interior of the lymphatic capillary. </a:t>
            </a:r>
            <a:endParaRPr lang="en-US" sz="2400" dirty="0" smtClean="0">
              <a:solidFill>
                <a:prstClr val="black"/>
              </a:solidFill>
            </a:endParaRPr>
          </a:p>
          <a:p>
            <a:pPr>
              <a:spcBef>
                <a:spcPts val="0"/>
              </a:spcBef>
              <a:defRPr/>
            </a:pPr>
            <a:r>
              <a:rPr lang="en-US" sz="2400" dirty="0">
                <a:solidFill>
                  <a:prstClr val="black"/>
                </a:solidFill>
              </a:rPr>
              <a:t>Interstitial fluid, along with its suspended particles, can push the valve open and flow directly into the lymphatic capillary. </a:t>
            </a:r>
            <a:endParaRPr lang="en-US" sz="2400" dirty="0" smtClean="0">
              <a:solidFill>
                <a:prstClr val="black"/>
              </a:solidFill>
            </a:endParaRPr>
          </a:p>
          <a:p>
            <a:pPr>
              <a:spcBef>
                <a:spcPts val="0"/>
              </a:spcBef>
              <a:defRPr/>
            </a:pPr>
            <a:r>
              <a:rPr lang="en-US" sz="2400" dirty="0" smtClean="0">
                <a:solidFill>
                  <a:prstClr val="black"/>
                </a:solidFill>
              </a:rPr>
              <a:t>However</a:t>
            </a:r>
            <a:r>
              <a:rPr lang="en-US" sz="2400" dirty="0">
                <a:solidFill>
                  <a:prstClr val="black"/>
                </a:solidFill>
              </a:rPr>
              <a:t>, this fluid </a:t>
            </a:r>
            <a:r>
              <a:rPr lang="en-US" sz="2400" dirty="0">
                <a:solidFill>
                  <a:srgbClr val="FF0000"/>
                </a:solidFill>
              </a:rPr>
              <a:t>has difficulty leaving the capillary once </a:t>
            </a:r>
            <a:r>
              <a:rPr lang="en-US" sz="2400" dirty="0">
                <a:solidFill>
                  <a:prstClr val="black"/>
                </a:solidFill>
              </a:rPr>
              <a:t>it has entered because any backflow closes the flap valve. </a:t>
            </a:r>
            <a:endParaRPr lang="en-US" sz="2400" dirty="0" smtClean="0">
              <a:solidFill>
                <a:prstClr val="black"/>
              </a:solidFill>
            </a:endParaRPr>
          </a:p>
          <a:p>
            <a:pPr>
              <a:spcBef>
                <a:spcPts val="0"/>
              </a:spcBef>
              <a:defRPr/>
            </a:pPr>
            <a:r>
              <a:rPr lang="en-US" sz="2400" dirty="0" smtClean="0">
                <a:solidFill>
                  <a:prstClr val="black"/>
                </a:solidFill>
              </a:rPr>
              <a:t>Thus</a:t>
            </a:r>
            <a:r>
              <a:rPr lang="en-US" sz="2400" dirty="0">
                <a:solidFill>
                  <a:prstClr val="black"/>
                </a:solidFill>
              </a:rPr>
              <a:t>, the lymphatics have </a:t>
            </a:r>
            <a:r>
              <a:rPr lang="en-US" sz="2400" dirty="0">
                <a:solidFill>
                  <a:srgbClr val="FF0000"/>
                </a:solidFill>
              </a:rPr>
              <a:t>valves at the very tips </a:t>
            </a:r>
            <a:r>
              <a:rPr lang="en-US" sz="2400" dirty="0">
                <a:solidFill>
                  <a:prstClr val="black"/>
                </a:solidFill>
              </a:rPr>
              <a:t>of the terminal lymphatic capillaries, </a:t>
            </a:r>
            <a:r>
              <a:rPr lang="en-US" sz="2400" dirty="0">
                <a:solidFill>
                  <a:srgbClr val="00B050"/>
                </a:solidFill>
              </a:rPr>
              <a:t>as well as valves along their larger vessels</a:t>
            </a:r>
            <a:r>
              <a:rPr lang="en-US" sz="2400" dirty="0">
                <a:solidFill>
                  <a:srgbClr val="FF33CC"/>
                </a:solidFill>
              </a:rPr>
              <a:t> </a:t>
            </a:r>
            <a:r>
              <a:rPr lang="en-US" sz="2400" dirty="0">
                <a:solidFill>
                  <a:prstClr val="black"/>
                </a:solidFill>
              </a:rPr>
              <a:t>up to the point where they empty into the blood circulation</a:t>
            </a:r>
          </a:p>
          <a:p>
            <a:pPr>
              <a:spcBef>
                <a:spcPts val="0"/>
              </a:spcBef>
              <a:defRPr/>
            </a:pPr>
            <a:endParaRPr lang="en-US" sz="2400" dirty="0">
              <a:solidFill>
                <a:prstClr val="black"/>
              </a:solidFill>
            </a:endParaRPr>
          </a:p>
          <a:p>
            <a:pPr>
              <a:spcBef>
                <a:spcPts val="600"/>
              </a:spcBef>
              <a:defRPr/>
            </a:pPr>
            <a:endParaRPr lang="en-US" sz="2400" dirty="0">
              <a:solidFill>
                <a:prstClr val="black"/>
              </a:solidFill>
            </a:endParaRPr>
          </a:p>
          <a:p>
            <a:pPr>
              <a:spcBef>
                <a:spcPts val="0"/>
              </a:spcBef>
              <a:defRPr/>
            </a:pPr>
            <a:endParaRPr lang="en-US" sz="2400" dirty="0">
              <a:solidFill>
                <a:prstClr val="black"/>
              </a:solidFill>
            </a:endParaRPr>
          </a:p>
          <a:p>
            <a:pPr>
              <a:spcBef>
                <a:spcPts val="0"/>
              </a:spcBef>
              <a:defRPr/>
            </a:pPr>
            <a:endParaRPr lang="en-US" sz="2400" dirty="0">
              <a:solidFill>
                <a:prstClr val="black"/>
              </a:solidFill>
            </a:endParaRPr>
          </a:p>
          <a:p>
            <a:pPr>
              <a:spcBef>
                <a:spcPts val="0"/>
              </a:spcBef>
              <a:defRPr/>
            </a:pPr>
            <a:endParaRPr lang="en-US" sz="2400" dirty="0">
              <a:solidFill>
                <a:prstClr val="black"/>
              </a:solidFill>
            </a:endParaRPr>
          </a:p>
          <a:p>
            <a:pPr>
              <a:spcBef>
                <a:spcPts val="0"/>
              </a:spcBef>
              <a:defRPr/>
            </a:pPr>
            <a:r>
              <a:rPr lang="en-US" sz="2400" dirty="0" smtClean="0">
                <a:solidFill>
                  <a:prstClr val="black"/>
                </a:solidFill>
              </a:rPr>
              <a:t>. </a:t>
            </a:r>
            <a:endParaRPr lang="en-US" sz="2400" dirty="0">
              <a:solidFill>
                <a:srgbClr val="0070C0"/>
              </a:solidFill>
            </a:endParaRPr>
          </a:p>
          <a:p>
            <a:pPr>
              <a:spcBef>
                <a:spcPts val="0"/>
              </a:spcBef>
              <a:defRPr/>
            </a:pPr>
            <a:endParaRPr lang="en-US" sz="24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434749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526316A0-9203-400E-ABFE-7BF588127C6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62480" y="635612"/>
            <a:ext cx="4871126" cy="2420322"/>
          </a:xfrm>
          <a:prstGeom prst="rect">
            <a:avLst/>
          </a:prstGeom>
        </p:spPr>
      </p:pic>
      <p:pic>
        <p:nvPicPr>
          <p:cNvPr id="3" name="Picture 2">
            <a:extLst>
              <a:ext uri="{FF2B5EF4-FFF2-40B4-BE49-F238E27FC236}">
                <a16:creationId xmlns:a16="http://schemas.microsoft.com/office/drawing/2014/main" xmlns="" id="{5656EA57-4D50-43FB-A8FA-C7A1E45CF34D}"/>
              </a:ext>
            </a:extLst>
          </p:cNvPr>
          <p:cNvPicPr>
            <a:picLocks noChangeAspect="1"/>
          </p:cNvPicPr>
          <p:nvPr/>
        </p:nvPicPr>
        <p:blipFill>
          <a:blip r:embed="rId4"/>
          <a:stretch>
            <a:fillRect/>
          </a:stretch>
        </p:blipFill>
        <p:spPr>
          <a:xfrm>
            <a:off x="3098043" y="3664250"/>
            <a:ext cx="5791200" cy="3193750"/>
          </a:xfrm>
          <a:prstGeom prst="rect">
            <a:avLst/>
          </a:prstGeom>
        </p:spPr>
      </p:pic>
      <p:pic>
        <p:nvPicPr>
          <p:cNvPr id="4" name="Picture 3">
            <a:extLst>
              <a:ext uri="{FF2B5EF4-FFF2-40B4-BE49-F238E27FC236}">
                <a16:creationId xmlns:a16="http://schemas.microsoft.com/office/drawing/2014/main" xmlns="" id="{2E8511DE-EFE0-4361-BC34-45D81CE3E5FC}"/>
              </a:ext>
            </a:extLst>
          </p:cNvPr>
          <p:cNvPicPr>
            <a:picLocks noChangeAspect="1"/>
          </p:cNvPicPr>
          <p:nvPr/>
        </p:nvPicPr>
        <p:blipFill>
          <a:blip r:embed="rId5"/>
          <a:stretch>
            <a:fillRect/>
          </a:stretch>
        </p:blipFill>
        <p:spPr>
          <a:xfrm>
            <a:off x="6429399" y="0"/>
            <a:ext cx="4524368" cy="3411940"/>
          </a:xfrm>
          <a:prstGeom prst="rect">
            <a:avLst/>
          </a:prstGeom>
        </p:spPr>
      </p:pic>
    </p:spTree>
    <p:extLst>
      <p:ext uri="{BB962C8B-B14F-4D97-AF65-F5344CB8AC3E}">
        <p14:creationId xmlns:p14="http://schemas.microsoft.com/office/powerpoint/2010/main" val="25596445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fontScale="90000"/>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 </a:t>
            </a:r>
            <a:br>
              <a:rPr lang="en-US" dirty="0" smtClean="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Effect of interstitial fluid pressure on lymph flow </a:t>
            </a:r>
          </a:p>
        </p:txBody>
      </p:sp>
      <p:sp>
        <p:nvSpPr>
          <p:cNvPr id="3" name="Content Placeholder 2"/>
          <p:cNvSpPr>
            <a:spLocks noGrp="1"/>
          </p:cNvSpPr>
          <p:nvPr>
            <p:ph idx="1"/>
          </p:nvPr>
        </p:nvSpPr>
        <p:spPr>
          <a:xfrm>
            <a:off x="592540" y="1784588"/>
            <a:ext cx="11116054" cy="5926397"/>
          </a:xfrm>
        </p:spPr>
        <p:txBody>
          <a:bodyPr>
            <a:normAutofit fontScale="70000" lnSpcReduction="20000"/>
          </a:bodyPr>
          <a:lstStyle/>
          <a:p>
            <a:pPr>
              <a:spcBef>
                <a:spcPts val="0"/>
              </a:spcBef>
              <a:defRPr/>
            </a:pPr>
            <a:r>
              <a:rPr lang="en-US" sz="3400" dirty="0">
                <a:solidFill>
                  <a:prstClr val="black"/>
                </a:solidFill>
              </a:rPr>
              <a:t>Note that normal lymph flow is very little at interstitial fluid pressures more negative than the normal value of </a:t>
            </a:r>
            <a:r>
              <a:rPr lang="en-US" sz="3400" dirty="0">
                <a:solidFill>
                  <a:srgbClr val="00B050"/>
                </a:solidFill>
              </a:rPr>
              <a:t>−6 mm Hg.</a:t>
            </a:r>
            <a:r>
              <a:rPr lang="en-US" sz="3400" dirty="0">
                <a:solidFill>
                  <a:prstClr val="black"/>
                </a:solidFill>
              </a:rPr>
              <a:t> Then, as the pressure rises to </a:t>
            </a:r>
            <a:r>
              <a:rPr lang="en-US" sz="3400" dirty="0">
                <a:solidFill>
                  <a:srgbClr val="00B050"/>
                </a:solidFill>
              </a:rPr>
              <a:t>0 mm Hg </a:t>
            </a:r>
            <a:r>
              <a:rPr lang="en-US" sz="3400" dirty="0">
                <a:solidFill>
                  <a:prstClr val="black"/>
                </a:solidFill>
              </a:rPr>
              <a:t>(atmospheric pressure), flow increases more than </a:t>
            </a:r>
            <a:r>
              <a:rPr lang="en-US" sz="3400" dirty="0">
                <a:solidFill>
                  <a:srgbClr val="00B050"/>
                </a:solidFill>
              </a:rPr>
              <a:t>20-fold</a:t>
            </a:r>
            <a:r>
              <a:rPr lang="en-US" sz="3400" dirty="0">
                <a:solidFill>
                  <a:prstClr val="black"/>
                </a:solidFill>
              </a:rPr>
              <a:t>. </a:t>
            </a:r>
          </a:p>
          <a:p>
            <a:pPr>
              <a:spcBef>
                <a:spcPts val="0"/>
              </a:spcBef>
              <a:defRPr/>
            </a:pPr>
            <a:r>
              <a:rPr lang="en-US" sz="3400" dirty="0">
                <a:solidFill>
                  <a:prstClr val="black"/>
                </a:solidFill>
              </a:rPr>
              <a:t>Therefore, any factor that ↑ intersti­tial fluid pressure →↑increase the formation (</a:t>
            </a:r>
            <a:r>
              <a:rPr lang="en-US" sz="3400" dirty="0" err="1">
                <a:solidFill>
                  <a:prstClr val="black"/>
                </a:solidFill>
              </a:rPr>
              <a:t>lymphagogues</a:t>
            </a:r>
            <a:r>
              <a:rPr lang="en-US" sz="3400" b="1" dirty="0">
                <a:solidFill>
                  <a:prstClr val="black"/>
                </a:solidFill>
              </a:rPr>
              <a:t>)</a:t>
            </a:r>
            <a:r>
              <a:rPr lang="en-US" sz="3400" dirty="0">
                <a:solidFill>
                  <a:prstClr val="black"/>
                </a:solidFill>
              </a:rPr>
              <a:t> +↑ flow of </a:t>
            </a:r>
            <a:r>
              <a:rPr lang="en-US" sz="3400" dirty="0" smtClean="0">
                <a:solidFill>
                  <a:prstClr val="black"/>
                </a:solidFill>
              </a:rPr>
              <a:t>lymph</a:t>
            </a:r>
          </a:p>
          <a:p>
            <a:pPr>
              <a:spcBef>
                <a:spcPts val="0"/>
              </a:spcBef>
              <a:defRPr/>
            </a:pPr>
            <a:endParaRPr lang="en-US" sz="3400" u="sng" dirty="0" smtClean="0">
              <a:solidFill>
                <a:prstClr val="black"/>
              </a:solidFill>
            </a:endParaRPr>
          </a:p>
          <a:p>
            <a:pPr lvl="0">
              <a:spcBef>
                <a:spcPts val="0"/>
              </a:spcBef>
              <a:buFont typeface="Wingdings" panose="05000000000000000000" pitchFamily="2" charset="2"/>
              <a:buChar char="q"/>
              <a:defRPr/>
            </a:pPr>
            <a:r>
              <a:rPr lang="en-US" sz="3400" u="sng" dirty="0" smtClean="0">
                <a:solidFill>
                  <a:prstClr val="black"/>
                </a:solidFill>
              </a:rPr>
              <a:t>Such </a:t>
            </a:r>
            <a:r>
              <a:rPr lang="en-US" sz="3400" u="sng" dirty="0">
                <a:solidFill>
                  <a:prstClr val="black"/>
                </a:solidFill>
              </a:rPr>
              <a:t>factors include the following: </a:t>
            </a:r>
          </a:p>
          <a:p>
            <a:pPr marL="0" lvl="0" indent="0">
              <a:spcBef>
                <a:spcPts val="0"/>
              </a:spcBef>
              <a:buNone/>
              <a:defRPr/>
            </a:pPr>
            <a:r>
              <a:rPr lang="en-US" sz="3400" dirty="0">
                <a:solidFill>
                  <a:prstClr val="black"/>
                </a:solidFill>
                <a:sym typeface="Wingdings 2" panose="05020102010507070707" pitchFamily="18" charset="2"/>
              </a:rPr>
              <a:t></a:t>
            </a:r>
            <a:r>
              <a:rPr lang="en-US" sz="3400" dirty="0">
                <a:solidFill>
                  <a:prstClr val="black"/>
                </a:solidFill>
              </a:rPr>
              <a:t> Elevated capillary hydrostatic pressure </a:t>
            </a:r>
          </a:p>
          <a:p>
            <a:pPr marL="0" lvl="0" indent="0">
              <a:spcBef>
                <a:spcPts val="0"/>
              </a:spcBef>
              <a:buNone/>
              <a:defRPr/>
            </a:pPr>
            <a:r>
              <a:rPr lang="en-US" sz="3400" dirty="0">
                <a:solidFill>
                  <a:prstClr val="black"/>
                </a:solidFill>
                <a:sym typeface="Wingdings 2" panose="05020102010507070707" pitchFamily="18" charset="2"/>
              </a:rPr>
              <a:t></a:t>
            </a:r>
            <a:r>
              <a:rPr lang="en-US" sz="3400" dirty="0">
                <a:solidFill>
                  <a:prstClr val="black"/>
                </a:solidFill>
              </a:rPr>
              <a:t> Decreased plasma colloid osmotic pressure </a:t>
            </a:r>
          </a:p>
          <a:p>
            <a:pPr marL="0" lvl="0" indent="0">
              <a:spcBef>
                <a:spcPts val="0"/>
              </a:spcBef>
              <a:buNone/>
              <a:defRPr/>
            </a:pPr>
            <a:r>
              <a:rPr lang="en-US" sz="3400" dirty="0">
                <a:solidFill>
                  <a:prstClr val="black"/>
                </a:solidFill>
                <a:sym typeface="Wingdings 2" panose="05020102010507070707" pitchFamily="18" charset="2"/>
              </a:rPr>
              <a:t></a:t>
            </a:r>
            <a:r>
              <a:rPr lang="en-US" sz="3400" dirty="0">
                <a:solidFill>
                  <a:prstClr val="black"/>
                </a:solidFill>
              </a:rPr>
              <a:t> Increased interstitial fluid colloid osmotic pressure </a:t>
            </a:r>
          </a:p>
          <a:p>
            <a:pPr marL="0" lvl="0" indent="0">
              <a:spcBef>
                <a:spcPts val="0"/>
              </a:spcBef>
              <a:buNone/>
              <a:defRPr/>
            </a:pPr>
            <a:r>
              <a:rPr lang="en-US" sz="3400" dirty="0">
                <a:solidFill>
                  <a:prstClr val="black"/>
                </a:solidFill>
                <a:sym typeface="Wingdings 2" panose="05020102010507070707" pitchFamily="18" charset="2"/>
              </a:rPr>
              <a:t></a:t>
            </a:r>
            <a:r>
              <a:rPr lang="en-US" sz="3400" dirty="0">
                <a:solidFill>
                  <a:prstClr val="black"/>
                </a:solidFill>
              </a:rPr>
              <a:t> Increased permeability of the capillaries </a:t>
            </a:r>
          </a:p>
          <a:p>
            <a:pPr marL="0" lvl="0" indent="0">
              <a:spcBef>
                <a:spcPts val="0"/>
              </a:spcBef>
              <a:buNone/>
              <a:defRPr/>
            </a:pPr>
            <a:r>
              <a:rPr lang="en-US" sz="3400" dirty="0">
                <a:solidFill>
                  <a:prstClr val="black"/>
                </a:solidFill>
                <a:sym typeface="Wingdings 2" panose="05020102010507070707" pitchFamily="18" charset="2"/>
              </a:rPr>
              <a:t></a:t>
            </a:r>
            <a:r>
              <a:rPr lang="en-US" sz="3400" dirty="0">
                <a:solidFill>
                  <a:prstClr val="black"/>
                </a:solidFill>
              </a:rPr>
              <a:t> Compression of lymphatic vessels</a:t>
            </a:r>
          </a:p>
          <a:p>
            <a:pPr marL="0" lvl="0" indent="0">
              <a:spcBef>
                <a:spcPts val="0"/>
              </a:spcBef>
              <a:buNone/>
              <a:defRPr/>
            </a:pPr>
            <a:r>
              <a:rPr lang="en-US" sz="3400" dirty="0" err="1">
                <a:solidFill>
                  <a:prstClr val="black"/>
                </a:solidFill>
                <a:ea typeface="Times New Roman" panose="02020603050405020304" pitchFamily="18" charset="0"/>
              </a:rPr>
              <a:t>Q</a:t>
            </a:r>
            <a:r>
              <a:rPr lang="en-US" sz="3400" b="1" baseline="-25000" dirty="0" err="1">
                <a:solidFill>
                  <a:prstClr val="black"/>
                </a:solidFill>
                <a:ea typeface="Times New Roman" panose="02020603050405020304" pitchFamily="18" charset="0"/>
                <a:cs typeface="Times New Roman" panose="02020603050405020304" pitchFamily="18" charset="0"/>
              </a:rPr>
              <a:t>w</a:t>
            </a:r>
            <a:r>
              <a:rPr lang="en-US" sz="3400" dirty="0">
                <a:solidFill>
                  <a:prstClr val="black"/>
                </a:solidFill>
                <a:ea typeface="Times New Roman" panose="02020603050405020304" pitchFamily="18" charset="0"/>
                <a:cs typeface="Times New Roman" panose="02020603050405020304" pitchFamily="18" charset="0"/>
              </a:rPr>
              <a:t> = </a:t>
            </a:r>
            <a:r>
              <a:rPr lang="en-US" sz="3400" dirty="0">
                <a:solidFill>
                  <a:prstClr val="black"/>
                </a:solidFill>
                <a:ea typeface="Times New Roman" panose="02020603050405020304" pitchFamily="18" charset="0"/>
              </a:rPr>
              <a:t>K </a:t>
            </a:r>
            <a:r>
              <a:rPr lang="en-US" sz="3400" dirty="0">
                <a:solidFill>
                  <a:prstClr val="black"/>
                </a:solidFill>
                <a:ea typeface="Times New Roman" panose="02020603050405020304" pitchFamily="18" charset="0"/>
                <a:cs typeface="Times New Roman" panose="02020603050405020304" pitchFamily="18" charset="0"/>
              </a:rPr>
              <a:t> </a:t>
            </a:r>
            <a:r>
              <a:rPr lang="en-US" sz="3400" b="1" dirty="0">
                <a:solidFill>
                  <a:prstClr val="black"/>
                </a:solidFill>
                <a:ea typeface="Times New Roman" panose="02020603050405020304" pitchFamily="18" charset="0"/>
                <a:cs typeface="Times New Roman" panose="02020603050405020304" pitchFamily="18" charset="0"/>
              </a:rPr>
              <a:t>.</a:t>
            </a:r>
            <a:r>
              <a:rPr lang="en-US" sz="3400" dirty="0">
                <a:solidFill>
                  <a:prstClr val="black"/>
                </a:solidFill>
                <a:ea typeface="Times New Roman" panose="02020603050405020304" pitchFamily="18" charset="0"/>
                <a:cs typeface="Times New Roman" panose="02020603050405020304" pitchFamily="18" charset="0"/>
              </a:rPr>
              <a:t> [(</a:t>
            </a:r>
            <a:r>
              <a:rPr lang="en-US" sz="3400" dirty="0">
                <a:solidFill>
                  <a:prstClr val="black"/>
                </a:solidFill>
                <a:ea typeface="Times New Roman" panose="02020603050405020304" pitchFamily="18" charset="0"/>
              </a:rPr>
              <a:t>P</a:t>
            </a:r>
            <a:r>
              <a:rPr lang="en-US" sz="3400" b="1" baseline="-25000" dirty="0">
                <a:solidFill>
                  <a:prstClr val="black"/>
                </a:solidFill>
                <a:ea typeface="Times New Roman" panose="02020603050405020304" pitchFamily="18" charset="0"/>
              </a:rPr>
              <a:t>c</a:t>
            </a:r>
            <a:r>
              <a:rPr lang="en-US" sz="3400" dirty="0">
                <a:solidFill>
                  <a:prstClr val="black"/>
                </a:solidFill>
                <a:ea typeface="Times New Roman" panose="02020603050405020304" pitchFamily="18" charset="0"/>
              </a:rPr>
              <a:t> –</a:t>
            </a:r>
            <a:r>
              <a:rPr lang="en-US" sz="3400" dirty="0">
                <a:solidFill>
                  <a:prstClr val="black"/>
                </a:solidFill>
                <a:ea typeface="Times New Roman" panose="02020603050405020304" pitchFamily="18" charset="0"/>
                <a:cs typeface="Times New Roman" panose="02020603050405020304" pitchFamily="18" charset="0"/>
              </a:rPr>
              <a:t> </a:t>
            </a:r>
            <a:r>
              <a:rPr lang="en-US" sz="3400" dirty="0">
                <a:solidFill>
                  <a:prstClr val="black"/>
                </a:solidFill>
                <a:ea typeface="Times New Roman" panose="02020603050405020304" pitchFamily="18" charset="0"/>
              </a:rPr>
              <a:t>P</a:t>
            </a:r>
            <a:r>
              <a:rPr lang="en-US" sz="3400" b="1" baseline="-25000" dirty="0">
                <a:solidFill>
                  <a:prstClr val="black"/>
                </a:solidFill>
                <a:ea typeface="Times New Roman" panose="02020603050405020304" pitchFamily="18" charset="0"/>
              </a:rPr>
              <a:t>i</a:t>
            </a:r>
            <a:r>
              <a:rPr lang="en-US" sz="3400" dirty="0">
                <a:solidFill>
                  <a:prstClr val="black"/>
                </a:solidFill>
                <a:ea typeface="Times New Roman" panose="02020603050405020304" pitchFamily="18" charset="0"/>
                <a:cs typeface="Times New Roman" panose="02020603050405020304" pitchFamily="18" charset="0"/>
              </a:rPr>
              <a:t>) </a:t>
            </a:r>
            <a:r>
              <a:rPr lang="en-US" sz="3400" dirty="0">
                <a:solidFill>
                  <a:prstClr val="black"/>
                </a:solidFill>
                <a:ea typeface="Times New Roman" panose="02020603050405020304" pitchFamily="18" charset="0"/>
              </a:rPr>
              <a:t>–σ</a:t>
            </a:r>
            <a:r>
              <a:rPr lang="en-US" sz="3400" dirty="0">
                <a:solidFill>
                  <a:prstClr val="black"/>
                </a:solidFill>
                <a:ea typeface="Times New Roman" panose="02020603050405020304" pitchFamily="18" charset="0"/>
                <a:cs typeface="Times New Roman" panose="02020603050405020304" pitchFamily="18" charset="0"/>
              </a:rPr>
              <a:t> (</a:t>
            </a:r>
            <a:r>
              <a:rPr lang="en-US" sz="3400" dirty="0">
                <a:solidFill>
                  <a:prstClr val="black"/>
                </a:solidFill>
                <a:ea typeface="Times New Roman" panose="02020603050405020304" pitchFamily="18" charset="0"/>
              </a:rPr>
              <a:t>π</a:t>
            </a:r>
            <a:r>
              <a:rPr lang="en-US" sz="3400" b="1" baseline="-25000" dirty="0">
                <a:solidFill>
                  <a:prstClr val="black"/>
                </a:solidFill>
                <a:ea typeface="Times New Roman" panose="02020603050405020304" pitchFamily="18" charset="0"/>
              </a:rPr>
              <a:t>c</a:t>
            </a:r>
            <a:r>
              <a:rPr lang="en-US" sz="3400" dirty="0">
                <a:solidFill>
                  <a:prstClr val="black"/>
                </a:solidFill>
                <a:ea typeface="Times New Roman" panose="02020603050405020304" pitchFamily="18" charset="0"/>
              </a:rPr>
              <a:t> – π</a:t>
            </a:r>
            <a:r>
              <a:rPr lang="en-US" sz="3400" b="1" baseline="-25000" dirty="0" err="1">
                <a:solidFill>
                  <a:prstClr val="black"/>
                </a:solidFill>
                <a:ea typeface="Times New Roman" panose="02020603050405020304" pitchFamily="18" charset="0"/>
              </a:rPr>
              <a:t>i</a:t>
            </a:r>
            <a:r>
              <a:rPr lang="en-US" sz="3400" dirty="0">
                <a:solidFill>
                  <a:prstClr val="black"/>
                </a:solidFill>
                <a:ea typeface="Times New Roman" panose="02020603050405020304" pitchFamily="18" charset="0"/>
              </a:rPr>
              <a:t>)]</a:t>
            </a:r>
            <a:endParaRPr lang="en-US" sz="3400" dirty="0">
              <a:solidFill>
                <a:prstClr val="black"/>
              </a:solidFill>
            </a:endParaRPr>
          </a:p>
          <a:p>
            <a:pPr marL="0" lvl="0" indent="0">
              <a:spcBef>
                <a:spcPts val="0"/>
              </a:spcBef>
              <a:buNone/>
              <a:defRPr/>
            </a:pPr>
            <a:endParaRPr lang="en-US" sz="3400" dirty="0" smtClean="0">
              <a:solidFill>
                <a:prstClr val="black"/>
              </a:solidFill>
            </a:endParaRPr>
          </a:p>
          <a:p>
            <a:pPr>
              <a:spcBef>
                <a:spcPts val="0"/>
              </a:spcBef>
              <a:defRPr/>
            </a:pPr>
            <a:r>
              <a:rPr lang="en-US" sz="3400" dirty="0" smtClean="0">
                <a:solidFill>
                  <a:prstClr val="black"/>
                </a:solidFill>
              </a:rPr>
              <a:t>All </a:t>
            </a:r>
            <a:r>
              <a:rPr lang="en-US" sz="3400" dirty="0">
                <a:solidFill>
                  <a:prstClr val="black"/>
                </a:solidFill>
              </a:rPr>
              <a:t>of these factors causes a balance of fluid </a:t>
            </a:r>
            <a:r>
              <a:rPr lang="en-US" sz="3400" dirty="0" smtClean="0">
                <a:solidFill>
                  <a:prstClr val="black"/>
                </a:solidFill>
              </a:rPr>
              <a:t>exchange </a:t>
            </a:r>
            <a:r>
              <a:rPr lang="en-US" sz="3400" dirty="0">
                <a:solidFill>
                  <a:prstClr val="black"/>
                </a:solidFill>
              </a:rPr>
              <a:t>at the blood capillary membrane to </a:t>
            </a:r>
            <a:r>
              <a:rPr lang="en-US" sz="3400" dirty="0" smtClean="0">
                <a:solidFill>
                  <a:prstClr val="black"/>
                </a:solidFill>
                <a:sym typeface="Wingdings" panose="05000000000000000000" pitchFamily="2" charset="2"/>
              </a:rPr>
              <a:t>↑</a:t>
            </a:r>
            <a:r>
              <a:rPr lang="en-US" sz="3400" dirty="0" smtClean="0">
                <a:solidFill>
                  <a:prstClr val="black"/>
                </a:solidFill>
              </a:rPr>
              <a:t> </a:t>
            </a:r>
            <a:r>
              <a:rPr lang="en-US" sz="3400" dirty="0">
                <a:solidFill>
                  <a:prstClr val="black"/>
                </a:solidFill>
              </a:rPr>
              <a:t>fluid movement into the interstitium, </a:t>
            </a:r>
            <a:r>
              <a:rPr lang="en-US" sz="3400" dirty="0" smtClean="0">
                <a:solidFill>
                  <a:prstClr val="black"/>
                </a:solidFill>
                <a:sym typeface="Wingdings" panose="05000000000000000000" pitchFamily="2" charset="2"/>
              </a:rPr>
              <a:t>↑ </a:t>
            </a:r>
            <a:r>
              <a:rPr lang="en-US" sz="3400" dirty="0">
                <a:solidFill>
                  <a:prstClr val="black"/>
                </a:solidFill>
              </a:rPr>
              <a:t>interstitial </a:t>
            </a:r>
            <a:r>
              <a:rPr lang="en-US" sz="3400" dirty="0" smtClean="0">
                <a:solidFill>
                  <a:prstClr val="black"/>
                </a:solidFill>
              </a:rPr>
              <a:t>fluid volume</a:t>
            </a:r>
            <a:r>
              <a:rPr lang="en-US" sz="3400" dirty="0" smtClean="0">
                <a:solidFill>
                  <a:prstClr val="black"/>
                </a:solidFill>
                <a:sym typeface="Wingdings" panose="05000000000000000000" pitchFamily="2" charset="2"/>
              </a:rPr>
              <a:t> ↑</a:t>
            </a:r>
            <a:r>
              <a:rPr lang="en-US" sz="3400" dirty="0" smtClean="0">
                <a:solidFill>
                  <a:prstClr val="black"/>
                </a:solidFill>
              </a:rPr>
              <a:t> </a:t>
            </a:r>
            <a:r>
              <a:rPr lang="en-US" sz="3400" dirty="0">
                <a:solidFill>
                  <a:prstClr val="black"/>
                </a:solidFill>
              </a:rPr>
              <a:t>interstitial fluid pressure</a:t>
            </a:r>
            <a:r>
              <a:rPr lang="en-US" sz="3400" dirty="0">
                <a:solidFill>
                  <a:prstClr val="black"/>
                </a:solidFill>
                <a:sym typeface="Wingdings" panose="05000000000000000000" pitchFamily="2" charset="2"/>
              </a:rPr>
              <a:t> </a:t>
            </a:r>
            <a:r>
              <a:rPr lang="en-US" sz="3400" dirty="0" smtClean="0">
                <a:solidFill>
                  <a:prstClr val="black"/>
                </a:solidFill>
                <a:sym typeface="Wingdings" panose="05000000000000000000" pitchFamily="2" charset="2"/>
              </a:rPr>
              <a:t>↑ </a:t>
            </a:r>
            <a:r>
              <a:rPr lang="en-US" sz="3400" dirty="0">
                <a:solidFill>
                  <a:prstClr val="black"/>
                </a:solidFill>
              </a:rPr>
              <a:t>lymph flow </a:t>
            </a:r>
            <a:r>
              <a:rPr lang="en-US" sz="3400" dirty="0" smtClean="0">
                <a:solidFill>
                  <a:prstClr val="black"/>
                </a:solidFill>
              </a:rPr>
              <a:t>all </a:t>
            </a:r>
            <a:r>
              <a:rPr lang="en-US" sz="3400" dirty="0">
                <a:solidFill>
                  <a:prstClr val="black"/>
                </a:solidFill>
              </a:rPr>
              <a:t>at the same time. </a:t>
            </a:r>
          </a:p>
          <a:p>
            <a:pPr marL="0" lvl="0" indent="0">
              <a:spcBef>
                <a:spcPts val="0"/>
              </a:spcBef>
              <a:buNone/>
              <a:defRPr/>
            </a:pPr>
            <a:endParaRPr lang="en-US" sz="2400" dirty="0">
              <a:solidFill>
                <a:prstClr val="black"/>
              </a:solidFill>
            </a:endParaRPr>
          </a:p>
          <a:p>
            <a:pPr marL="0" lvl="0" indent="0">
              <a:spcBef>
                <a:spcPts val="600"/>
              </a:spcBef>
              <a:buNone/>
              <a:defRPr/>
            </a:pPr>
            <a:endParaRPr lang="en-US" sz="2400" dirty="0">
              <a:solidFill>
                <a:prstClr val="black"/>
              </a:solidFill>
            </a:endParaRPr>
          </a:p>
          <a:p>
            <a:pPr marL="0" indent="0">
              <a:spcBef>
                <a:spcPts val="0"/>
              </a:spcBef>
              <a:buNone/>
              <a:defRPr/>
            </a:pPr>
            <a:endParaRPr lang="en-US" sz="2400" dirty="0">
              <a:solidFill>
                <a:prstClr val="black"/>
              </a:solidFill>
            </a:endParaRPr>
          </a:p>
          <a:p>
            <a:pPr marL="0" lvl="0" indent="0">
              <a:spcBef>
                <a:spcPts val="0"/>
              </a:spcBef>
              <a:buNone/>
              <a:defRPr/>
            </a:pPr>
            <a:endParaRPr lang="en-US" sz="2400" dirty="0">
              <a:solidFill>
                <a:prstClr val="black"/>
              </a:solidFill>
            </a:endParaRPr>
          </a:p>
          <a:p>
            <a:pPr marL="0" lvl="0" indent="0">
              <a:spcBef>
                <a:spcPts val="0"/>
              </a:spcBef>
              <a:buNone/>
              <a:defRPr/>
            </a:pPr>
            <a:endParaRPr lang="en-US" sz="2600" dirty="0">
              <a:solidFill>
                <a:prstClr val="black"/>
              </a:solidFill>
            </a:endParaRPr>
          </a:p>
          <a:p>
            <a:pPr marL="0" lvl="0" indent="0">
              <a:spcBef>
                <a:spcPts val="0"/>
              </a:spcBef>
              <a:buNone/>
              <a:defRPr/>
            </a:pPr>
            <a:r>
              <a:rPr lang="en-US" sz="2600" dirty="0" smtClean="0">
                <a:solidFill>
                  <a:prstClr val="black"/>
                </a:solidFill>
              </a:rPr>
              <a:t>. </a:t>
            </a:r>
            <a:endParaRPr lang="en-US" sz="2600" dirty="0">
              <a:solidFill>
                <a:srgbClr val="0070C0"/>
              </a:solidFill>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50887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84D1D933-70B4-4EDE-8307-0A52BF5694C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3016800" y="915855"/>
            <a:ext cx="5039928" cy="5068688"/>
          </a:xfrm>
          <a:prstGeom prst="rect">
            <a:avLst/>
          </a:prstGeom>
        </p:spPr>
      </p:pic>
    </p:spTree>
    <p:extLst>
      <p:ext uri="{BB962C8B-B14F-4D97-AF65-F5344CB8AC3E}">
        <p14:creationId xmlns:p14="http://schemas.microsoft.com/office/powerpoint/2010/main" val="12447004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fontScale="90000"/>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 </a:t>
            </a:r>
            <a:br>
              <a:rPr lang="en-US" dirty="0" smtClean="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Effect of interstitial fluid pressure on lymph flow </a:t>
            </a:r>
          </a:p>
        </p:txBody>
      </p:sp>
      <p:sp>
        <p:nvSpPr>
          <p:cNvPr id="3" name="Content Placeholder 2"/>
          <p:cNvSpPr>
            <a:spLocks noGrp="1"/>
          </p:cNvSpPr>
          <p:nvPr>
            <p:ph idx="1"/>
          </p:nvPr>
        </p:nvSpPr>
        <p:spPr>
          <a:xfrm>
            <a:off x="592540" y="1784588"/>
            <a:ext cx="11116054" cy="5339451"/>
          </a:xfrm>
        </p:spPr>
        <p:txBody>
          <a:bodyPr>
            <a:normAutofit fontScale="92500" lnSpcReduction="10000"/>
          </a:bodyPr>
          <a:lstStyle/>
          <a:p>
            <a:pPr>
              <a:defRPr/>
            </a:pPr>
            <a:r>
              <a:rPr lang="en-US" dirty="0">
                <a:solidFill>
                  <a:prstClr val="black"/>
                </a:solidFill>
              </a:rPr>
              <a:t>When the intersti­tial fluid pressure becomes </a:t>
            </a:r>
            <a:r>
              <a:rPr lang="en-US" dirty="0">
                <a:solidFill>
                  <a:srgbClr val="00B050"/>
                </a:solidFill>
              </a:rPr>
              <a:t>1 or 2 mm Hg </a:t>
            </a:r>
            <a:r>
              <a:rPr lang="en-US" dirty="0">
                <a:solidFill>
                  <a:prstClr val="black"/>
                </a:solidFill>
              </a:rPr>
              <a:t>greater than atmospheric pressure (&gt;0 mm Hg), lymph </a:t>
            </a:r>
            <a:r>
              <a:rPr lang="en-US" dirty="0">
                <a:solidFill>
                  <a:srgbClr val="00B050"/>
                </a:solidFill>
              </a:rPr>
              <a:t>flow fails </a:t>
            </a:r>
            <a:r>
              <a:rPr lang="en-US" dirty="0">
                <a:solidFill>
                  <a:prstClr val="black"/>
                </a:solidFill>
              </a:rPr>
              <a:t>to rise any further at still higher pressures. </a:t>
            </a:r>
            <a:endParaRPr lang="en-US" dirty="0" smtClean="0">
              <a:solidFill>
                <a:prstClr val="black"/>
              </a:solidFill>
            </a:endParaRPr>
          </a:p>
          <a:p>
            <a:pPr>
              <a:defRPr/>
            </a:pPr>
            <a:r>
              <a:rPr lang="en-US" dirty="0" smtClean="0">
                <a:solidFill>
                  <a:prstClr val="black"/>
                </a:solidFill>
              </a:rPr>
              <a:t>This </a:t>
            </a:r>
            <a:r>
              <a:rPr lang="en-US" dirty="0">
                <a:solidFill>
                  <a:prstClr val="black"/>
                </a:solidFill>
              </a:rPr>
              <a:t>results from the fact that the increasing tissue pressure </a:t>
            </a:r>
            <a:r>
              <a:rPr lang="en-US" dirty="0" smtClean="0">
                <a:solidFill>
                  <a:prstClr val="black"/>
                </a:solidFill>
              </a:rPr>
              <a:t>not </a:t>
            </a:r>
            <a:r>
              <a:rPr lang="en-US" dirty="0">
                <a:solidFill>
                  <a:prstClr val="black"/>
                </a:solidFill>
              </a:rPr>
              <a:t>only increases entry of fluid into the lymphatic capillaries but also </a:t>
            </a:r>
            <a:r>
              <a:rPr lang="en-US" dirty="0" smtClean="0">
                <a:solidFill>
                  <a:srgbClr val="FF0000"/>
                </a:solidFill>
              </a:rPr>
              <a:t>compresses </a:t>
            </a:r>
            <a:r>
              <a:rPr lang="en-US" dirty="0">
                <a:solidFill>
                  <a:srgbClr val="FF0000"/>
                </a:solidFill>
              </a:rPr>
              <a:t>the outside surfaces of the larger lymphatics</a:t>
            </a:r>
            <a:r>
              <a:rPr lang="en-US" dirty="0">
                <a:solidFill>
                  <a:prstClr val="black"/>
                </a:solidFill>
              </a:rPr>
              <a:t>, </a:t>
            </a:r>
            <a:r>
              <a:rPr lang="en-US" dirty="0" smtClean="0">
                <a:solidFill>
                  <a:prstClr val="black"/>
                </a:solidFill>
              </a:rPr>
              <a:t>thus </a:t>
            </a:r>
            <a:r>
              <a:rPr lang="en-US" dirty="0">
                <a:solidFill>
                  <a:prstClr val="black"/>
                </a:solidFill>
              </a:rPr>
              <a:t>impeding lymph flow. </a:t>
            </a:r>
            <a:endParaRPr lang="en-US" dirty="0" smtClean="0">
              <a:solidFill>
                <a:prstClr val="black"/>
              </a:solidFill>
            </a:endParaRPr>
          </a:p>
          <a:p>
            <a:pPr>
              <a:defRPr/>
            </a:pPr>
            <a:r>
              <a:rPr lang="en-US" dirty="0" smtClean="0">
                <a:solidFill>
                  <a:prstClr val="black"/>
                </a:solidFill>
              </a:rPr>
              <a:t>At </a:t>
            </a:r>
            <a:r>
              <a:rPr lang="en-US" dirty="0">
                <a:solidFill>
                  <a:prstClr val="black"/>
                </a:solidFill>
              </a:rPr>
              <a:t>the higher pressures, </a:t>
            </a:r>
            <a:r>
              <a:rPr lang="en-US" dirty="0" smtClean="0">
                <a:solidFill>
                  <a:srgbClr val="00B050"/>
                </a:solidFill>
              </a:rPr>
              <a:t>these </a:t>
            </a:r>
            <a:r>
              <a:rPr lang="en-US" dirty="0">
                <a:solidFill>
                  <a:srgbClr val="00B050"/>
                </a:solidFill>
              </a:rPr>
              <a:t>two factors balance </a:t>
            </a:r>
            <a:r>
              <a:rPr lang="en-US" dirty="0">
                <a:solidFill>
                  <a:prstClr val="black"/>
                </a:solidFill>
              </a:rPr>
              <a:t>each other almost exactly, </a:t>
            </a:r>
            <a:r>
              <a:rPr lang="en-US" dirty="0" smtClean="0">
                <a:solidFill>
                  <a:prstClr val="black"/>
                </a:solidFill>
              </a:rPr>
              <a:t>so </a:t>
            </a:r>
            <a:r>
              <a:rPr lang="en-US" dirty="0">
                <a:solidFill>
                  <a:prstClr val="black"/>
                </a:solidFill>
              </a:rPr>
              <a:t>lymph flow reaches a maximum flow rate. </a:t>
            </a:r>
          </a:p>
          <a:p>
            <a:pPr>
              <a:defRPr/>
            </a:pPr>
            <a:r>
              <a:rPr lang="en-US" dirty="0">
                <a:solidFill>
                  <a:prstClr val="black"/>
                </a:solidFill>
              </a:rPr>
              <a:t>This maximum flow rate is illustrated by the </a:t>
            </a:r>
            <a:r>
              <a:rPr lang="en-US" dirty="0" smtClean="0">
                <a:solidFill>
                  <a:prstClr val="black"/>
                </a:solidFill>
              </a:rPr>
              <a:t>upper </a:t>
            </a:r>
            <a:r>
              <a:rPr lang="en-US" dirty="0">
                <a:solidFill>
                  <a:prstClr val="black"/>
                </a:solidFill>
              </a:rPr>
              <a:t>level </a:t>
            </a:r>
            <a:r>
              <a:rPr lang="en-US" dirty="0">
                <a:solidFill>
                  <a:srgbClr val="FF0000"/>
                </a:solidFill>
              </a:rPr>
              <a:t>plateau</a:t>
            </a:r>
            <a:r>
              <a:rPr lang="en-US" dirty="0">
                <a:solidFill>
                  <a:prstClr val="black"/>
                </a:solidFill>
              </a:rPr>
              <a:t> </a:t>
            </a:r>
          </a:p>
          <a:p>
            <a:pPr marL="0" lvl="0" indent="0">
              <a:spcBef>
                <a:spcPts val="0"/>
              </a:spcBef>
              <a:buNone/>
              <a:defRPr/>
            </a:pPr>
            <a:endParaRPr lang="en-US" sz="2400" dirty="0">
              <a:solidFill>
                <a:prstClr val="black"/>
              </a:solidFill>
            </a:endParaRPr>
          </a:p>
          <a:p>
            <a:pPr marL="0" lvl="0" indent="0">
              <a:spcBef>
                <a:spcPts val="600"/>
              </a:spcBef>
              <a:buNone/>
              <a:defRPr/>
            </a:pPr>
            <a:endParaRPr lang="en-US" sz="2400" dirty="0">
              <a:solidFill>
                <a:prstClr val="black"/>
              </a:solidFill>
            </a:endParaRPr>
          </a:p>
          <a:p>
            <a:pPr marL="0" indent="0">
              <a:spcBef>
                <a:spcPts val="0"/>
              </a:spcBef>
              <a:buNone/>
              <a:defRPr/>
            </a:pPr>
            <a:endParaRPr lang="en-US" sz="2400" dirty="0">
              <a:solidFill>
                <a:prstClr val="black"/>
              </a:solidFill>
            </a:endParaRPr>
          </a:p>
          <a:p>
            <a:pPr marL="0" lvl="0" indent="0">
              <a:spcBef>
                <a:spcPts val="0"/>
              </a:spcBef>
              <a:buNone/>
              <a:defRPr/>
            </a:pPr>
            <a:endParaRPr lang="en-US" sz="2400" dirty="0">
              <a:solidFill>
                <a:prstClr val="black"/>
              </a:solidFill>
            </a:endParaRPr>
          </a:p>
          <a:p>
            <a:pPr marL="0" lvl="0" indent="0">
              <a:spcBef>
                <a:spcPts val="0"/>
              </a:spcBef>
              <a:buNone/>
              <a:defRPr/>
            </a:pPr>
            <a:endParaRPr lang="en-US" sz="2600" dirty="0">
              <a:solidFill>
                <a:prstClr val="black"/>
              </a:solidFill>
            </a:endParaRPr>
          </a:p>
          <a:p>
            <a:pPr marL="0" lvl="0" indent="0">
              <a:spcBef>
                <a:spcPts val="0"/>
              </a:spcBef>
              <a:buNone/>
              <a:defRPr/>
            </a:pPr>
            <a:r>
              <a:rPr lang="en-US" sz="2600" dirty="0" smtClean="0">
                <a:solidFill>
                  <a:prstClr val="black"/>
                </a:solidFill>
              </a:rPr>
              <a:t>. </a:t>
            </a:r>
            <a:endParaRPr lang="en-US" sz="2600" dirty="0">
              <a:solidFill>
                <a:srgbClr val="0070C0"/>
              </a:solidFill>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3959244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 </a:t>
            </a:r>
            <a:br>
              <a:rPr lang="en-US" dirty="0" smtClean="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The terminal lymphatic capillary pump</a:t>
            </a:r>
          </a:p>
        </p:txBody>
      </p:sp>
      <p:sp>
        <p:nvSpPr>
          <p:cNvPr id="3" name="Content Placeholder 2"/>
          <p:cNvSpPr>
            <a:spLocks noGrp="1"/>
          </p:cNvSpPr>
          <p:nvPr>
            <p:ph idx="1"/>
          </p:nvPr>
        </p:nvSpPr>
        <p:spPr>
          <a:xfrm>
            <a:off x="592540" y="1784588"/>
            <a:ext cx="11116054" cy="5339451"/>
          </a:xfrm>
        </p:spPr>
        <p:txBody>
          <a:bodyPr>
            <a:noAutofit/>
          </a:bodyPr>
          <a:lstStyle/>
          <a:p>
            <a:pPr marL="0" lvl="0" indent="0">
              <a:spcBef>
                <a:spcPts val="0"/>
              </a:spcBef>
              <a:buNone/>
              <a:defRPr/>
            </a:pPr>
            <a:r>
              <a:rPr lang="en-US" sz="2100" dirty="0" smtClean="0">
                <a:solidFill>
                  <a:prstClr val="black"/>
                </a:solidFill>
              </a:rPr>
              <a:t>The walls of the lymphatic capillaries are tightly adherent to the surrounding tissue cells by means of their anchoring filaments. Therefore, </a:t>
            </a:r>
          </a:p>
          <a:p>
            <a:pPr marL="0" lvl="0" indent="0">
              <a:spcBef>
                <a:spcPts val="0"/>
              </a:spcBef>
              <a:buNone/>
              <a:defRPr/>
            </a:pPr>
            <a:r>
              <a:rPr lang="en-US" sz="2100" b="1" u="sng" dirty="0" smtClean="0">
                <a:solidFill>
                  <a:srgbClr val="00B050"/>
                </a:solidFill>
                <a:sym typeface="Wingdings 2" panose="05020102010507070707" pitchFamily="18" charset="2"/>
              </a:rPr>
              <a:t>When the tissue swollen</a:t>
            </a:r>
            <a:r>
              <a:rPr lang="en-US" sz="2100" dirty="0" smtClean="0">
                <a:solidFill>
                  <a:srgbClr val="00B050"/>
                </a:solidFill>
                <a:sym typeface="Wingdings 2" panose="05020102010507070707" pitchFamily="18" charset="2"/>
              </a:rPr>
              <a:t> </a:t>
            </a:r>
          </a:p>
          <a:p>
            <a:pPr marL="0" lvl="0" indent="0">
              <a:spcBef>
                <a:spcPts val="0"/>
              </a:spcBef>
              <a:buNone/>
              <a:defRPr/>
            </a:pPr>
            <a:r>
              <a:rPr lang="en-US" sz="2100" dirty="0" smtClean="0">
                <a:solidFill>
                  <a:prstClr val="black"/>
                </a:solidFill>
              </a:rPr>
              <a:t>each time excess fluid enters the tissue and causes </a:t>
            </a:r>
            <a:r>
              <a:rPr lang="en-US" sz="2100" dirty="0" smtClean="0">
                <a:solidFill>
                  <a:srgbClr val="FF0000"/>
                </a:solidFill>
              </a:rPr>
              <a:t>the tissue to sw</a:t>
            </a:r>
            <a:r>
              <a:rPr lang="en-US" sz="2100" dirty="0" smtClean="0">
                <a:solidFill>
                  <a:prstClr val="black"/>
                </a:solidFill>
              </a:rPr>
              <a:t>ell, </a:t>
            </a:r>
          </a:p>
          <a:p>
            <a:pPr marL="0" lvl="0" indent="0">
              <a:spcBef>
                <a:spcPts val="0"/>
              </a:spcBef>
              <a:buNone/>
              <a:defRPr/>
            </a:pPr>
            <a:r>
              <a:rPr lang="en-US" sz="2100" dirty="0" smtClean="0">
                <a:solidFill>
                  <a:prstClr val="black"/>
                </a:solidFill>
              </a:rPr>
              <a:t>             ▼</a:t>
            </a:r>
          </a:p>
          <a:p>
            <a:pPr marL="0" lvl="0" indent="0">
              <a:spcBef>
                <a:spcPts val="0"/>
              </a:spcBef>
              <a:buNone/>
              <a:defRPr/>
            </a:pPr>
            <a:r>
              <a:rPr lang="en-US" sz="2100" dirty="0" smtClean="0">
                <a:solidFill>
                  <a:prstClr val="black"/>
                </a:solidFill>
              </a:rPr>
              <a:t>the </a:t>
            </a:r>
            <a:r>
              <a:rPr lang="en-US" sz="2100" dirty="0" smtClean="0">
                <a:solidFill>
                  <a:srgbClr val="FF0000"/>
                </a:solidFill>
              </a:rPr>
              <a:t>anchoring filaments pull on </a:t>
            </a:r>
            <a:r>
              <a:rPr lang="en-US" sz="2100" dirty="0" smtClean="0">
                <a:solidFill>
                  <a:prstClr val="black"/>
                </a:solidFill>
              </a:rPr>
              <a:t>the wall of the lymphatic capillary and </a:t>
            </a:r>
          </a:p>
          <a:p>
            <a:pPr marL="0" lvl="0" indent="0">
              <a:spcBef>
                <a:spcPts val="0"/>
              </a:spcBef>
              <a:buNone/>
              <a:defRPr/>
            </a:pPr>
            <a:r>
              <a:rPr lang="en-US" sz="2100" dirty="0" smtClean="0">
                <a:solidFill>
                  <a:prstClr val="black"/>
                </a:solidFill>
              </a:rPr>
              <a:t>             ▼</a:t>
            </a:r>
          </a:p>
          <a:p>
            <a:pPr marL="0" lvl="0" indent="0">
              <a:spcBef>
                <a:spcPts val="0"/>
              </a:spcBef>
              <a:buNone/>
              <a:defRPr/>
            </a:pPr>
            <a:r>
              <a:rPr lang="en-US" sz="2100" dirty="0" smtClean="0">
                <a:solidFill>
                  <a:srgbClr val="FF0000"/>
                </a:solidFill>
              </a:rPr>
              <a:t>fluid flows into the terminal lymphatic capillary </a:t>
            </a:r>
            <a:r>
              <a:rPr lang="en-US" sz="2100" dirty="0" smtClean="0">
                <a:solidFill>
                  <a:prstClr val="black"/>
                </a:solidFill>
              </a:rPr>
              <a:t>through the junctions between the endothelial cells. </a:t>
            </a:r>
          </a:p>
          <a:p>
            <a:pPr marL="0" lvl="0" indent="0">
              <a:spcBef>
                <a:spcPts val="0"/>
              </a:spcBef>
              <a:buNone/>
              <a:defRPr/>
            </a:pPr>
            <a:endParaRPr lang="en-US" sz="2100" dirty="0" smtClean="0">
              <a:solidFill>
                <a:prstClr val="black"/>
              </a:solidFill>
              <a:sym typeface="Wingdings 2" panose="05020102010507070707" pitchFamily="18" charset="2"/>
            </a:endParaRPr>
          </a:p>
          <a:p>
            <a:pPr marL="0" lvl="0" indent="0">
              <a:spcBef>
                <a:spcPts val="0"/>
              </a:spcBef>
              <a:buNone/>
              <a:defRPr/>
            </a:pPr>
            <a:r>
              <a:rPr lang="en-US" sz="2100" b="1" u="sng" dirty="0" smtClean="0">
                <a:solidFill>
                  <a:srgbClr val="00B050"/>
                </a:solidFill>
                <a:sym typeface="Wingdings 2" panose="05020102010507070707" pitchFamily="18" charset="2"/>
              </a:rPr>
              <a:t></a:t>
            </a:r>
            <a:r>
              <a:rPr lang="en-US" sz="2100" b="1" u="sng" dirty="0" smtClean="0">
                <a:solidFill>
                  <a:srgbClr val="00B050"/>
                </a:solidFill>
              </a:rPr>
              <a:t>Then, when the tissue is compressed, </a:t>
            </a:r>
            <a:endParaRPr lang="en-US" sz="2100" dirty="0" smtClean="0">
              <a:solidFill>
                <a:prstClr val="black"/>
              </a:solidFill>
            </a:endParaRPr>
          </a:p>
          <a:p>
            <a:pPr marL="0" lvl="0" indent="0">
              <a:spcBef>
                <a:spcPts val="0"/>
              </a:spcBef>
              <a:buNone/>
              <a:defRPr/>
            </a:pPr>
            <a:r>
              <a:rPr lang="en-US" sz="2100" dirty="0" smtClean="0">
                <a:solidFill>
                  <a:prstClr val="black"/>
                </a:solidFill>
              </a:rPr>
              <a:t>the pressure inside the capillary increases </a:t>
            </a:r>
          </a:p>
          <a:p>
            <a:pPr marL="0" lvl="0" indent="0">
              <a:spcBef>
                <a:spcPts val="0"/>
              </a:spcBef>
              <a:buNone/>
              <a:defRPr/>
            </a:pPr>
            <a:r>
              <a:rPr lang="en-US" sz="2100" dirty="0" smtClean="0">
                <a:solidFill>
                  <a:prstClr val="black"/>
                </a:solidFill>
              </a:rPr>
              <a:t>             ▼</a:t>
            </a:r>
          </a:p>
          <a:p>
            <a:pPr marL="0" lvl="0" indent="0">
              <a:spcBef>
                <a:spcPts val="0"/>
              </a:spcBef>
              <a:buNone/>
              <a:defRPr/>
            </a:pPr>
            <a:r>
              <a:rPr lang="en-US" sz="2100" dirty="0" smtClean="0">
                <a:solidFill>
                  <a:prstClr val="black"/>
                </a:solidFill>
              </a:rPr>
              <a:t>causes the overlapping edges of the endothelial cells to close like valves. </a:t>
            </a:r>
          </a:p>
          <a:p>
            <a:pPr marL="0" lvl="0" indent="0">
              <a:spcBef>
                <a:spcPts val="0"/>
              </a:spcBef>
              <a:buNone/>
              <a:defRPr/>
            </a:pPr>
            <a:r>
              <a:rPr lang="en-US" sz="2100" dirty="0" smtClean="0">
                <a:solidFill>
                  <a:prstClr val="black"/>
                </a:solidFill>
              </a:rPr>
              <a:t>             ▼</a:t>
            </a:r>
          </a:p>
          <a:p>
            <a:pPr marL="0" lvl="0" indent="0">
              <a:spcBef>
                <a:spcPts val="0"/>
              </a:spcBef>
              <a:buNone/>
              <a:defRPr/>
            </a:pPr>
            <a:r>
              <a:rPr lang="en-US" sz="2100" dirty="0" smtClean="0">
                <a:solidFill>
                  <a:prstClr val="black"/>
                </a:solidFill>
              </a:rPr>
              <a:t>Therefore, the pressure pushes </a:t>
            </a:r>
            <a:r>
              <a:rPr lang="en-US" sz="2100" dirty="0" smtClean="0">
                <a:solidFill>
                  <a:srgbClr val="FF0000"/>
                </a:solidFill>
              </a:rPr>
              <a:t>the lymph forward </a:t>
            </a:r>
            <a:r>
              <a:rPr lang="en-US" sz="2100" dirty="0" smtClean="0">
                <a:solidFill>
                  <a:prstClr val="black"/>
                </a:solidFill>
              </a:rPr>
              <a:t>into the collecting lymphatic </a:t>
            </a:r>
            <a:r>
              <a:rPr lang="en-US" sz="2100" dirty="0" smtClean="0">
                <a:solidFill>
                  <a:srgbClr val="FF0000"/>
                </a:solidFill>
              </a:rPr>
              <a:t>instead of backward </a:t>
            </a:r>
            <a:r>
              <a:rPr lang="en-US" sz="2100" dirty="0" smtClean="0">
                <a:solidFill>
                  <a:prstClr val="black"/>
                </a:solidFill>
              </a:rPr>
              <a:t>through the cell junctions</a:t>
            </a:r>
          </a:p>
          <a:p>
            <a:pPr marL="0" lvl="0" indent="0">
              <a:spcBef>
                <a:spcPts val="600"/>
              </a:spcBef>
              <a:buNone/>
              <a:defRPr/>
            </a:pPr>
            <a:endParaRPr lang="en-US" sz="2100" dirty="0" smtClean="0">
              <a:solidFill>
                <a:prstClr val="black"/>
              </a:solidFill>
            </a:endParaRPr>
          </a:p>
          <a:p>
            <a:pPr marL="0" indent="0">
              <a:spcBef>
                <a:spcPts val="0"/>
              </a:spcBef>
              <a:buNone/>
              <a:defRPr/>
            </a:pPr>
            <a:endParaRPr lang="en-US" sz="2100" dirty="0" smtClean="0">
              <a:solidFill>
                <a:prstClr val="black"/>
              </a:solidFill>
            </a:endParaRPr>
          </a:p>
          <a:p>
            <a:pPr marL="0" lvl="0" indent="0">
              <a:spcBef>
                <a:spcPts val="0"/>
              </a:spcBef>
              <a:buNone/>
              <a:defRPr/>
            </a:pPr>
            <a:endParaRPr lang="en-US" sz="2100" dirty="0" smtClean="0">
              <a:solidFill>
                <a:prstClr val="black"/>
              </a:solidFill>
            </a:endParaRPr>
          </a:p>
          <a:p>
            <a:pPr marL="0" lvl="0" indent="0">
              <a:spcBef>
                <a:spcPts val="0"/>
              </a:spcBef>
              <a:buNone/>
              <a:defRPr/>
            </a:pPr>
            <a:endParaRPr lang="en-US" sz="2100" dirty="0" smtClean="0">
              <a:solidFill>
                <a:prstClr val="black"/>
              </a:solidFill>
            </a:endParaRPr>
          </a:p>
          <a:p>
            <a:pPr marL="0" lvl="0" indent="0">
              <a:spcBef>
                <a:spcPts val="0"/>
              </a:spcBef>
              <a:buNone/>
              <a:defRPr/>
            </a:pPr>
            <a:r>
              <a:rPr lang="en-US" sz="2100" dirty="0" smtClean="0">
                <a:solidFill>
                  <a:prstClr val="black"/>
                </a:solidFill>
              </a:rPr>
              <a:t>. </a:t>
            </a:r>
            <a:endParaRPr lang="en-US" sz="2100" dirty="0" smtClean="0">
              <a:solidFill>
                <a:srgbClr val="0070C0"/>
              </a:solidFill>
            </a:endParaRPr>
          </a:p>
          <a:p>
            <a:pPr marL="0" lvl="0" indent="0">
              <a:spcBef>
                <a:spcPts val="0"/>
              </a:spcBef>
              <a:buNone/>
              <a:defRPr/>
            </a:pPr>
            <a:endParaRPr lang="en-US" sz="21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777053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 </a:t>
            </a:r>
            <a:br>
              <a:rPr lang="en-US" dirty="0" smtClean="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The terminal lymphatic capillary pump</a:t>
            </a:r>
          </a:p>
        </p:txBody>
      </p:sp>
      <p:sp>
        <p:nvSpPr>
          <p:cNvPr id="3" name="Content Placeholder 2"/>
          <p:cNvSpPr>
            <a:spLocks noGrp="1"/>
          </p:cNvSpPr>
          <p:nvPr>
            <p:ph idx="1"/>
          </p:nvPr>
        </p:nvSpPr>
        <p:spPr>
          <a:xfrm>
            <a:off x="592540" y="1784588"/>
            <a:ext cx="11116054" cy="5339451"/>
          </a:xfrm>
        </p:spPr>
        <p:txBody>
          <a:bodyPr>
            <a:noAutofit/>
          </a:bodyPr>
          <a:lstStyle/>
          <a:p>
            <a:pPr>
              <a:spcBef>
                <a:spcPts val="0"/>
              </a:spcBef>
              <a:defRPr/>
            </a:pPr>
            <a:r>
              <a:rPr lang="en-US" sz="2600" dirty="0">
                <a:solidFill>
                  <a:prstClr val="black"/>
                </a:solidFill>
              </a:rPr>
              <a:t>The lymphatic capillary endothelial cells also contain a </a:t>
            </a:r>
            <a:r>
              <a:rPr lang="en-US" sz="2600" dirty="0">
                <a:solidFill>
                  <a:srgbClr val="FF0000"/>
                </a:solidFill>
              </a:rPr>
              <a:t>few contractile </a:t>
            </a:r>
            <a:r>
              <a:rPr lang="en-US" sz="2600" dirty="0" err="1">
                <a:solidFill>
                  <a:srgbClr val="FF0000"/>
                </a:solidFill>
              </a:rPr>
              <a:t>actomyosin</a:t>
            </a:r>
            <a:r>
              <a:rPr lang="en-US" sz="2600" dirty="0">
                <a:solidFill>
                  <a:srgbClr val="FF0000"/>
                </a:solidFill>
              </a:rPr>
              <a:t> filaments</a:t>
            </a:r>
            <a:r>
              <a:rPr lang="en-US" sz="2600" dirty="0">
                <a:solidFill>
                  <a:prstClr val="black"/>
                </a:solidFill>
              </a:rPr>
              <a:t>. </a:t>
            </a:r>
            <a:endParaRPr lang="en-US" sz="2600" dirty="0" smtClean="0">
              <a:solidFill>
                <a:prstClr val="black"/>
              </a:solidFill>
            </a:endParaRPr>
          </a:p>
          <a:p>
            <a:pPr>
              <a:spcBef>
                <a:spcPts val="0"/>
              </a:spcBef>
              <a:defRPr/>
            </a:pPr>
            <a:r>
              <a:rPr lang="en-US" sz="2600" dirty="0" smtClean="0">
                <a:solidFill>
                  <a:prstClr val="black"/>
                </a:solidFill>
              </a:rPr>
              <a:t>In </a:t>
            </a:r>
            <a:r>
              <a:rPr lang="en-US" sz="2600" dirty="0">
                <a:solidFill>
                  <a:prstClr val="black"/>
                </a:solidFill>
              </a:rPr>
              <a:t>some animal tissues (e.g., the bat’s wing), these filaments have been observed to </a:t>
            </a:r>
            <a:r>
              <a:rPr lang="en-US" sz="2600" dirty="0">
                <a:solidFill>
                  <a:srgbClr val="FF0000"/>
                </a:solidFill>
              </a:rPr>
              <a:t>cause rhythmical contraction of the lym­phatic capillaries </a:t>
            </a:r>
            <a:r>
              <a:rPr lang="en-US" sz="2600" dirty="0">
                <a:solidFill>
                  <a:prstClr val="black"/>
                </a:solidFill>
              </a:rPr>
              <a:t>in the same rhythmic way that many of the small blood vessels and larger lymphatic vessels con­tract. </a:t>
            </a:r>
            <a:endParaRPr lang="en-US" sz="2600" dirty="0" smtClean="0">
              <a:solidFill>
                <a:prstClr val="black"/>
              </a:solidFill>
            </a:endParaRPr>
          </a:p>
          <a:p>
            <a:pPr>
              <a:spcBef>
                <a:spcPts val="0"/>
              </a:spcBef>
              <a:defRPr/>
            </a:pPr>
            <a:r>
              <a:rPr lang="en-US" sz="2600" dirty="0" smtClean="0">
                <a:solidFill>
                  <a:prstClr val="black"/>
                </a:solidFill>
              </a:rPr>
              <a:t>Therefore</a:t>
            </a:r>
            <a:r>
              <a:rPr lang="en-US" sz="2600" dirty="0">
                <a:solidFill>
                  <a:prstClr val="black"/>
                </a:solidFill>
              </a:rPr>
              <a:t>, it is probable that at least part of lymph pumping results from lymph capillary endothelial cell contraction in addition to contraction of the larger mus­cular lymphatics.</a:t>
            </a:r>
            <a:r>
              <a:rPr lang="en-US" sz="2600" b="1" dirty="0">
                <a:solidFill>
                  <a:prstClr val="black"/>
                </a:solidFill>
              </a:rPr>
              <a:t> </a:t>
            </a:r>
            <a:endParaRPr lang="en-US" sz="2600" b="1" dirty="0" smtClean="0">
              <a:solidFill>
                <a:prstClr val="black"/>
              </a:solidFill>
            </a:endParaRPr>
          </a:p>
          <a:p>
            <a:pPr>
              <a:spcBef>
                <a:spcPts val="0"/>
              </a:spcBef>
              <a:defRPr/>
            </a:pPr>
            <a:r>
              <a:rPr lang="en-US" sz="2600" dirty="0">
                <a:solidFill>
                  <a:prstClr val="black"/>
                </a:solidFill>
              </a:rPr>
              <a:t>The larger lymphatic capillary is also capable of pumping lymph, in addition to the pumping by the terminal lymph </a:t>
            </a:r>
            <a:r>
              <a:rPr lang="en-US" sz="2600" dirty="0" smtClean="0">
                <a:solidFill>
                  <a:prstClr val="black"/>
                </a:solidFill>
              </a:rPr>
              <a:t>vessels.</a:t>
            </a:r>
          </a:p>
          <a:p>
            <a:pPr marL="0" lvl="0" indent="0">
              <a:spcBef>
                <a:spcPts val="0"/>
              </a:spcBef>
              <a:buNone/>
              <a:defRPr/>
            </a:pPr>
            <a:endParaRPr lang="en-US" sz="2600" dirty="0">
              <a:solidFill>
                <a:prstClr val="black"/>
              </a:solidFill>
            </a:endParaRPr>
          </a:p>
          <a:p>
            <a:endParaRPr lang="en-US" sz="2600" dirty="0" smtClean="0"/>
          </a:p>
          <a:p>
            <a:pPr marL="0" lvl="0" indent="0">
              <a:spcBef>
                <a:spcPts val="0"/>
              </a:spcBef>
              <a:buNone/>
              <a:defRPr/>
            </a:pPr>
            <a:endParaRPr lang="en-US" sz="2600" dirty="0">
              <a:solidFill>
                <a:prstClr val="black"/>
              </a:solidFill>
            </a:endParaRPr>
          </a:p>
          <a:p>
            <a:pPr marL="0" lvl="0" indent="0">
              <a:spcBef>
                <a:spcPts val="600"/>
              </a:spcBef>
              <a:buNone/>
              <a:defRPr/>
            </a:pPr>
            <a:endParaRPr lang="en-US" sz="2600" dirty="0">
              <a:solidFill>
                <a:prstClr val="black"/>
              </a:solidFill>
            </a:endParaRPr>
          </a:p>
          <a:p>
            <a:pPr marL="0" indent="0">
              <a:spcBef>
                <a:spcPts val="0"/>
              </a:spcBef>
              <a:buNone/>
              <a:defRPr/>
            </a:pPr>
            <a:endParaRPr lang="en-US" sz="2600" dirty="0">
              <a:solidFill>
                <a:prstClr val="black"/>
              </a:solidFill>
            </a:endParaRPr>
          </a:p>
          <a:p>
            <a:pPr marL="0" lvl="0" indent="0">
              <a:spcBef>
                <a:spcPts val="0"/>
              </a:spcBef>
              <a:buNone/>
              <a:defRPr/>
            </a:pPr>
            <a:endParaRPr lang="en-US" sz="2600" dirty="0">
              <a:solidFill>
                <a:prstClr val="black"/>
              </a:solidFill>
            </a:endParaRPr>
          </a:p>
          <a:p>
            <a:pPr marL="0" lvl="0" indent="0">
              <a:spcBef>
                <a:spcPts val="0"/>
              </a:spcBef>
              <a:buNone/>
              <a:defRPr/>
            </a:pPr>
            <a:endParaRPr lang="en-US" sz="2600" dirty="0">
              <a:solidFill>
                <a:prstClr val="black"/>
              </a:solidFill>
            </a:endParaRPr>
          </a:p>
          <a:p>
            <a:pPr marL="0" lvl="0" indent="0">
              <a:spcBef>
                <a:spcPts val="0"/>
              </a:spcBef>
              <a:buNone/>
              <a:defRPr/>
            </a:pPr>
            <a:r>
              <a:rPr lang="en-US" sz="2600" dirty="0" smtClean="0">
                <a:solidFill>
                  <a:prstClr val="black"/>
                </a:solidFill>
              </a:rPr>
              <a:t>. </a:t>
            </a:r>
            <a:endParaRPr lang="en-US" sz="2600" dirty="0">
              <a:solidFill>
                <a:srgbClr val="0070C0"/>
              </a:solidFill>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7380030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 </a:t>
            </a:r>
            <a:br>
              <a:rPr lang="en-US" dirty="0" smtClean="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The terminal lymphatic capillary pump</a:t>
            </a:r>
          </a:p>
        </p:txBody>
      </p:sp>
      <p:sp>
        <p:nvSpPr>
          <p:cNvPr id="3" name="Content Placeholder 2"/>
          <p:cNvSpPr>
            <a:spLocks noGrp="1"/>
          </p:cNvSpPr>
          <p:nvPr>
            <p:ph idx="1"/>
          </p:nvPr>
        </p:nvSpPr>
        <p:spPr>
          <a:xfrm>
            <a:off x="592540" y="1784588"/>
            <a:ext cx="11116054" cy="5339451"/>
          </a:xfrm>
        </p:spPr>
        <p:txBody>
          <a:bodyPr>
            <a:normAutofit fontScale="55000" lnSpcReduction="20000"/>
          </a:bodyPr>
          <a:lstStyle/>
          <a:p>
            <a:pPr>
              <a:spcBef>
                <a:spcPts val="0"/>
              </a:spcBef>
              <a:defRPr/>
            </a:pPr>
            <a:endParaRPr lang="en-US" sz="4500" dirty="0">
              <a:solidFill>
                <a:prstClr val="black"/>
              </a:solidFill>
            </a:endParaRPr>
          </a:p>
          <a:p>
            <a:pPr>
              <a:spcBef>
                <a:spcPts val="0"/>
              </a:spcBef>
              <a:defRPr/>
            </a:pPr>
            <a:r>
              <a:rPr lang="en-US" sz="4500" dirty="0">
                <a:solidFill>
                  <a:srgbClr val="FF0000"/>
                </a:solidFill>
              </a:rPr>
              <a:t>Valves exist in all lymph channels</a:t>
            </a:r>
          </a:p>
          <a:p>
            <a:pPr>
              <a:spcBef>
                <a:spcPts val="0"/>
              </a:spcBef>
              <a:defRPr/>
            </a:pPr>
            <a:r>
              <a:rPr lang="en-US" sz="4500" dirty="0">
                <a:solidFill>
                  <a:prstClr val="black"/>
                </a:solidFill>
                <a:sym typeface="Wingdings 2" panose="05020102010507070707" pitchFamily="18" charset="2"/>
              </a:rPr>
              <a:t></a:t>
            </a:r>
            <a:r>
              <a:rPr lang="en-US" sz="4500" dirty="0">
                <a:solidFill>
                  <a:prstClr val="black"/>
                </a:solidFill>
              </a:rPr>
              <a:t>When a collecting lymphatic or larger lymph vessel becomes </a:t>
            </a:r>
            <a:r>
              <a:rPr lang="en-US" sz="4500" dirty="0">
                <a:solidFill>
                  <a:srgbClr val="FF0000"/>
                </a:solidFill>
              </a:rPr>
              <a:t>stretched </a:t>
            </a:r>
            <a:r>
              <a:rPr lang="en-US" sz="4500" dirty="0">
                <a:solidFill>
                  <a:prstClr val="black"/>
                </a:solidFill>
              </a:rPr>
              <a:t>with fluid, the smooth muscle in the wall of the vessel </a:t>
            </a:r>
            <a:r>
              <a:rPr lang="en-US" sz="4500" dirty="0">
                <a:solidFill>
                  <a:srgbClr val="FF0000"/>
                </a:solidFill>
              </a:rPr>
              <a:t>automatically contracts</a:t>
            </a:r>
            <a:r>
              <a:rPr lang="en-US" sz="4500" dirty="0">
                <a:solidFill>
                  <a:prstClr val="black"/>
                </a:solidFill>
              </a:rPr>
              <a:t>. </a:t>
            </a:r>
          </a:p>
          <a:p>
            <a:pPr>
              <a:spcBef>
                <a:spcPts val="0"/>
              </a:spcBef>
              <a:defRPr/>
            </a:pPr>
            <a:r>
              <a:rPr lang="en-US" sz="4500" dirty="0">
                <a:solidFill>
                  <a:prstClr val="black"/>
                </a:solidFill>
                <a:sym typeface="Wingdings 2" panose="05020102010507070707" pitchFamily="18" charset="2"/>
              </a:rPr>
              <a:t></a:t>
            </a:r>
            <a:r>
              <a:rPr lang="en-US" sz="4500" dirty="0">
                <a:solidFill>
                  <a:prstClr val="black"/>
                </a:solidFill>
              </a:rPr>
              <a:t>Furthermore, </a:t>
            </a:r>
            <a:r>
              <a:rPr lang="en-US" sz="4500" dirty="0">
                <a:solidFill>
                  <a:srgbClr val="FF0000"/>
                </a:solidFill>
              </a:rPr>
              <a:t>each segment </a:t>
            </a:r>
            <a:r>
              <a:rPr lang="en-US" sz="4500" dirty="0">
                <a:solidFill>
                  <a:prstClr val="black"/>
                </a:solidFill>
              </a:rPr>
              <a:t>of the lymph vessel between successive valves </a:t>
            </a:r>
            <a:r>
              <a:rPr lang="en-US" sz="4500" dirty="0">
                <a:solidFill>
                  <a:srgbClr val="FF0000"/>
                </a:solidFill>
              </a:rPr>
              <a:t>functions as a separate auto­matic pump. </a:t>
            </a:r>
            <a:endParaRPr lang="en-US" sz="4500" dirty="0" smtClean="0">
              <a:solidFill>
                <a:srgbClr val="FF0000"/>
              </a:solidFill>
            </a:endParaRPr>
          </a:p>
          <a:p>
            <a:pPr>
              <a:spcBef>
                <a:spcPts val="0"/>
              </a:spcBef>
              <a:defRPr/>
            </a:pPr>
            <a:r>
              <a:rPr lang="en-US" sz="4500" dirty="0" smtClean="0">
                <a:solidFill>
                  <a:prstClr val="black"/>
                </a:solidFill>
              </a:rPr>
              <a:t>That </a:t>
            </a:r>
            <a:r>
              <a:rPr lang="en-US" sz="4500" dirty="0">
                <a:solidFill>
                  <a:prstClr val="black"/>
                </a:solidFill>
              </a:rPr>
              <a:t>is, even slight filling of a segment causes it to contract, and the fluid is pumped through the next valve into the next lymphatic segment. </a:t>
            </a:r>
            <a:endParaRPr lang="en-US" sz="4500" dirty="0" smtClean="0">
              <a:solidFill>
                <a:prstClr val="black"/>
              </a:solidFill>
            </a:endParaRPr>
          </a:p>
          <a:p>
            <a:pPr>
              <a:spcBef>
                <a:spcPts val="0"/>
              </a:spcBef>
              <a:defRPr/>
            </a:pPr>
            <a:r>
              <a:rPr lang="en-US" sz="4500" dirty="0" smtClean="0">
                <a:solidFill>
                  <a:prstClr val="black"/>
                </a:solidFill>
              </a:rPr>
              <a:t>This </a:t>
            </a:r>
            <a:r>
              <a:rPr lang="en-US" sz="4500" dirty="0">
                <a:solidFill>
                  <a:prstClr val="black"/>
                </a:solidFill>
              </a:rPr>
              <a:t>fluid fills subsequent segment and a few seconds later it, too, </a:t>
            </a:r>
            <a:r>
              <a:rPr lang="en-US" sz="4500" dirty="0" smtClean="0">
                <a:solidFill>
                  <a:prstClr val="black"/>
                </a:solidFill>
              </a:rPr>
              <a:t>con­tracts</a:t>
            </a:r>
            <a:r>
              <a:rPr lang="en-US" sz="4500" dirty="0">
                <a:solidFill>
                  <a:prstClr val="black"/>
                </a:solidFill>
              </a:rPr>
              <a:t>, the process continuing all along the lymph </a:t>
            </a:r>
            <a:r>
              <a:rPr lang="en-US" sz="4500" dirty="0" smtClean="0">
                <a:solidFill>
                  <a:prstClr val="black"/>
                </a:solidFill>
              </a:rPr>
              <a:t>vessel </a:t>
            </a:r>
            <a:r>
              <a:rPr lang="en-US" sz="4500" dirty="0">
                <a:solidFill>
                  <a:prstClr val="black"/>
                </a:solidFill>
              </a:rPr>
              <a:t>until the fluid is finally emptied into the blood </a:t>
            </a:r>
            <a:r>
              <a:rPr lang="en-US" sz="4500" dirty="0" smtClean="0">
                <a:solidFill>
                  <a:prstClr val="black"/>
                </a:solidFill>
              </a:rPr>
              <a:t>circulation</a:t>
            </a:r>
            <a:r>
              <a:rPr lang="en-US" sz="4500" dirty="0">
                <a:solidFill>
                  <a:prstClr val="black"/>
                </a:solidFill>
              </a:rPr>
              <a:t>. </a:t>
            </a:r>
            <a:endParaRPr lang="en-US" sz="4500" dirty="0" smtClean="0">
              <a:solidFill>
                <a:prstClr val="black"/>
              </a:solidFill>
            </a:endParaRPr>
          </a:p>
          <a:p>
            <a:pPr>
              <a:spcBef>
                <a:spcPts val="0"/>
              </a:spcBef>
              <a:defRPr/>
            </a:pPr>
            <a:r>
              <a:rPr lang="en-US" sz="4500" dirty="0" smtClean="0">
                <a:solidFill>
                  <a:prstClr val="black"/>
                </a:solidFill>
              </a:rPr>
              <a:t>In </a:t>
            </a:r>
            <a:r>
              <a:rPr lang="en-US" sz="4500" dirty="0">
                <a:solidFill>
                  <a:prstClr val="black"/>
                </a:solidFill>
              </a:rPr>
              <a:t>a very large lymph vessel such as </a:t>
            </a:r>
            <a:r>
              <a:rPr lang="en-US" sz="4500" dirty="0">
                <a:solidFill>
                  <a:srgbClr val="FF0000"/>
                </a:solidFill>
              </a:rPr>
              <a:t>the </a:t>
            </a:r>
            <a:r>
              <a:rPr lang="en-US" sz="4500" dirty="0" smtClean="0">
                <a:solidFill>
                  <a:srgbClr val="FF0000"/>
                </a:solidFill>
              </a:rPr>
              <a:t>thoracic </a:t>
            </a:r>
            <a:r>
              <a:rPr lang="en-US" sz="4500" dirty="0">
                <a:solidFill>
                  <a:srgbClr val="FF0000"/>
                </a:solidFill>
              </a:rPr>
              <a:t>duct</a:t>
            </a:r>
            <a:r>
              <a:rPr lang="en-US" sz="4500" dirty="0">
                <a:solidFill>
                  <a:prstClr val="black"/>
                </a:solidFill>
              </a:rPr>
              <a:t>, this lymphatic pump can generate </a:t>
            </a:r>
            <a:r>
              <a:rPr lang="en-US" sz="4500" dirty="0" smtClean="0">
                <a:solidFill>
                  <a:prstClr val="black"/>
                </a:solidFill>
              </a:rPr>
              <a:t>pressures </a:t>
            </a:r>
            <a:r>
              <a:rPr lang="en-US" sz="4500" dirty="0">
                <a:solidFill>
                  <a:prstClr val="black"/>
                </a:solidFill>
              </a:rPr>
              <a:t>as great as </a:t>
            </a:r>
            <a:r>
              <a:rPr lang="en-US" sz="4500" dirty="0">
                <a:solidFill>
                  <a:srgbClr val="FF0000"/>
                </a:solidFill>
              </a:rPr>
              <a:t>50 to 100 mm Hg. </a:t>
            </a:r>
          </a:p>
          <a:p>
            <a:endParaRPr lang="en-US" dirty="0" smtClean="0"/>
          </a:p>
          <a:p>
            <a:pPr marL="0" lvl="0" indent="0">
              <a:spcBef>
                <a:spcPts val="0"/>
              </a:spcBef>
              <a:buNone/>
              <a:defRPr/>
            </a:pPr>
            <a:endParaRPr lang="en-US" dirty="0">
              <a:solidFill>
                <a:prstClr val="black"/>
              </a:solidFill>
            </a:endParaRPr>
          </a:p>
          <a:p>
            <a:pPr marL="0" lvl="0" indent="0">
              <a:spcBef>
                <a:spcPts val="600"/>
              </a:spcBef>
              <a:buNone/>
              <a:defRPr/>
            </a:pPr>
            <a:endParaRPr lang="en-US" sz="2400" dirty="0">
              <a:solidFill>
                <a:prstClr val="black"/>
              </a:solidFill>
            </a:endParaRPr>
          </a:p>
          <a:p>
            <a:pPr marL="0" indent="0">
              <a:spcBef>
                <a:spcPts val="0"/>
              </a:spcBef>
              <a:buNone/>
              <a:defRPr/>
            </a:pPr>
            <a:endParaRPr lang="en-US" sz="2400" dirty="0">
              <a:solidFill>
                <a:prstClr val="black"/>
              </a:solidFill>
            </a:endParaRPr>
          </a:p>
          <a:p>
            <a:pPr marL="0" lvl="0" indent="0">
              <a:spcBef>
                <a:spcPts val="0"/>
              </a:spcBef>
              <a:buNone/>
              <a:defRPr/>
            </a:pPr>
            <a:endParaRPr lang="en-US" sz="2400" dirty="0">
              <a:solidFill>
                <a:prstClr val="black"/>
              </a:solidFill>
            </a:endParaRPr>
          </a:p>
          <a:p>
            <a:pPr marL="0" lvl="0" indent="0">
              <a:spcBef>
                <a:spcPts val="0"/>
              </a:spcBef>
              <a:buNone/>
              <a:defRPr/>
            </a:pPr>
            <a:endParaRPr lang="en-US" sz="2600" dirty="0">
              <a:solidFill>
                <a:prstClr val="black"/>
              </a:solidFill>
            </a:endParaRPr>
          </a:p>
          <a:p>
            <a:pPr marL="0" lvl="0" indent="0">
              <a:spcBef>
                <a:spcPts val="0"/>
              </a:spcBef>
              <a:buNone/>
              <a:defRPr/>
            </a:pPr>
            <a:r>
              <a:rPr lang="en-US" sz="2600" dirty="0" smtClean="0">
                <a:solidFill>
                  <a:prstClr val="black"/>
                </a:solidFill>
              </a:rPr>
              <a:t>. </a:t>
            </a:r>
            <a:endParaRPr lang="en-US" sz="2600" dirty="0">
              <a:solidFill>
                <a:srgbClr val="0070C0"/>
              </a:solidFill>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90780731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2540" y="351477"/>
            <a:ext cx="10515600" cy="1325563"/>
          </a:xfrm>
        </p:spPr>
        <p:txBody>
          <a:bodyPr>
            <a:normAutofit/>
          </a:bodyPr>
          <a:lstStyle/>
          <a:p>
            <a:pPr>
              <a:spcBef>
                <a:spcPts val="0"/>
              </a:spcBef>
              <a:defRPr/>
            </a:pPr>
            <a:r>
              <a:rPr lang="en-US" dirty="0" smtClean="0">
                <a:solidFill>
                  <a:prstClr val="black"/>
                </a:solidFill>
                <a:ea typeface="Calibri" panose="020F0502020204030204" pitchFamily="34" charset="0"/>
                <a:cs typeface="Arial" panose="020B0604020202020204" pitchFamily="34" charset="0"/>
              </a:rPr>
              <a:t>Lymphatic system </a:t>
            </a:r>
            <a:br>
              <a:rPr lang="en-US" dirty="0" smtClean="0">
                <a:solidFill>
                  <a:prstClr val="black"/>
                </a:solidFill>
                <a:ea typeface="Calibri" panose="020F0502020204030204" pitchFamily="34" charset="0"/>
                <a:cs typeface="Arial" panose="020B0604020202020204" pitchFamily="34" charset="0"/>
              </a:rPr>
            </a:br>
            <a:r>
              <a:rPr lang="en-US" dirty="0" smtClean="0">
                <a:solidFill>
                  <a:srgbClr val="FF0000"/>
                </a:solidFill>
                <a:ea typeface="Calibri" panose="020F0502020204030204" pitchFamily="34" charset="0"/>
                <a:cs typeface="Arial" panose="020B0604020202020204" pitchFamily="34" charset="0"/>
              </a:rPr>
              <a:t>The terminal lymphatic capillary pump</a:t>
            </a:r>
          </a:p>
        </p:txBody>
      </p:sp>
      <p:sp>
        <p:nvSpPr>
          <p:cNvPr id="3" name="Content Placeholder 2"/>
          <p:cNvSpPr>
            <a:spLocks noGrp="1"/>
          </p:cNvSpPr>
          <p:nvPr>
            <p:ph idx="1"/>
          </p:nvPr>
        </p:nvSpPr>
        <p:spPr>
          <a:xfrm>
            <a:off x="592540" y="1784588"/>
            <a:ext cx="11116054" cy="5339451"/>
          </a:xfrm>
        </p:spPr>
        <p:txBody>
          <a:bodyPr>
            <a:normAutofit fontScale="70000" lnSpcReduction="20000"/>
          </a:bodyPr>
          <a:lstStyle/>
          <a:p>
            <a:pPr>
              <a:spcBef>
                <a:spcPts val="0"/>
              </a:spcBef>
              <a:defRPr/>
            </a:pPr>
            <a:r>
              <a:rPr lang="en-US" sz="3600" dirty="0">
                <a:solidFill>
                  <a:prstClr val="black"/>
                </a:solidFill>
              </a:rPr>
              <a:t>In addition to the pumping caused by intrinsic intermittent contraction of the lymph vessel walls, any external factor that intermittently com­presses the lymph vessel also can cause pumping. </a:t>
            </a:r>
            <a:endParaRPr lang="en-US" sz="3600" dirty="0" smtClean="0">
              <a:solidFill>
                <a:prstClr val="black"/>
              </a:solidFill>
            </a:endParaRPr>
          </a:p>
          <a:p>
            <a:pPr lvl="0">
              <a:spcBef>
                <a:spcPts val="0"/>
              </a:spcBef>
              <a:buFont typeface="Wingdings" panose="05000000000000000000" pitchFamily="2" charset="2"/>
              <a:buChar char="q"/>
              <a:defRPr/>
            </a:pPr>
            <a:r>
              <a:rPr lang="en-US" sz="3600" u="sng" dirty="0" smtClean="0">
                <a:solidFill>
                  <a:srgbClr val="00B050"/>
                </a:solidFill>
              </a:rPr>
              <a:t>In </a:t>
            </a:r>
            <a:r>
              <a:rPr lang="en-US" sz="3600" u="sng" dirty="0">
                <a:solidFill>
                  <a:srgbClr val="00B050"/>
                </a:solidFill>
              </a:rPr>
              <a:t>order of their importance, such factors are as follows: </a:t>
            </a:r>
          </a:p>
          <a:p>
            <a:pPr marL="0" lvl="0" indent="0">
              <a:spcBef>
                <a:spcPts val="0"/>
              </a:spcBef>
              <a:buNone/>
              <a:defRPr/>
            </a:pPr>
            <a:r>
              <a:rPr lang="en-US" sz="3600" dirty="0">
                <a:solidFill>
                  <a:prstClr val="black"/>
                </a:solidFill>
                <a:sym typeface="Wingdings 2" panose="05020102010507070707" pitchFamily="18" charset="2"/>
              </a:rPr>
              <a:t></a:t>
            </a:r>
            <a:r>
              <a:rPr lang="en-US" sz="3600" dirty="0">
                <a:solidFill>
                  <a:prstClr val="black"/>
                </a:solidFill>
              </a:rPr>
              <a:t>Contraction of surrounding skeletal muscles </a:t>
            </a:r>
          </a:p>
          <a:p>
            <a:pPr marL="0" lvl="0" indent="0">
              <a:spcBef>
                <a:spcPts val="0"/>
              </a:spcBef>
              <a:buNone/>
              <a:defRPr/>
            </a:pPr>
            <a:r>
              <a:rPr lang="en-US" sz="3600" dirty="0">
                <a:solidFill>
                  <a:prstClr val="black"/>
                </a:solidFill>
                <a:sym typeface="Wingdings 2" panose="05020102010507070707" pitchFamily="18" charset="2"/>
              </a:rPr>
              <a:t></a:t>
            </a:r>
            <a:r>
              <a:rPr lang="en-US" sz="3600" dirty="0">
                <a:solidFill>
                  <a:prstClr val="black"/>
                </a:solidFill>
              </a:rPr>
              <a:t> Movement of the parts of the body </a:t>
            </a:r>
          </a:p>
          <a:p>
            <a:pPr marL="0" lvl="0" indent="0">
              <a:spcBef>
                <a:spcPts val="0"/>
              </a:spcBef>
              <a:buNone/>
              <a:defRPr/>
            </a:pPr>
            <a:r>
              <a:rPr lang="en-US" sz="3600" dirty="0">
                <a:solidFill>
                  <a:prstClr val="black"/>
                </a:solidFill>
                <a:sym typeface="Wingdings 2" panose="05020102010507070707" pitchFamily="18" charset="2"/>
              </a:rPr>
              <a:t></a:t>
            </a:r>
            <a:r>
              <a:rPr lang="en-US" sz="3600" dirty="0">
                <a:solidFill>
                  <a:prstClr val="black"/>
                </a:solidFill>
              </a:rPr>
              <a:t>Pulsations of arteries adjacent to the lymphatics </a:t>
            </a:r>
          </a:p>
          <a:p>
            <a:pPr marL="0" lvl="0" indent="0">
              <a:spcBef>
                <a:spcPts val="0"/>
              </a:spcBef>
              <a:buNone/>
              <a:defRPr/>
            </a:pPr>
            <a:r>
              <a:rPr lang="en-US" sz="3600" dirty="0">
                <a:solidFill>
                  <a:prstClr val="black"/>
                </a:solidFill>
                <a:sym typeface="Wingdings 2" panose="05020102010507070707" pitchFamily="18" charset="2"/>
              </a:rPr>
              <a:t></a:t>
            </a:r>
            <a:r>
              <a:rPr lang="en-US" sz="3600" dirty="0">
                <a:solidFill>
                  <a:prstClr val="black"/>
                </a:solidFill>
              </a:rPr>
              <a:t> Compression of the tissues by objects outside the body </a:t>
            </a:r>
          </a:p>
          <a:p>
            <a:pPr marL="0" lvl="0" indent="0">
              <a:spcBef>
                <a:spcPts val="0"/>
              </a:spcBef>
              <a:buNone/>
              <a:defRPr/>
            </a:pPr>
            <a:endParaRPr lang="en-US" sz="3600" dirty="0" smtClean="0">
              <a:solidFill>
                <a:prstClr val="black"/>
              </a:solidFill>
            </a:endParaRPr>
          </a:p>
          <a:p>
            <a:pPr>
              <a:spcBef>
                <a:spcPts val="0"/>
              </a:spcBef>
              <a:defRPr/>
            </a:pPr>
            <a:r>
              <a:rPr lang="en-US" sz="3600" dirty="0" smtClean="0">
                <a:solidFill>
                  <a:prstClr val="black"/>
                </a:solidFill>
              </a:rPr>
              <a:t>The </a:t>
            </a:r>
            <a:r>
              <a:rPr lang="en-US" sz="3600" dirty="0">
                <a:solidFill>
                  <a:prstClr val="black"/>
                </a:solidFill>
              </a:rPr>
              <a:t>lymphatic pump becomes </a:t>
            </a:r>
            <a:r>
              <a:rPr lang="en-US" sz="3600" dirty="0">
                <a:solidFill>
                  <a:srgbClr val="FF0000"/>
                </a:solidFill>
              </a:rPr>
              <a:t>very active during exercise</a:t>
            </a:r>
            <a:r>
              <a:rPr lang="en-US" sz="3600" dirty="0">
                <a:solidFill>
                  <a:prstClr val="black"/>
                </a:solidFill>
              </a:rPr>
              <a:t>, often increasing lymph flow 10- to 30-fold. </a:t>
            </a:r>
          </a:p>
          <a:p>
            <a:pPr>
              <a:spcBef>
                <a:spcPts val="0"/>
              </a:spcBef>
              <a:defRPr/>
            </a:pPr>
            <a:r>
              <a:rPr lang="en-US" sz="3600" dirty="0">
                <a:solidFill>
                  <a:prstClr val="black"/>
                </a:solidFill>
              </a:rPr>
              <a:t>Conversely, </a:t>
            </a:r>
            <a:r>
              <a:rPr lang="en-US" sz="3600" dirty="0">
                <a:solidFill>
                  <a:srgbClr val="FF0000"/>
                </a:solidFill>
              </a:rPr>
              <a:t>during periods of rest</a:t>
            </a:r>
            <a:r>
              <a:rPr lang="en-US" sz="3600" dirty="0">
                <a:solidFill>
                  <a:prstClr val="black"/>
                </a:solidFill>
              </a:rPr>
              <a:t>, lymph flow is sluggish (almost zero).</a:t>
            </a:r>
          </a:p>
          <a:p>
            <a:endParaRPr lang="en-US" dirty="0" smtClean="0"/>
          </a:p>
          <a:p>
            <a:pPr marL="0" lvl="0" indent="0">
              <a:spcBef>
                <a:spcPts val="0"/>
              </a:spcBef>
              <a:buNone/>
              <a:defRPr/>
            </a:pPr>
            <a:endParaRPr lang="en-US" dirty="0">
              <a:solidFill>
                <a:prstClr val="black"/>
              </a:solidFill>
            </a:endParaRPr>
          </a:p>
          <a:p>
            <a:pPr marL="0" lvl="0" indent="0">
              <a:spcBef>
                <a:spcPts val="600"/>
              </a:spcBef>
              <a:buNone/>
              <a:defRPr/>
            </a:pPr>
            <a:endParaRPr lang="en-US" sz="2400" dirty="0">
              <a:solidFill>
                <a:prstClr val="black"/>
              </a:solidFill>
            </a:endParaRPr>
          </a:p>
          <a:p>
            <a:pPr marL="0" indent="0">
              <a:spcBef>
                <a:spcPts val="0"/>
              </a:spcBef>
              <a:buNone/>
              <a:defRPr/>
            </a:pPr>
            <a:endParaRPr lang="en-US" sz="2400" dirty="0">
              <a:solidFill>
                <a:prstClr val="black"/>
              </a:solidFill>
            </a:endParaRPr>
          </a:p>
          <a:p>
            <a:pPr marL="0" lvl="0" indent="0">
              <a:spcBef>
                <a:spcPts val="0"/>
              </a:spcBef>
              <a:buNone/>
              <a:defRPr/>
            </a:pPr>
            <a:endParaRPr lang="en-US" sz="2400" dirty="0">
              <a:solidFill>
                <a:prstClr val="black"/>
              </a:solidFill>
            </a:endParaRPr>
          </a:p>
          <a:p>
            <a:pPr marL="0" lvl="0" indent="0">
              <a:spcBef>
                <a:spcPts val="0"/>
              </a:spcBef>
              <a:buNone/>
              <a:defRPr/>
            </a:pPr>
            <a:endParaRPr lang="en-US" sz="2600" dirty="0">
              <a:solidFill>
                <a:prstClr val="black"/>
              </a:solidFill>
            </a:endParaRPr>
          </a:p>
          <a:p>
            <a:pPr marL="0" lvl="0" indent="0">
              <a:spcBef>
                <a:spcPts val="0"/>
              </a:spcBef>
              <a:buNone/>
              <a:defRPr/>
            </a:pPr>
            <a:r>
              <a:rPr lang="en-US" sz="2600" dirty="0" smtClean="0">
                <a:solidFill>
                  <a:prstClr val="black"/>
                </a:solidFill>
              </a:rPr>
              <a:t>. </a:t>
            </a:r>
            <a:endParaRPr lang="en-US" sz="2600" dirty="0">
              <a:solidFill>
                <a:srgbClr val="0070C0"/>
              </a:solidFill>
            </a:endParaRPr>
          </a:p>
          <a:p>
            <a:pPr marL="0" lvl="0" indent="0">
              <a:spcBef>
                <a:spcPts val="0"/>
              </a:spcBef>
              <a:buNone/>
              <a:defRPr/>
            </a:pPr>
            <a:endParaRPr lang="en-US" sz="2600" dirty="0" smtClean="0">
              <a:solidFill>
                <a:srgbClr val="00B050"/>
              </a:solidFill>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9924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5A319592-2924-47B7-BACC-9A40524F05D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828537" y="1572456"/>
            <a:ext cx="6210635" cy="3422624"/>
          </a:xfrm>
          <a:prstGeom prst="rect">
            <a:avLst/>
          </a:prstGeom>
        </p:spPr>
      </p:pic>
    </p:spTree>
    <p:extLst>
      <p:ext uri="{BB962C8B-B14F-4D97-AF65-F5344CB8AC3E}">
        <p14:creationId xmlns:p14="http://schemas.microsoft.com/office/powerpoint/2010/main" val="20839021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a:t>
            </a:r>
            <a:endParaRPr lang="en-US" dirty="0"/>
          </a:p>
        </p:txBody>
      </p:sp>
      <p:sp>
        <p:nvSpPr>
          <p:cNvPr id="3" name="Content Placeholder 2"/>
          <p:cNvSpPr>
            <a:spLocks noGrp="1"/>
          </p:cNvSpPr>
          <p:nvPr>
            <p:ph idx="1"/>
          </p:nvPr>
        </p:nvSpPr>
        <p:spPr/>
        <p:txBody>
          <a:bodyPr>
            <a:normAutofit/>
          </a:bodyPr>
          <a:lstStyle/>
          <a:p>
            <a:pPr marL="0" indent="0">
              <a:buNone/>
            </a:pPr>
            <a:r>
              <a:rPr lang="en-US" dirty="0"/>
              <a:t>As you </a:t>
            </a:r>
            <a:r>
              <a:rPr lang="en-US" dirty="0" smtClean="0"/>
              <a:t>shine </a:t>
            </a:r>
            <a:r>
              <a:rPr lang="en-US" dirty="0"/>
              <a:t>on your medical journey, remember that the pursuit of knowledge and the practice of compassion are intertwined. </a:t>
            </a:r>
            <a:endParaRPr lang="en-US" dirty="0" smtClean="0"/>
          </a:p>
          <a:p>
            <a:pPr marL="0" indent="0">
              <a:buNone/>
            </a:pPr>
            <a:r>
              <a:rPr lang="en-US" dirty="0" smtClean="0"/>
              <a:t>Never </a:t>
            </a:r>
            <a:r>
              <a:rPr lang="en-US" dirty="0"/>
              <a:t>lose sight of the fact that medicine is not just a </a:t>
            </a:r>
            <a:r>
              <a:rPr lang="en-US" dirty="0" smtClean="0"/>
              <a:t>profession, </a:t>
            </a:r>
            <a:r>
              <a:rPr lang="en-US" dirty="0"/>
              <a:t>it is a lifelong commitment to the well-being of </a:t>
            </a:r>
            <a:r>
              <a:rPr lang="en-US" dirty="0" smtClean="0"/>
              <a:t>others, </a:t>
            </a:r>
            <a:r>
              <a:rPr lang="en-US" dirty="0" smtClean="0">
                <a:solidFill>
                  <a:srgbClr val="FF0000"/>
                </a:solidFill>
              </a:rPr>
              <a:t>but don’t lose yourself while doing that! </a:t>
            </a:r>
            <a:endParaRPr lang="en-US" sz="3600" b="1" dirty="0">
              <a:solidFill>
                <a:srgbClr val="FF0000"/>
              </a:solidFill>
            </a:endParaRPr>
          </a:p>
          <a:p>
            <a:pPr marL="0" indent="0" algn="r" rtl="1">
              <a:buNone/>
            </a:pPr>
            <a:endParaRPr lang="ar-EG" dirty="0" smtClean="0"/>
          </a:p>
          <a:p>
            <a:pPr marL="0" indent="0" algn="r" rtl="1">
              <a:buNone/>
            </a:pPr>
            <a:r>
              <a:rPr lang="ar-EG" dirty="0" smtClean="0"/>
              <a:t>وتذكروا قوله تعالى: «</a:t>
            </a:r>
            <a:r>
              <a:rPr lang="ar-EG" dirty="0"/>
              <a:t>فَأَمَّا الزَّبَدُ فَيَذْهَبُ جُفَاءً ۖ وَأَمَّا مَا يَنفَعُ النَّاسَ فَيَمْكُثُ فِي </a:t>
            </a:r>
            <a:r>
              <a:rPr lang="ar-EG" dirty="0" smtClean="0"/>
              <a:t>الْأَرْضِ»</a:t>
            </a:r>
            <a:endParaRPr lang="en-US" dirty="0"/>
          </a:p>
        </p:txBody>
      </p:sp>
    </p:spTree>
    <p:extLst>
      <p:ext uri="{BB962C8B-B14F-4D97-AF65-F5344CB8AC3E}">
        <p14:creationId xmlns:p14="http://schemas.microsoft.com/office/powerpoint/2010/main" val="6665600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1177</TotalTime>
  <Words>3353</Words>
  <Application>Microsoft Office PowerPoint</Application>
  <PresentationFormat>Widescreen</PresentationFormat>
  <Paragraphs>305</Paragraphs>
  <Slides>36</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36</vt:i4>
      </vt:variant>
    </vt:vector>
  </HeadingPairs>
  <TitlesOfParts>
    <vt:vector size="45" baseType="lpstr">
      <vt:lpstr>Arial</vt:lpstr>
      <vt:lpstr>Arial Narrow</vt:lpstr>
      <vt:lpstr>Calibri</vt:lpstr>
      <vt:lpstr>Calibri Light</vt:lpstr>
      <vt:lpstr>Times New Roman</vt:lpstr>
      <vt:lpstr>Warnock Pro Light</vt:lpstr>
      <vt:lpstr>Wingdings</vt:lpstr>
      <vt:lpstr>Wingdings 2</vt:lpstr>
      <vt:lpstr>Office Theme</vt:lpstr>
      <vt:lpstr>Vascular physiology  Lecture 5</vt:lpstr>
      <vt:lpstr>Overview: </vt:lpstr>
      <vt:lpstr>Concept 1:  Starling forces (Continue…)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Concept 2:  Lymphatic system </vt:lpstr>
      <vt:lpstr>Lymphatic system Composition </vt:lpstr>
      <vt:lpstr>Lymphatic system  Composition</vt:lpstr>
      <vt:lpstr>Lymphatic system  Functions</vt:lpstr>
      <vt:lpstr>Lymphatic system  Functions: Tissue drainage</vt:lpstr>
      <vt:lpstr>Lymphatic system  Functions: Tissue drainage</vt:lpstr>
      <vt:lpstr>Lymphatic system  Functions: Tissue drainage</vt:lpstr>
      <vt:lpstr>Lymphatic system  Functions: Tissue drainage</vt:lpstr>
      <vt:lpstr>Lymphatic system  Functions: Tissue drainage</vt:lpstr>
      <vt:lpstr>Lymphatic system  Functions: Absorption in the small intestines </vt:lpstr>
      <vt:lpstr>PowerPoint Presentation</vt:lpstr>
      <vt:lpstr>Lymphatic system  Functions: Immunity</vt:lpstr>
      <vt:lpstr>Lymphatic system  Rate of lymph flow</vt:lpstr>
      <vt:lpstr>Lymphatic system  Structure of lymphatic vessels</vt:lpstr>
      <vt:lpstr>PowerPoint Presentation</vt:lpstr>
      <vt:lpstr>Lymphatic system  Effect of interstitial fluid pressure on lymph flow </vt:lpstr>
      <vt:lpstr>PowerPoint Presentation</vt:lpstr>
      <vt:lpstr>Lymphatic system  Effect of interstitial fluid pressure on lymph flow </vt:lpstr>
      <vt:lpstr>Lymphatic system  The terminal lymphatic capillary pump</vt:lpstr>
      <vt:lpstr>Lymphatic system  The terminal lymphatic capillary pump</vt:lpstr>
      <vt:lpstr>Lymphatic system  The terminal lymphatic capillary pump</vt:lpstr>
      <vt:lpstr>Lymphatic system  The terminal lymphatic capillary pump</vt:lpstr>
      <vt:lpstr>PowerPoint Presentation</vt:lpstr>
      <vt:lpstr>Thank you!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Vascular physiology  Lecture 5</dc:title>
  <dc:creator>Microsoft account</dc:creator>
  <cp:lastModifiedBy>Microsoft account</cp:lastModifiedBy>
  <cp:revision>20</cp:revision>
  <dcterms:created xsi:type="dcterms:W3CDTF">2023-12-30T17:54:41Z</dcterms:created>
  <dcterms:modified xsi:type="dcterms:W3CDTF">2024-01-05T16:59:51Z</dcterms:modified>
</cp:coreProperties>
</file>