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05" r:id="rId5"/>
    <p:sldId id="288" r:id="rId6"/>
    <p:sldId id="319" r:id="rId7"/>
    <p:sldId id="290" r:id="rId8"/>
    <p:sldId id="320" r:id="rId9"/>
    <p:sldId id="336" r:id="rId10"/>
    <p:sldId id="328" r:id="rId11"/>
    <p:sldId id="329" r:id="rId12"/>
    <p:sldId id="330" r:id="rId13"/>
    <p:sldId id="331" r:id="rId14"/>
    <p:sldId id="333" r:id="rId15"/>
    <p:sldId id="334" r:id="rId16"/>
    <p:sldId id="335" r:id="rId17"/>
    <p:sldId id="332" r:id="rId18"/>
    <p:sldId id="337" r:id="rId19"/>
    <p:sldId id="292" r:id="rId20"/>
    <p:sldId id="293" r:id="rId21"/>
    <p:sldId id="321" r:id="rId22"/>
    <p:sldId id="322" r:id="rId23"/>
    <p:sldId id="338" r:id="rId24"/>
    <p:sldId id="295" r:id="rId25"/>
    <p:sldId id="325" r:id="rId26"/>
    <p:sldId id="296" r:id="rId27"/>
    <p:sldId id="326" r:id="rId28"/>
    <p:sldId id="299" r:id="rId29"/>
    <p:sldId id="324" r:id="rId30"/>
    <p:sldId id="327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ine Carrado" initials="J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399AB5"/>
    <a:srgbClr val="47AAC5"/>
    <a:srgbClr val="8B4132"/>
    <a:srgbClr val="BC8F4B"/>
    <a:srgbClr val="9F3C30"/>
    <a:srgbClr val="AA4745"/>
    <a:srgbClr val="B74C4A"/>
    <a:srgbClr val="D6A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C493F-1BAB-41BE-BF3A-9B0D9EA9903A}" v="2" dt="2021-10-11T15:22:27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F605-A6CE-4966-9303-0EB0C0A8AE49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3C8AF-B4C3-43F3-8C5B-3DDFDB8D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18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3EACFE6-AD8C-42F8-88FA-440CD49475B8}" type="datetime1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A77775-D56F-4630-808F-A5B7E5B88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444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EW: Equivalent Weight</a:t>
            </a:r>
          </a:p>
        </p:txBody>
      </p:sp>
    </p:spTree>
    <p:extLst>
      <p:ext uri="{BB962C8B-B14F-4D97-AF65-F5344CB8AC3E}">
        <p14:creationId xmlns:p14="http://schemas.microsoft.com/office/powerpoint/2010/main" val="181590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48C9B75-A8A1-4D7D-A152-12D101FAF307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900" y="6635750"/>
            <a:ext cx="2895600" cy="1905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375945-7407-4DDB-932E-1F8AF1C6F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75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815EF98-7A54-4C06-ABDE-A75720D0DA8D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4524B6-B330-4C57-80CA-D6DC13B26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15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A0650A3-A5FC-42B2-A492-FA882B2B6F6F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5E8062-0D1B-4632-82CF-D18631293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0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ED531D6-7118-4AB3-843F-CC801FFCE1B9}" type="datetime1">
              <a:rPr lang="en-US" smtClean="0"/>
              <a:t>10/8/2023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326FB9-6B46-42A4-8269-CC6D59664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54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DF2A32A-4235-4133-B3FA-2F581148AD10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F0C814-CEA1-4DA8-9368-B2114A016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8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4A54102-F2DB-4263-BF44-EBC5E8BE08E4}" type="datetime1">
              <a:rPr lang="en-US" smtClean="0"/>
              <a:t>10/8/2023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B59F02-E679-4EF8-9624-B9B242C4F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14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CE6B4CC-D63E-4A55-87F1-DBE8E74BBE0D}" type="datetime1">
              <a:rPr lang="en-US" smtClean="0"/>
              <a:t>10/8/2023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9DB9E6-85E4-4140-93F4-0516406D1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25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799DF60-A087-4E0E-9D93-BD14B8210F30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4FD9F7-8AC0-4A2F-BDB6-DDD19D80A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2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4F84D9E-BB23-4DB2-A0F4-57BD0DEB4F49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2F43E3-437F-428E-881B-FBC976360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01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36B5C8B-F7A2-4402-9DF7-5E44F3DAA2FC}" type="datetime1">
              <a:rPr lang="en-US" smtClean="0"/>
              <a:t>10/8/2023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2047B2-E629-4E32-9447-813D5E4D5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6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4D5D106-607F-4DBE-86EF-2BD67CA21365}" type="datetime1">
              <a:rPr lang="en-US" smtClean="0"/>
              <a:t>10/8/2023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B1A184-EC6E-41B9-AFAE-949518FDB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78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900" b="0" i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-107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t>Copyright © 2021 by Saunders, an imprint of Elsevier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31392B-385B-7745-9EAA-6AEEFAD2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 to Physiology </a:t>
            </a:r>
            <a:r>
              <a:rPr lang="en-US"/>
              <a:t/>
            </a:r>
            <a:br>
              <a:rPr lang="en-US"/>
            </a:br>
            <a:r>
              <a:rPr lang="en-US"/>
              <a:t>(31501100 ) 2hrs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8DCFF-17F5-4E45-AFD8-ECCAFAB35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balqa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Applied University</a:t>
            </a:r>
          </a:p>
          <a:p>
            <a:pPr marL="0" indent="0" algn="ctr">
              <a:buNone/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Faculty of Medicine</a:t>
            </a:r>
          </a:p>
          <a:p>
            <a:pPr marL="0" indent="0" algn="ctr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Basic Medical Sciences 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Dr. 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Ensaf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Almomani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Textbooks:</a:t>
            </a:r>
          </a:p>
          <a:p>
            <a:pPr>
              <a:buAutoNum type="arabicPeriod"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Physiology, by Guyton and Hall</a:t>
            </a:r>
          </a:p>
          <a:p>
            <a:pPr>
              <a:buAutoNum type="arabicPeriod"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Medical Physiology, by William F. </a:t>
            </a:r>
            <a:r>
              <a:rPr lang="en-US" sz="1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Ganong</a:t>
            </a:r>
            <a:endParaRPr 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Anatomy and Physiology, by Gerard Tortora and Bryan </a:t>
            </a:r>
            <a:r>
              <a:rPr lang="en-US" sz="1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Derrickson</a:t>
            </a: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AutoNum type="arabicPeriod"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Physiology, by Stuart Fox</a:t>
            </a:r>
          </a:p>
        </p:txBody>
      </p:sp>
    </p:spTree>
    <p:extLst>
      <p:ext uri="{BB962C8B-B14F-4D97-AF65-F5344CB8AC3E}">
        <p14:creationId xmlns:p14="http://schemas.microsoft.com/office/powerpoint/2010/main" val="145763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BD966-80DE-4A4B-90B8-C569070D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7" y="35991"/>
            <a:ext cx="5791200" cy="1046686"/>
          </a:xfrm>
        </p:spPr>
        <p:txBody>
          <a:bodyPr/>
          <a:lstStyle/>
          <a:p>
            <a:r>
              <a:rPr lang="en-US" altLang="en-US" b="1">
                <a:latin typeface="Times New Roman"/>
                <a:cs typeface="Times New Roman"/>
              </a:rPr>
              <a:t>Molar &amp; </a:t>
            </a:r>
            <a:r>
              <a:rPr lang="en-US" altLang="en-US" b="1" err="1">
                <a:latin typeface="Times New Roman"/>
                <a:cs typeface="Times New Roman"/>
              </a:rPr>
              <a:t>Molal</a:t>
            </a:r>
            <a:r>
              <a:rPr lang="en-US" altLang="en-US" b="1">
                <a:latin typeface="Times New Roman"/>
                <a:cs typeface="Times New Roman"/>
              </a:rPr>
              <a:t> Solutions</a:t>
            </a:r>
            <a:br>
              <a:rPr lang="en-US" altLang="en-US" b="1">
                <a:latin typeface="Times New Roman"/>
                <a:cs typeface="Times New Roman"/>
              </a:rPr>
            </a:br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FB246585-B5F8-5D46-94DB-0168839665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837488" y="6424240"/>
            <a:ext cx="4499472" cy="19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2870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2870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2870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2870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">
                <a:solidFill>
                  <a:srgbClr val="000000"/>
                </a:solidFill>
                <a:cs typeface="Arial" panose="020B0604020202020204" pitchFamily="34" charset="0"/>
              </a:rPr>
              <a:t>Copyright </a:t>
            </a:r>
            <a:r>
              <a:rPr lang="en-US" altLang="en-US" sz="600">
                <a:solidFill>
                  <a:srgbClr val="000000"/>
                </a:solidFill>
                <a:cs typeface="Times New Roman" panose="02020603050405020304" pitchFamily="18" charset="0"/>
              </a:rPr>
              <a:t>© </a:t>
            </a:r>
            <a:r>
              <a:rPr lang="en-US" altLang="en-US" sz="600">
                <a:solidFill>
                  <a:srgbClr val="000000"/>
                </a:solidFill>
                <a:cs typeface="Arial" panose="020B0604020202020204" pitchFamily="34" charset="0"/>
              </a:rPr>
              <a:t>The McGraw-Hill Companies, Inc. Permission required for reproduction or display.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34DD7A8-5A98-EE42-AFC5-94B2777DDC14}"/>
              </a:ext>
            </a:extLst>
          </p:cNvPr>
          <p:cNvGrpSpPr/>
          <p:nvPr/>
        </p:nvGrpSpPr>
        <p:grpSpPr>
          <a:xfrm>
            <a:off x="2362200" y="543457"/>
            <a:ext cx="6096000" cy="5628743"/>
            <a:chOff x="4349497" y="1050015"/>
            <a:chExt cx="3213897" cy="5350785"/>
          </a:xfrm>
        </p:grpSpPr>
        <p:pic>
          <p:nvPicPr>
            <p:cNvPr id="5" name="Picture 51" descr="fox03628_06_10">
              <a:extLst>
                <a:ext uri="{FF2B5EF4-FFF2-40B4-BE49-F238E27FC236}">
                  <a16:creationId xmlns:a16="http://schemas.microsoft.com/office/drawing/2014/main" xmlns="" id="{23D433CF-62C9-4D4F-BCF8-3A08C23BC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832" y="1068000"/>
              <a:ext cx="2714625" cy="531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4">
              <a:extLst>
                <a:ext uri="{FF2B5EF4-FFF2-40B4-BE49-F238E27FC236}">
                  <a16:creationId xmlns:a16="http://schemas.microsoft.com/office/drawing/2014/main" xmlns="" id="{3F506932-046B-F641-AB14-F0D8B28C542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43452" y="6262301"/>
              <a:ext cx="23970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(b)</a:t>
              </a:r>
            </a:p>
          </p:txBody>
        </p:sp>
        <p:sp>
          <p:nvSpPr>
            <p:cNvPr id="8" name="Text Box 94">
              <a:extLst>
                <a:ext uri="{FF2B5EF4-FFF2-40B4-BE49-F238E27FC236}">
                  <a16:creationId xmlns:a16="http://schemas.microsoft.com/office/drawing/2014/main" xmlns="" id="{7B9A23C1-2CDD-6F4A-AB04-112DD019030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88642" y="5776528"/>
              <a:ext cx="12790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cs typeface="Arial" panose="020B0604020202020204" pitchFamily="34" charset="0"/>
                </a:rPr>
                <a:t>1.0 mole per kilogram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cs typeface="Arial" panose="020B0604020202020204" pitchFamily="34" charset="0"/>
                </a:rPr>
                <a:t>water ─ one </a:t>
              </a:r>
              <a:r>
                <a:rPr lang="en-US" altLang="en-US" sz="900" b="1" err="1">
                  <a:solidFill>
                    <a:srgbClr val="FF0000"/>
                  </a:solidFill>
                  <a:cs typeface="Arial" panose="020B0604020202020204" pitchFamily="34" charset="0"/>
                </a:rPr>
                <a:t>molal</a:t>
              </a:r>
              <a:endParaRPr lang="en-US" altLang="en-US" sz="9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 Box 94">
              <a:extLst>
                <a:ext uri="{FF2B5EF4-FFF2-40B4-BE49-F238E27FC236}">
                  <a16:creationId xmlns:a16="http://schemas.microsoft.com/office/drawing/2014/main" xmlns="" id="{003C9181-B03C-BB43-9330-9927D6DF0EE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6362" y="5120890"/>
              <a:ext cx="39394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Scale</a:t>
              </a:r>
            </a:p>
          </p:txBody>
        </p:sp>
        <p:sp>
          <p:nvSpPr>
            <p:cNvPr id="10" name="Text Box 94">
              <a:extLst>
                <a:ext uri="{FF2B5EF4-FFF2-40B4-BE49-F238E27FC236}">
                  <a16:creationId xmlns:a16="http://schemas.microsoft.com/office/drawing/2014/main" xmlns="" id="{3B2561A9-5D5D-7E4F-9FA0-28EAB04BA65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49497" y="4056211"/>
              <a:ext cx="38746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180 g</a:t>
              </a:r>
            </a:p>
          </p:txBody>
        </p:sp>
        <p:sp>
          <p:nvSpPr>
            <p:cNvPr id="11" name="Text Box 94">
              <a:extLst>
                <a:ext uri="{FF2B5EF4-FFF2-40B4-BE49-F238E27FC236}">
                  <a16:creationId xmlns:a16="http://schemas.microsoft.com/office/drawing/2014/main" xmlns="" id="{4E8F162F-7439-3842-B85C-9549E728809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26673" y="3906986"/>
              <a:ext cx="938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 mole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glucose (180 g)</a:t>
              </a:r>
            </a:p>
          </p:txBody>
        </p:sp>
        <p:sp>
          <p:nvSpPr>
            <p:cNvPr id="12" name="Text Box 94">
              <a:extLst>
                <a:ext uri="{FF2B5EF4-FFF2-40B4-BE49-F238E27FC236}">
                  <a16:creationId xmlns:a16="http://schemas.microsoft.com/office/drawing/2014/main" xmlns="" id="{22D3A4B8-C954-5D46-9510-A9A4B979307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77654" y="5370128"/>
              <a:ext cx="8366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1.0–liter mark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on flask</a:t>
              </a:r>
            </a:p>
          </p:txBody>
        </p:sp>
        <p:sp>
          <p:nvSpPr>
            <p:cNvPr id="13" name="Text Box 94">
              <a:extLst>
                <a:ext uri="{FF2B5EF4-FFF2-40B4-BE49-F238E27FC236}">
                  <a16:creationId xmlns:a16="http://schemas.microsoft.com/office/drawing/2014/main" xmlns="" id="{6D96EC30-8CFB-7E44-A00C-999AC06A782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822281" y="5120890"/>
              <a:ext cx="39394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Scale</a:t>
              </a:r>
            </a:p>
          </p:txBody>
        </p:sp>
        <p:sp>
          <p:nvSpPr>
            <p:cNvPr id="14" name="Text Box 94">
              <a:extLst>
                <a:ext uri="{FF2B5EF4-FFF2-40B4-BE49-F238E27FC236}">
                  <a16:creationId xmlns:a16="http://schemas.microsoft.com/office/drawing/2014/main" xmlns="" id="{65374AEC-1F47-964F-A21B-807E4E4116B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124700" y="4181090"/>
              <a:ext cx="438694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 Kg</a:t>
              </a:r>
            </a:p>
          </p:txBody>
        </p:sp>
        <p:sp>
          <p:nvSpPr>
            <p:cNvPr id="15" name="Text Box 94">
              <a:extLst>
                <a:ext uri="{FF2B5EF4-FFF2-40B4-BE49-F238E27FC236}">
                  <a16:creationId xmlns:a16="http://schemas.microsoft.com/office/drawing/2014/main" xmlns="" id="{FCF71D99-852D-604F-9931-E00944F4534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85973" y="3512755"/>
              <a:ext cx="6309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 Kg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9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O (liter)</a:t>
              </a:r>
            </a:p>
          </p:txBody>
        </p:sp>
        <p:sp>
          <p:nvSpPr>
            <p:cNvPr id="16" name="Text Box 94">
              <a:extLst>
                <a:ext uri="{FF2B5EF4-FFF2-40B4-BE49-F238E27FC236}">
                  <a16:creationId xmlns:a16="http://schemas.microsoft.com/office/drawing/2014/main" xmlns="" id="{D74BDA57-F8CE-B743-AB8B-11EEC8D858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886536" y="6001953"/>
              <a:ext cx="5284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 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glucose</a:t>
              </a:r>
            </a:p>
          </p:txBody>
        </p:sp>
        <p:sp>
          <p:nvSpPr>
            <p:cNvPr id="17" name="Text Box 94">
              <a:extLst>
                <a:ext uri="{FF2B5EF4-FFF2-40B4-BE49-F238E27FC236}">
                  <a16:creationId xmlns:a16="http://schemas.microsoft.com/office/drawing/2014/main" xmlns="" id="{DA1EDB82-927D-F443-B9BF-4CB66FD2D2F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950830" y="3109528"/>
              <a:ext cx="5284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 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glucose</a:t>
              </a:r>
            </a:p>
          </p:txBody>
        </p:sp>
        <p:sp>
          <p:nvSpPr>
            <p:cNvPr id="18" name="Text Box 94">
              <a:extLst>
                <a:ext uri="{FF2B5EF4-FFF2-40B4-BE49-F238E27FC236}">
                  <a16:creationId xmlns:a16="http://schemas.microsoft.com/office/drawing/2014/main" xmlns="" id="{96A73018-D8CD-6041-A132-1EE5D1F834F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91756" y="2826953"/>
              <a:ext cx="1238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cs typeface="Arial" panose="020B0604020202020204" pitchFamily="34" charset="0"/>
                </a:rPr>
                <a:t>1.0 mole per liter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cs typeface="Arial" panose="020B0604020202020204" pitchFamily="34" charset="0"/>
                </a:rPr>
                <a:t>solution ─ one molar</a:t>
              </a:r>
            </a:p>
          </p:txBody>
        </p:sp>
        <p:sp>
          <p:nvSpPr>
            <p:cNvPr id="19" name="Text Box 94">
              <a:extLst>
                <a:ext uri="{FF2B5EF4-FFF2-40B4-BE49-F238E27FC236}">
                  <a16:creationId xmlns:a16="http://schemas.microsoft.com/office/drawing/2014/main" xmlns="" id="{37705344-0EF0-F249-8564-8ED6D4AFF79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31546" y="3380990"/>
              <a:ext cx="23339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(a)</a:t>
              </a:r>
            </a:p>
          </p:txBody>
        </p:sp>
        <p:sp>
          <p:nvSpPr>
            <p:cNvPr id="20" name="Text Box 94">
              <a:extLst>
                <a:ext uri="{FF2B5EF4-FFF2-40B4-BE49-F238E27FC236}">
                  <a16:creationId xmlns:a16="http://schemas.microsoft.com/office/drawing/2014/main" xmlns="" id="{F6DB149C-C5C0-4A40-A7AE-C0E77AA1484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41936" y="2344353"/>
              <a:ext cx="8366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1.0–liter mark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on flask</a:t>
              </a:r>
            </a:p>
          </p:txBody>
        </p:sp>
        <p:sp>
          <p:nvSpPr>
            <p:cNvPr id="21" name="Text Box 94">
              <a:extLst>
                <a:ext uri="{FF2B5EF4-FFF2-40B4-BE49-F238E27FC236}">
                  <a16:creationId xmlns:a16="http://schemas.microsoft.com/office/drawing/2014/main" xmlns="" id="{40F064D7-14D8-D142-8DBA-80F909AA52A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228035" y="2212590"/>
              <a:ext cx="39394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Scale</a:t>
              </a:r>
            </a:p>
          </p:txBody>
        </p:sp>
        <p:sp>
          <p:nvSpPr>
            <p:cNvPr id="22" name="Text Box 94">
              <a:extLst>
                <a:ext uri="{FF2B5EF4-FFF2-40B4-BE49-F238E27FC236}">
                  <a16:creationId xmlns:a16="http://schemas.microsoft.com/office/drawing/2014/main" xmlns="" id="{C3AA9D40-1860-714E-A782-04172585C3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865950" y="1156790"/>
              <a:ext cx="38746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180 g</a:t>
              </a:r>
            </a:p>
          </p:txBody>
        </p:sp>
        <p:sp>
          <p:nvSpPr>
            <p:cNvPr id="23" name="Text Box 94">
              <a:extLst>
                <a:ext uri="{FF2B5EF4-FFF2-40B4-BE49-F238E27FC236}">
                  <a16:creationId xmlns:a16="http://schemas.microsoft.com/office/drawing/2014/main" xmlns="" id="{0E603BDC-BBE2-A64A-9BFC-D752888A778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87019" y="1050015"/>
              <a:ext cx="938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1 mole of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glucose (180 g)</a:t>
              </a:r>
            </a:p>
          </p:txBody>
        </p:sp>
        <p:sp>
          <p:nvSpPr>
            <p:cNvPr id="24" name="Text Box 94">
              <a:extLst>
                <a:ext uri="{FF2B5EF4-FFF2-40B4-BE49-F238E27FC236}">
                  <a16:creationId xmlns:a16="http://schemas.microsoft.com/office/drawing/2014/main" xmlns="" id="{7032D246-4153-5849-B1D2-0F72945FF22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96051" y="1228340"/>
              <a:ext cx="30825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arabicPeriod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900" b="1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900" b="1">
                  <a:solidFill>
                    <a:srgbClr val="000000"/>
                  </a:solidFill>
                  <a:cs typeface="Arial" panose="020B0604020202020204" pitchFamily="34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609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1ACBE-D668-B64C-9D80-DA90C034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Equivalents (</a:t>
            </a:r>
            <a:r>
              <a:rPr lang="en-US" sz="3200" b="1" err="1"/>
              <a:t>Eq</a:t>
            </a:r>
            <a:r>
              <a:rPr lang="en-US" sz="3200" b="1"/>
              <a:t>)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A41521-7D1D-E247-B2DC-0787FED2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b="1" i="1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200" b="1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a substance that reacts with (or is </a:t>
            </a:r>
            <a:r>
              <a:rPr lang="en-US" sz="2200" b="1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en-US" sz="22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to) an arbitrary amount of another substance in a given chemical reaction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molecular weight by the number of hydrogen protons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 donates as acid or the number of hydroxide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¯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anions it produces as a base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equivalent weight of acid is equal to the gram-molecular weight (or molar mass) divided by number of replaced hydrogen (H).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molecule of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and HNO3 is 'equivalent' to adding 1 ion, but adding 1 molecule of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is 'equivalent' to adding 2 ions,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PO4 is 'equivalent' to adding 3 ions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Ex. EW (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= MW/n = 36.5/1 = 36.5 g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EW (HNO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= 63/1 = 63g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EW (H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= MW/n = 82/2 = 41g</a:t>
            </a:r>
          </a:p>
          <a:p>
            <a:pPr algn="just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8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58B28-A4D5-DC4D-A52C-654AB218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14"/>
            <a:ext cx="4495800" cy="1046686"/>
          </a:xfrm>
        </p:spPr>
        <p:txBody>
          <a:bodyPr/>
          <a:lstStyle/>
          <a:p>
            <a:r>
              <a:rPr lang="en-US" b="1"/>
              <a:t>Equivalents (</a:t>
            </a:r>
            <a:r>
              <a:rPr lang="en-US" b="1" err="1"/>
              <a:t>Eq</a:t>
            </a:r>
            <a:r>
              <a:rPr lang="en-US" b="1"/>
              <a:t>) …….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B2BED-4764-654E-B2F0-73F4E10F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79292"/>
            <a:ext cx="9067800" cy="5791200"/>
          </a:xfrm>
        </p:spPr>
        <p:txBody>
          <a:bodyPr/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equivalent weight of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is equal to the gram-molecular weight (or molar mass) divided by the number of replaced hydroxyl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EW (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) = MW/n = 24/1 = 24g</a:t>
            </a:r>
          </a:p>
          <a:p>
            <a:pPr marL="0" indent="0">
              <a:buNone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= 2 equivalents Ca(OH)</a:t>
            </a:r>
            <a:r>
              <a:rPr lang="en-US" sz="2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EW Ca(OH)2= MW/n=74/2=37 gm</a:t>
            </a: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EW Al(OH)3= MW/n= 78/3=26 gm</a:t>
            </a:r>
          </a:p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equivalent weight of the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SALT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is equal to the gram-molecular weight (or molar mass) divided by the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number of charged particles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 weight, (</a:t>
            </a:r>
            <a:r>
              <a:rPr lang="en-US" sz="2000" i="1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 i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=Atomic weight/ Valence </a:t>
            </a:r>
          </a:p>
          <a:p>
            <a:pPr marL="0" indent="0">
              <a:buNone/>
            </a:pP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00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mmol /valence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One mole of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will dissociate into two ions (Valence =2) </a:t>
            </a:r>
          </a:p>
          <a:p>
            <a:pPr marL="0" indent="0"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CaCl2 will dissociate into three ions (Valence =3)</a:t>
            </a:r>
          </a:p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7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ED6A2-C674-8849-A7E5-A171DAFE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Molarity vs Equivalent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35CEE1-7647-6D4F-A2FA-CB512A0B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89" y="2362200"/>
            <a:ext cx="8229600" cy="3352800"/>
          </a:xfrm>
        </p:spPr>
        <p:txBody>
          <a:bodyPr/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 74 g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 37 g Ca(OH)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=2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; 1/2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78 g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 26 grams Al(OH)</a:t>
            </a:r>
          </a:p>
          <a:p>
            <a:pPr>
              <a:buFont typeface="Wingdings" pitchFamily="2" charset="2"/>
              <a:buChar char="à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=3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Al(OH)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>
              <a:buFont typeface="Wingdings" pitchFamily="2" charset="2"/>
              <a:buChar char="à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Ex.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96 g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;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= 32 g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EF870C-36E0-9B45-80BA-BA7A5457D741}"/>
              </a:ext>
            </a:extLst>
          </p:cNvPr>
          <p:cNvSpPr txBox="1"/>
          <p:nvPr/>
        </p:nvSpPr>
        <p:spPr>
          <a:xfrm>
            <a:off x="478436" y="1352264"/>
            <a:ext cx="8170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Convert from mole to equivalent = divide the mole by the number of equivalents</a:t>
            </a:r>
          </a:p>
        </p:txBody>
      </p:sp>
    </p:spTree>
    <p:extLst>
      <p:ext uri="{BB962C8B-B14F-4D97-AF65-F5344CB8AC3E}">
        <p14:creationId xmlns:p14="http://schemas.microsoft.com/office/powerpoint/2010/main" val="211041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5E662-CAB7-0D47-B5C5-6DE33013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6248400" cy="1046686"/>
          </a:xfrm>
        </p:spPr>
        <p:txBody>
          <a:bodyPr/>
          <a:lstStyle/>
          <a:p>
            <a:r>
              <a:rPr lang="en-US" b="1"/>
              <a:t> The hydrogen ion concentration of a solution (pH)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CC6BE-DFBA-C545-A017-843B0DDA1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94" y="1296364"/>
            <a:ext cx="8577806" cy="2666036"/>
          </a:xfrm>
        </p:spPr>
        <p:txBody>
          <a:bodyPr/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[H+]: H+ concentration in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/L or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/L.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pH: pH = log (1/[H+]) = −log [H+] </a:t>
            </a:r>
          </a:p>
          <a:p>
            <a:pPr marL="0" indent="0"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scale used to describe the acidity or basicity of an aqueous solution with regard to water ([H] in water is 1 X 10</a:t>
            </a:r>
            <a:r>
              <a:rPr 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-7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</a:p>
          <a:p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[H+] in plasma 4x10</a:t>
            </a:r>
            <a:r>
              <a:rPr lang="en-US" sz="20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ˉ</a:t>
            </a:r>
            <a:r>
              <a:rPr lang="en-US" sz="2000" b="1" baseline="30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 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 = − log (4x10</a:t>
            </a:r>
            <a:r>
              <a:rPr lang="en-US" sz="20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ˉ</a:t>
            </a:r>
            <a:r>
              <a:rPr lang="en-US" sz="2000" b="1" baseline="30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7.4 (which is the normal pH of blood</a:t>
            </a:r>
            <a:r>
              <a:rPr lang="en-US" sz="20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BA9EB8-9BA2-0C4F-AF94-52C2B6FB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43" y="3466639"/>
            <a:ext cx="7239000" cy="2939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D315FD-7BD6-9F48-88DC-7EBAF5B304FD}"/>
              </a:ext>
            </a:extLst>
          </p:cNvPr>
          <p:cNvSpPr txBox="1"/>
          <p:nvPr/>
        </p:nvSpPr>
        <p:spPr>
          <a:xfrm>
            <a:off x="3582774" y="6245480"/>
            <a:ext cx="1769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 New Roman"/>
              </a:rPr>
              <a:t>Adapted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185187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86FCF-9A89-BB4E-ACBD-AE7F7FB4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 ( L1 &amp; L2) </a:t>
            </a:r>
            <a:br>
              <a:rPr lang="en-US" b="1"/>
            </a:br>
            <a:r>
              <a:rPr lang="en-US" b="1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538CB-24AB-B046-84F9-A7F527364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course general objectives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calculations: Molarity, Equivalents, Molality, Molarity vs. equivalent, pH 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cellular composition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Discuss ‘Homeostasis’ meaning, properties, control systems 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Positive and Negative Feedback </a:t>
            </a:r>
          </a:p>
        </p:txBody>
      </p:sp>
    </p:spTree>
    <p:extLst>
      <p:ext uri="{BB962C8B-B14F-4D97-AF65-F5344CB8AC3E}">
        <p14:creationId xmlns:p14="http://schemas.microsoft.com/office/powerpoint/2010/main" val="313750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20638"/>
            <a:ext cx="5791200" cy="104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Homeostasis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EA4C3E-03F0-3041-87BF-AF83B501D2B4}"/>
              </a:ext>
            </a:extLst>
          </p:cNvPr>
          <p:cNvSpPr/>
          <p:nvPr/>
        </p:nvSpPr>
        <p:spPr>
          <a:xfrm>
            <a:off x="0" y="1099279"/>
            <a:ext cx="7010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70C0"/>
                </a:solidFill>
                <a:latin typeface="Times New Roman"/>
              </a:rPr>
              <a:t>Homeostasis: </a:t>
            </a:r>
            <a:r>
              <a:rPr lang="en-US" altLang="en-US" sz="2600">
                <a:latin typeface="Times New Roman"/>
              </a:rPr>
              <a:t>is the maintenance of constant internal environment (a condition of equilibrium)</a:t>
            </a:r>
          </a:p>
          <a:p>
            <a:r>
              <a:rPr lang="en-US" altLang="en-US" sz="2600">
                <a:latin typeface="Times New Roman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/>
              </a:rPr>
              <a:t>The </a:t>
            </a:r>
            <a:r>
              <a:rPr lang="en-US" altLang="en-US" sz="2400">
                <a:solidFill>
                  <a:srgbClr val="0070C0"/>
                </a:solidFill>
                <a:latin typeface="Times New Roman"/>
              </a:rPr>
              <a:t>main purpose </a:t>
            </a:r>
            <a:r>
              <a:rPr lang="en-US" altLang="en-US" sz="2400">
                <a:latin typeface="Times New Roman"/>
              </a:rPr>
              <a:t>of our </a:t>
            </a:r>
            <a:r>
              <a:rPr lang="en-US" altLang="en-US" sz="2400">
                <a:solidFill>
                  <a:srgbClr val="0070C0"/>
                </a:solidFill>
                <a:latin typeface="Times New Roman"/>
              </a:rPr>
              <a:t>physiological mechanisms </a:t>
            </a:r>
            <a:r>
              <a:rPr lang="en-US" altLang="en-US" sz="2400">
                <a:latin typeface="Times New Roman"/>
              </a:rPr>
              <a:t>is to maintain homeostasis</a:t>
            </a:r>
          </a:p>
          <a:p>
            <a:endParaRPr lang="en-US" altLang="en-US" sz="2400">
              <a:latin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/>
              </a:rPr>
              <a:t>Deviation from homeostasis indicates </a:t>
            </a:r>
            <a:r>
              <a:rPr lang="en-US" altLang="en-US" sz="2400">
                <a:solidFill>
                  <a:srgbClr val="0070C0"/>
                </a:solidFill>
                <a:latin typeface="Times New Roman"/>
              </a:rPr>
              <a:t>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70C0"/>
                </a:solidFill>
                <a:latin typeface="Times New Roman"/>
              </a:rPr>
              <a:t>Examples</a:t>
            </a:r>
            <a:r>
              <a:rPr lang="en-US" altLang="en-US" sz="2400">
                <a:latin typeface="Times New Roman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/>
              </a:rPr>
              <a:t>The regulation of body temperature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around 37 ºC (blood, glands)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regulation of blood glucose (70-110 mg/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(liver, pancreas)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of the internal environment of the cell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9C51E1-F2BC-0D4F-ADE5-E1031B18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371600"/>
            <a:ext cx="2404262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20638"/>
            <a:ext cx="5791200" cy="104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ea typeface="ＭＳ Ｐゴシック" panose="020B0600070205080204" pitchFamily="34" charset="-128"/>
              </a:rPr>
              <a:t>General  Organization of the  Circulatory System 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320782"/>
            <a:ext cx="2924175" cy="507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7200" y="6113463"/>
            <a:ext cx="809625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>
                <a:latin typeface="+mj-lt"/>
              </a:rPr>
              <a:t>Figure 1-1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26DCD9-5327-EC44-97FF-C959F1F19E3B}"/>
              </a:ext>
            </a:extLst>
          </p:cNvPr>
          <p:cNvSpPr txBox="1"/>
          <p:nvPr/>
        </p:nvSpPr>
        <p:spPr>
          <a:xfrm>
            <a:off x="190965" y="1447044"/>
            <a:ext cx="59060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Each organ or tissue contribute to homeostasis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Lungs provide oxygen to all body cells to work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tract provide nutrients that are absorbed into the blood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system 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Kidneys maintain constant ion concentration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Blood circulation: Rest: 1 / min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Active 6 /min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0AEB2-497C-F043-B902-EBEDEB12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" y="0"/>
            <a:ext cx="7924800" cy="1046686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How does the body system maintain homeostasis?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1F645C-73E2-B942-93E6-40A1997CC23C}"/>
              </a:ext>
            </a:extLst>
          </p:cNvPr>
          <p:cNvSpPr/>
          <p:nvPr/>
        </p:nvSpPr>
        <p:spPr>
          <a:xfrm>
            <a:off x="228600" y="1676400"/>
            <a:ext cx="8382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</a:p>
          <a:p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Sensors: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detect change in the internal environment and send information to the:</a:t>
            </a:r>
          </a:p>
          <a:p>
            <a:pPr lvl="1" algn="just"/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Integrating center </a:t>
            </a:r>
            <a:r>
              <a:rPr lang="en-US" altLang="en-US" sz="2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(Brain, CNS, endocrine glands):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Assess change around a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set point,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then sends instructions to:</a:t>
            </a:r>
          </a:p>
          <a:p>
            <a:pPr lvl="1" algn="just"/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Effector </a:t>
            </a:r>
            <a:r>
              <a:rPr lang="en-US" altLang="en-US" sz="2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(muscle or gland)</a:t>
            </a:r>
            <a:r>
              <a:rPr lang="en-US" altLang="en-US" sz="220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make the appropriate adjustments </a:t>
            </a:r>
            <a:r>
              <a:rPr lang="en-US" altLang="en-US" sz="2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(increase or decrease)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to counter the change from the set-point</a:t>
            </a:r>
          </a:p>
        </p:txBody>
      </p:sp>
    </p:spTree>
    <p:extLst>
      <p:ext uri="{BB962C8B-B14F-4D97-AF65-F5344CB8AC3E}">
        <p14:creationId xmlns:p14="http://schemas.microsoft.com/office/powerpoint/2010/main" val="178878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021F3-69C0-E54A-9595-C10BF1FB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14"/>
            <a:ext cx="6324600" cy="1046686"/>
          </a:xfrm>
        </p:spPr>
        <p:txBody>
          <a:bodyPr/>
          <a:lstStyle/>
          <a:p>
            <a:r>
              <a:rPr lang="en-US" sz="3200" b="1"/>
              <a:t>Maintenance of Homeostasis</a:t>
            </a:r>
          </a:p>
        </p:txBody>
      </p:sp>
      <p:pic>
        <p:nvPicPr>
          <p:cNvPr id="4" name="Picture 3" descr="Screen Shot 2018-10-11 at 11.16.52 AM.png">
            <a:extLst>
              <a:ext uri="{FF2B5EF4-FFF2-40B4-BE49-F238E27FC236}">
                <a16:creationId xmlns:a16="http://schemas.microsoft.com/office/drawing/2014/main" xmlns="" id="{6739F52A-1B25-A944-85A2-251DF8C8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1"/>
            <a:ext cx="6477000" cy="4524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855CA6-BAF7-8C46-BB0D-F0F34E03EE34}"/>
              </a:ext>
            </a:extLst>
          </p:cNvPr>
          <p:cNvSpPr txBox="1"/>
          <p:nvPr/>
        </p:nvSpPr>
        <p:spPr>
          <a:xfrm>
            <a:off x="3619500" y="5919356"/>
            <a:ext cx="1843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/>
              <a:t>Human physiology, by S. Fox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451E2-22B5-2641-B969-3AD8CC66C2A5}"/>
              </a:ext>
            </a:extLst>
          </p:cNvPr>
          <p:cNvSpPr txBox="1"/>
          <p:nvPr/>
        </p:nvSpPr>
        <p:spPr>
          <a:xfrm>
            <a:off x="152400" y="2057400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Negative feedback</a:t>
            </a:r>
          </a:p>
        </p:txBody>
      </p:sp>
    </p:spTree>
    <p:extLst>
      <p:ext uri="{BB962C8B-B14F-4D97-AF65-F5344CB8AC3E}">
        <p14:creationId xmlns:p14="http://schemas.microsoft.com/office/powerpoint/2010/main" val="280987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8"/>
            <a:ext cx="5791200" cy="104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IN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Physiology?</a:t>
            </a:r>
            <a:endParaRPr lang="en-IN" altLang="en-US" b="1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226442" y="1411228"/>
            <a:ext cx="855345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2600" b="1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Physiology: 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science that is concerned with the </a:t>
            </a:r>
            <a:r>
              <a:rPr lang="en-US" altLang="en-US" sz="2400" b="1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normal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functions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of the living organism and its parts, and of the </a:t>
            </a:r>
            <a:r>
              <a:rPr lang="en-US" altLang="en-US" sz="240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en-US" altLang="en-US" sz="2400">
                <a:solidFill>
                  <a:srgbClr val="0432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chemical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processes involved.</a:t>
            </a:r>
          </a:p>
        </p:txBody>
      </p:sp>
      <p:sp>
        <p:nvSpPr>
          <p:cNvPr id="16388" name="Content Placeholder 2"/>
          <p:cNvSpPr txBox="1">
            <a:spLocks noChangeArrowheads="1"/>
          </p:cNvSpPr>
          <p:nvPr/>
        </p:nvSpPr>
        <p:spPr bwMode="auto">
          <a:xfrm>
            <a:off x="200209" y="3011428"/>
            <a:ext cx="8579683" cy="9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00000"/>
              </a:buClr>
            </a:pPr>
            <a:r>
              <a:rPr lang="en-US" altLang="en-US" sz="24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Physiology: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science of how the human body functions in health </a:t>
            </a:r>
            <a:endParaRPr lang="en-US" altLang="en-US" sz="24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FC3518-4BDA-8B41-9965-C72CEBACE8C7}"/>
              </a:ext>
            </a:extLst>
          </p:cNvPr>
          <p:cNvSpPr txBox="1"/>
          <p:nvPr/>
        </p:nvSpPr>
        <p:spPr>
          <a:xfrm>
            <a:off x="101359" y="4267200"/>
            <a:ext cx="889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</a:t>
            </a:r>
            <a:r>
              <a:rPr lang="en-US" altLang="en-US" sz="24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disordered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body function (i.e., disease)</a:t>
            </a: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basis for clinical medicine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34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86FCF-9A89-BB4E-ACBD-AE7F7FB4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 ( L1 &amp; L2) </a:t>
            </a:r>
            <a:br>
              <a:rPr lang="en-US" b="1"/>
            </a:br>
            <a:r>
              <a:rPr lang="en-US" b="1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538CB-24AB-B046-84F9-A7F527364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course general objectives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calculations: Molarity, Equivalents, Molality, Molarity vs. equivalent, pH 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cellular composition 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‘Homeostasis’ meaning, properties, control systems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Explain Positive and Negative Feedback </a:t>
            </a:r>
          </a:p>
        </p:txBody>
      </p:sp>
    </p:spTree>
    <p:extLst>
      <p:ext uri="{BB962C8B-B14F-4D97-AF65-F5344CB8AC3E}">
        <p14:creationId xmlns:p14="http://schemas.microsoft.com/office/powerpoint/2010/main" val="3216891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8305800" cy="1007896"/>
          </a:xfrm>
          <a:prstGeom prst="rect">
            <a:avLst/>
          </a:prstGeom>
          <a:noFill/>
        </p:spPr>
        <p:txBody>
          <a:bodyPr lIns="90488" tIns="44450" rIns="90488" bIns="4445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2600" b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does the body system maintain homeostasis?</a:t>
            </a:r>
          </a:p>
          <a:p>
            <a:pPr eaLnBrk="1" hangingPunct="1">
              <a:defRPr/>
            </a:pPr>
            <a:r>
              <a:rPr lang="en-US" sz="2900" b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Feedback Control</a:t>
            </a:r>
          </a:p>
          <a:p>
            <a:pPr eaLnBrk="1" hangingPunct="1">
              <a:defRPr/>
            </a:pPr>
            <a:endParaRPr lang="en-US" sz="2600" b="1">
              <a:solidFill>
                <a:srgbClr val="FFFFFF"/>
              </a:solidFill>
              <a:latin typeface="+mn-lt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2FB405-AEC8-5D47-AC97-4BD4F8B117D5}"/>
              </a:ext>
            </a:extLst>
          </p:cNvPr>
          <p:cNvSpPr txBox="1"/>
          <p:nvPr/>
        </p:nvSpPr>
        <p:spPr>
          <a:xfrm>
            <a:off x="259830" y="1295400"/>
            <a:ext cx="8173344" cy="20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feedback</a:t>
            </a:r>
            <a:r>
              <a:rPr lang="en-US" sz="22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he response is </a:t>
            </a:r>
            <a:r>
              <a:rPr lang="en-US" sz="22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to the initial stimulus</a:t>
            </a:r>
          </a:p>
          <a:p>
            <a:pPr algn="just">
              <a:lnSpc>
                <a:spcPct val="150000"/>
              </a:lnSpc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Series of changes that return the factor toward a certain mean value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à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promotes stability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à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maintain homeostasis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D11C0-8D77-3541-8BC3-B2B9F0DECE7F}"/>
              </a:ext>
            </a:extLst>
          </p:cNvPr>
          <p:cNvSpPr txBox="1"/>
          <p:nvPr/>
        </p:nvSpPr>
        <p:spPr>
          <a:xfrm>
            <a:off x="609600" y="4038600"/>
            <a:ext cx="52311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 The regulation of body temperature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2. the regulation of blood pressure 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3. the regulation of blood pH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4.  the regulation of blood glucose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61F59-6E39-2146-A50B-3F749980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14"/>
            <a:ext cx="5791200" cy="1046686"/>
          </a:xfrm>
        </p:spPr>
        <p:txBody>
          <a:bodyPr/>
          <a:lstStyle/>
          <a:p>
            <a:r>
              <a:rPr lang="en-US" b="1"/>
              <a:t>1. The regulation of body temperature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65039E1-E429-4642-AE54-052013187961}"/>
              </a:ext>
            </a:extLst>
          </p:cNvPr>
          <p:cNvGrpSpPr/>
          <p:nvPr/>
        </p:nvGrpSpPr>
        <p:grpSpPr>
          <a:xfrm>
            <a:off x="679823" y="1561690"/>
            <a:ext cx="7142747" cy="1929416"/>
            <a:chOff x="20053" y="1752600"/>
            <a:chExt cx="8859837" cy="2644775"/>
          </a:xfrm>
        </p:grpSpPr>
        <p:pic>
          <p:nvPicPr>
            <p:cNvPr id="7" name="Picture 23" descr="fox03628_01_04">
              <a:extLst>
                <a:ext uri="{FF2B5EF4-FFF2-40B4-BE49-F238E27FC236}">
                  <a16:creationId xmlns:a16="http://schemas.microsoft.com/office/drawing/2014/main" xmlns="" id="{B48FF8F7-90EA-0844-98D7-235C30FA6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3" y="1752600"/>
              <a:ext cx="8859837" cy="264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3">
              <a:extLst>
                <a:ext uri="{FF2B5EF4-FFF2-40B4-BE49-F238E27FC236}">
                  <a16:creationId xmlns:a16="http://schemas.microsoft.com/office/drawing/2014/main" xmlns="" id="{31F9F4C7-7365-6B41-AF53-BC6E69129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965" y="1890713"/>
              <a:ext cx="784830" cy="2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Sweat</a:t>
              </a:r>
            </a:p>
          </p:txBody>
        </p:sp>
        <p:sp>
          <p:nvSpPr>
            <p:cNvPr id="9" name="Text Box 64">
              <a:extLst>
                <a:ext uri="{FF2B5EF4-FFF2-40B4-BE49-F238E27FC236}">
                  <a16:creationId xmlns:a16="http://schemas.microsoft.com/office/drawing/2014/main" xmlns="" id="{9DCF74C0-9553-AF45-B18E-1EE36E7FE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9165" y="1890713"/>
              <a:ext cx="784830" cy="2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Sweat</a:t>
              </a:r>
            </a:p>
          </p:txBody>
        </p:sp>
        <p:sp>
          <p:nvSpPr>
            <p:cNvPr id="10" name="Text Box 65">
              <a:extLst>
                <a:ext uri="{FF2B5EF4-FFF2-40B4-BE49-F238E27FC236}">
                  <a16:creationId xmlns:a16="http://schemas.microsoft.com/office/drawing/2014/main" xmlns="" id="{794E572C-E5F9-254D-89E1-ED1ACD279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4865" y="3929063"/>
              <a:ext cx="835550" cy="2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Shiver</a:t>
              </a:r>
            </a:p>
          </p:txBody>
        </p:sp>
        <p:sp>
          <p:nvSpPr>
            <p:cNvPr id="11" name="Text Box 66">
              <a:extLst>
                <a:ext uri="{FF2B5EF4-FFF2-40B4-BE49-F238E27FC236}">
                  <a16:creationId xmlns:a16="http://schemas.microsoft.com/office/drawing/2014/main" xmlns="" id="{EFF07F7B-B81F-9B49-8D9B-82C79D1C4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365" y="3929063"/>
              <a:ext cx="835550" cy="2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Shiver</a:t>
              </a:r>
            </a:p>
          </p:txBody>
        </p:sp>
        <p:sp>
          <p:nvSpPr>
            <p:cNvPr id="12" name="Text Box 67">
              <a:extLst>
                <a:ext uri="{FF2B5EF4-FFF2-40B4-BE49-F238E27FC236}">
                  <a16:creationId xmlns:a16="http://schemas.microsoft.com/office/drawing/2014/main" xmlns="" id="{53D392F7-38D7-8644-949E-9097C1BC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364" y="2871787"/>
              <a:ext cx="1009650" cy="590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Normal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range</a:t>
              </a:r>
            </a:p>
          </p:txBody>
        </p:sp>
        <p:sp>
          <p:nvSpPr>
            <p:cNvPr id="13" name="Text Box 68">
              <a:extLst>
                <a:ext uri="{FF2B5EF4-FFF2-40B4-BE49-F238E27FC236}">
                  <a16:creationId xmlns:a16="http://schemas.microsoft.com/office/drawing/2014/main" xmlns="" id="{512BBA26-D481-294A-8072-D60DAAB59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14" y="2973388"/>
              <a:ext cx="774191" cy="29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37° C</a:t>
              </a:r>
            </a:p>
          </p:txBody>
        </p:sp>
        <p:grpSp>
          <p:nvGrpSpPr>
            <p:cNvPr id="14" name="Group 69">
              <a:extLst>
                <a:ext uri="{FF2B5EF4-FFF2-40B4-BE49-F238E27FC236}">
                  <a16:creationId xmlns:a16="http://schemas.microsoft.com/office/drawing/2014/main" xmlns="" id="{51AAFB92-6422-A348-A7E9-EFA50B0D77D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440028" y="1760537"/>
              <a:ext cx="344487" cy="2627312"/>
              <a:chOff x="1139" y="2694"/>
              <a:chExt cx="136" cy="1123"/>
            </a:xfrm>
          </p:grpSpPr>
          <p:sp>
            <p:nvSpPr>
              <p:cNvPr id="15" name="Freeform 70">
                <a:extLst>
                  <a:ext uri="{FF2B5EF4-FFF2-40B4-BE49-F238E27FC236}">
                    <a16:creationId xmlns:a16="http://schemas.microsoft.com/office/drawing/2014/main" xmlns="" id="{A77F0C2E-5F06-EF49-8ECE-6F4DF623F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2694"/>
                <a:ext cx="68" cy="492"/>
              </a:xfrm>
              <a:custGeom>
                <a:avLst/>
                <a:gdLst>
                  <a:gd name="T0" fmla="*/ 0 w 68"/>
                  <a:gd name="T1" fmla="*/ 492 h 492"/>
                  <a:gd name="T2" fmla="*/ 0 w 68"/>
                  <a:gd name="T3" fmla="*/ 80 h 492"/>
                  <a:gd name="T4" fmla="*/ 0 w 68"/>
                  <a:gd name="T5" fmla="*/ 80 h 492"/>
                  <a:gd name="T6" fmla="*/ 2 w 68"/>
                  <a:gd name="T7" fmla="*/ 64 h 492"/>
                  <a:gd name="T8" fmla="*/ 7 w 68"/>
                  <a:gd name="T9" fmla="*/ 50 h 492"/>
                  <a:gd name="T10" fmla="*/ 11 w 68"/>
                  <a:gd name="T11" fmla="*/ 36 h 492"/>
                  <a:gd name="T12" fmla="*/ 21 w 68"/>
                  <a:gd name="T13" fmla="*/ 25 h 492"/>
                  <a:gd name="T14" fmla="*/ 30 w 68"/>
                  <a:gd name="T15" fmla="*/ 14 h 492"/>
                  <a:gd name="T16" fmla="*/ 41 w 68"/>
                  <a:gd name="T17" fmla="*/ 7 h 492"/>
                  <a:gd name="T18" fmla="*/ 55 w 68"/>
                  <a:gd name="T19" fmla="*/ 2 h 492"/>
                  <a:gd name="T20" fmla="*/ 68 w 68"/>
                  <a:gd name="T21" fmla="*/ 0 h 4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492"/>
                  <a:gd name="T35" fmla="*/ 68 w 68"/>
                  <a:gd name="T36" fmla="*/ 492 h 4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492">
                    <a:moveTo>
                      <a:pt x="0" y="492"/>
                    </a:moveTo>
                    <a:lnTo>
                      <a:pt x="0" y="80"/>
                    </a:lnTo>
                    <a:lnTo>
                      <a:pt x="2" y="64"/>
                    </a:lnTo>
                    <a:lnTo>
                      <a:pt x="7" y="50"/>
                    </a:lnTo>
                    <a:lnTo>
                      <a:pt x="11" y="36"/>
                    </a:lnTo>
                    <a:lnTo>
                      <a:pt x="21" y="25"/>
                    </a:lnTo>
                    <a:lnTo>
                      <a:pt x="30" y="14"/>
                    </a:lnTo>
                    <a:lnTo>
                      <a:pt x="41" y="7"/>
                    </a:lnTo>
                    <a:lnTo>
                      <a:pt x="55" y="2"/>
                    </a:lnTo>
                    <a:lnTo>
                      <a:pt x="6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Freeform 71">
                <a:extLst>
                  <a:ext uri="{FF2B5EF4-FFF2-40B4-BE49-F238E27FC236}">
                    <a16:creationId xmlns:a16="http://schemas.microsoft.com/office/drawing/2014/main" xmlns="" id="{66FE7145-69AF-D840-98DD-245C899C9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3320"/>
                <a:ext cx="68" cy="497"/>
              </a:xfrm>
              <a:custGeom>
                <a:avLst/>
                <a:gdLst>
                  <a:gd name="T0" fmla="*/ 68 w 68"/>
                  <a:gd name="T1" fmla="*/ 497 h 497"/>
                  <a:gd name="T2" fmla="*/ 68 w 68"/>
                  <a:gd name="T3" fmla="*/ 497 h 497"/>
                  <a:gd name="T4" fmla="*/ 55 w 68"/>
                  <a:gd name="T5" fmla="*/ 495 h 497"/>
                  <a:gd name="T6" fmla="*/ 41 w 68"/>
                  <a:gd name="T7" fmla="*/ 490 h 497"/>
                  <a:gd name="T8" fmla="*/ 30 w 68"/>
                  <a:gd name="T9" fmla="*/ 483 h 497"/>
                  <a:gd name="T10" fmla="*/ 21 w 68"/>
                  <a:gd name="T11" fmla="*/ 474 h 497"/>
                  <a:gd name="T12" fmla="*/ 11 w 68"/>
                  <a:gd name="T13" fmla="*/ 463 h 497"/>
                  <a:gd name="T14" fmla="*/ 7 w 68"/>
                  <a:gd name="T15" fmla="*/ 449 h 497"/>
                  <a:gd name="T16" fmla="*/ 2 w 68"/>
                  <a:gd name="T17" fmla="*/ 433 h 497"/>
                  <a:gd name="T18" fmla="*/ 0 w 68"/>
                  <a:gd name="T19" fmla="*/ 417 h 497"/>
                  <a:gd name="T20" fmla="*/ 0 w 68"/>
                  <a:gd name="T21" fmla="*/ 0 h 4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497"/>
                  <a:gd name="T35" fmla="*/ 68 w 68"/>
                  <a:gd name="T36" fmla="*/ 497 h 4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497">
                    <a:moveTo>
                      <a:pt x="68" y="497"/>
                    </a:moveTo>
                    <a:lnTo>
                      <a:pt x="68" y="497"/>
                    </a:lnTo>
                    <a:lnTo>
                      <a:pt x="55" y="495"/>
                    </a:lnTo>
                    <a:lnTo>
                      <a:pt x="41" y="490"/>
                    </a:lnTo>
                    <a:lnTo>
                      <a:pt x="30" y="483"/>
                    </a:lnTo>
                    <a:lnTo>
                      <a:pt x="21" y="474"/>
                    </a:lnTo>
                    <a:lnTo>
                      <a:pt x="11" y="463"/>
                    </a:lnTo>
                    <a:lnTo>
                      <a:pt x="7" y="449"/>
                    </a:lnTo>
                    <a:lnTo>
                      <a:pt x="2" y="433"/>
                    </a:ln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Freeform 72">
                <a:extLst>
                  <a:ext uri="{FF2B5EF4-FFF2-40B4-BE49-F238E27FC236}">
                    <a16:creationId xmlns:a16="http://schemas.microsoft.com/office/drawing/2014/main" xmlns="" id="{6330FE73-F2C8-5343-AF83-C295844C2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" y="3177"/>
                <a:ext cx="68" cy="80"/>
              </a:xfrm>
              <a:custGeom>
                <a:avLst/>
                <a:gdLst>
                  <a:gd name="T0" fmla="*/ 68 w 68"/>
                  <a:gd name="T1" fmla="*/ 0 h 80"/>
                  <a:gd name="T2" fmla="*/ 68 w 68"/>
                  <a:gd name="T3" fmla="*/ 0 h 80"/>
                  <a:gd name="T4" fmla="*/ 68 w 68"/>
                  <a:gd name="T5" fmla="*/ 16 h 80"/>
                  <a:gd name="T6" fmla="*/ 63 w 68"/>
                  <a:gd name="T7" fmla="*/ 32 h 80"/>
                  <a:gd name="T8" fmla="*/ 57 w 68"/>
                  <a:gd name="T9" fmla="*/ 43 h 80"/>
                  <a:gd name="T10" fmla="*/ 47 w 68"/>
                  <a:gd name="T11" fmla="*/ 57 h 80"/>
                  <a:gd name="T12" fmla="*/ 38 w 68"/>
                  <a:gd name="T13" fmla="*/ 66 h 80"/>
                  <a:gd name="T14" fmla="*/ 27 w 68"/>
                  <a:gd name="T15" fmla="*/ 73 h 80"/>
                  <a:gd name="T16" fmla="*/ 13 w 68"/>
                  <a:gd name="T17" fmla="*/ 77 h 80"/>
                  <a:gd name="T18" fmla="*/ 0 w 68"/>
                  <a:gd name="T19" fmla="*/ 8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80"/>
                  <a:gd name="T32" fmla="*/ 68 w 68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80">
                    <a:moveTo>
                      <a:pt x="68" y="0"/>
                    </a:moveTo>
                    <a:lnTo>
                      <a:pt x="68" y="0"/>
                    </a:lnTo>
                    <a:lnTo>
                      <a:pt x="68" y="16"/>
                    </a:lnTo>
                    <a:lnTo>
                      <a:pt x="63" y="32"/>
                    </a:lnTo>
                    <a:lnTo>
                      <a:pt x="57" y="43"/>
                    </a:lnTo>
                    <a:lnTo>
                      <a:pt x="47" y="57"/>
                    </a:lnTo>
                    <a:lnTo>
                      <a:pt x="38" y="66"/>
                    </a:lnTo>
                    <a:lnTo>
                      <a:pt x="27" y="73"/>
                    </a:lnTo>
                    <a:lnTo>
                      <a:pt x="13" y="77"/>
                    </a:lnTo>
                    <a:lnTo>
                      <a:pt x="0" y="8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Freeform 73">
                <a:extLst>
                  <a:ext uri="{FF2B5EF4-FFF2-40B4-BE49-F238E27FC236}">
                    <a16:creationId xmlns:a16="http://schemas.microsoft.com/office/drawing/2014/main" xmlns="" id="{51920ACE-1761-1C47-9CC2-F99EAA1A3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" y="3257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13 w 68"/>
                  <a:gd name="T5" fmla="*/ 0 h 77"/>
                  <a:gd name="T6" fmla="*/ 27 w 68"/>
                  <a:gd name="T7" fmla="*/ 4 h 77"/>
                  <a:gd name="T8" fmla="*/ 38 w 68"/>
                  <a:gd name="T9" fmla="*/ 13 h 77"/>
                  <a:gd name="T10" fmla="*/ 47 w 68"/>
                  <a:gd name="T11" fmla="*/ 22 h 77"/>
                  <a:gd name="T12" fmla="*/ 57 w 68"/>
                  <a:gd name="T13" fmla="*/ 34 h 77"/>
                  <a:gd name="T14" fmla="*/ 63 w 68"/>
                  <a:gd name="T15" fmla="*/ 47 h 77"/>
                  <a:gd name="T16" fmla="*/ 68 w 68"/>
                  <a:gd name="T17" fmla="*/ 61 h 77"/>
                  <a:gd name="T18" fmla="*/ 68 w 68"/>
                  <a:gd name="T19" fmla="*/ 7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77"/>
                  <a:gd name="T32" fmla="*/ 68 w 68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7" y="4"/>
                    </a:lnTo>
                    <a:lnTo>
                      <a:pt x="38" y="13"/>
                    </a:lnTo>
                    <a:lnTo>
                      <a:pt x="47" y="22"/>
                    </a:lnTo>
                    <a:lnTo>
                      <a:pt x="57" y="34"/>
                    </a:lnTo>
                    <a:lnTo>
                      <a:pt x="63" y="47"/>
                    </a:lnTo>
                    <a:lnTo>
                      <a:pt x="68" y="61"/>
                    </a:lnTo>
                    <a:lnTo>
                      <a:pt x="68" y="7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C70A084-1E33-E34C-9A03-2B49F9B186A2}"/>
              </a:ext>
            </a:extLst>
          </p:cNvPr>
          <p:cNvGrpSpPr/>
          <p:nvPr/>
        </p:nvGrpSpPr>
        <p:grpSpPr>
          <a:xfrm>
            <a:off x="466329" y="4147125"/>
            <a:ext cx="7297817" cy="1377971"/>
            <a:chOff x="1540044" y="1218546"/>
            <a:chExt cx="8829675" cy="1679575"/>
          </a:xfrm>
        </p:grpSpPr>
        <p:pic>
          <p:nvPicPr>
            <p:cNvPr id="21" name="Picture 187" descr="fox03628_01_03">
              <a:extLst>
                <a:ext uri="{FF2B5EF4-FFF2-40B4-BE49-F238E27FC236}">
                  <a16:creationId xmlns:a16="http://schemas.microsoft.com/office/drawing/2014/main" xmlns="" id="{8322CA99-3324-B746-9684-54E20254F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044" y="1218546"/>
              <a:ext cx="882967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43">
              <a:extLst>
                <a:ext uri="{FF2B5EF4-FFF2-40B4-BE49-F238E27FC236}">
                  <a16:creationId xmlns:a16="http://schemas.microsoft.com/office/drawing/2014/main" xmlns="" id="{5F95EF54-F51C-7948-9310-3714565D8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55" y="1605896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3" name="Rectangle 172">
              <a:extLst>
                <a:ext uri="{FF2B5EF4-FFF2-40B4-BE49-F238E27FC236}">
                  <a16:creationId xmlns:a16="http://schemas.microsoft.com/office/drawing/2014/main" xmlns="" id="{97A92ED9-83FE-3248-9D51-AD4256913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630" y="2250422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4" name="Rectangle 173">
              <a:extLst>
                <a:ext uri="{FF2B5EF4-FFF2-40B4-BE49-F238E27FC236}">
                  <a16:creationId xmlns:a16="http://schemas.microsoft.com/office/drawing/2014/main" xmlns="" id="{AAB2FB18-0E9E-BB4F-8D7B-47B2B6E62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505" y="1605896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5" name="Rectangle 174">
              <a:extLst>
                <a:ext uri="{FF2B5EF4-FFF2-40B4-BE49-F238E27FC236}">
                  <a16:creationId xmlns:a16="http://schemas.microsoft.com/office/drawing/2014/main" xmlns="" id="{6C8BA95F-87E4-1E46-A514-CCE48B24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555" y="2250422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6" name="Rectangle 175">
              <a:extLst>
                <a:ext uri="{FF2B5EF4-FFF2-40B4-BE49-F238E27FC236}">
                  <a16:creationId xmlns:a16="http://schemas.microsoft.com/office/drawing/2014/main" xmlns="" id="{66F0BDA2-B2B4-0045-8FB4-D0DEE30A5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1954" y="1605896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7" name="Rectangle 176">
              <a:extLst>
                <a:ext uri="{FF2B5EF4-FFF2-40B4-BE49-F238E27FC236}">
                  <a16:creationId xmlns:a16="http://schemas.microsoft.com/office/drawing/2014/main" xmlns="" id="{47B8759A-BCAA-574A-8D44-94ADA3EF8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830" y="2250422"/>
              <a:ext cx="108611" cy="2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–</a:t>
              </a:r>
              <a:endParaRPr lang="en-US" altLang="en-US" sz="1400" b="1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endParaRPr>
            </a:p>
          </p:txBody>
        </p:sp>
        <p:sp>
          <p:nvSpPr>
            <p:cNvPr id="28" name="Text Box 177">
              <a:extLst>
                <a:ext uri="{FF2B5EF4-FFF2-40B4-BE49-F238E27FC236}">
                  <a16:creationId xmlns:a16="http://schemas.microsoft.com/office/drawing/2014/main" xmlns="" id="{F3C51A6F-714C-8740-AE8E-7A33FECA2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935" y="1825160"/>
              <a:ext cx="980602" cy="52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Set point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(average)</a:t>
              </a:r>
            </a:p>
          </p:txBody>
        </p:sp>
        <p:sp>
          <p:nvSpPr>
            <p:cNvPr id="29" name="Text Box 178">
              <a:extLst>
                <a:ext uri="{FF2B5EF4-FFF2-40B4-BE49-F238E27FC236}">
                  <a16:creationId xmlns:a16="http://schemas.microsoft.com/office/drawing/2014/main" xmlns="" id="{40BF02D0-86BE-BD4B-865C-423FC0A0B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9705" y="1804277"/>
              <a:ext cx="823506" cy="52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Normal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prstClr val="black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range</a:t>
              </a:r>
            </a:p>
          </p:txBody>
        </p:sp>
        <p:grpSp>
          <p:nvGrpSpPr>
            <p:cNvPr id="30" name="Group 186">
              <a:extLst>
                <a:ext uri="{FF2B5EF4-FFF2-40B4-BE49-F238E27FC236}">
                  <a16:creationId xmlns:a16="http://schemas.microsoft.com/office/drawing/2014/main" xmlns="" id="{93892A3E-40D9-ED4E-8A78-96D0F0897E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0800000">
              <a:off x="9226718" y="1609071"/>
              <a:ext cx="207962" cy="985837"/>
              <a:chOff x="1141" y="2880"/>
              <a:chExt cx="136" cy="1123"/>
            </a:xfrm>
          </p:grpSpPr>
          <p:sp>
            <p:nvSpPr>
              <p:cNvPr id="31" name="Freeform 180">
                <a:extLst>
                  <a:ext uri="{FF2B5EF4-FFF2-40B4-BE49-F238E27FC236}">
                    <a16:creationId xmlns:a16="http://schemas.microsoft.com/office/drawing/2014/main" xmlns="" id="{3E7A50FD-3DAB-294B-A657-D5C616A9BB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9" y="2880"/>
                <a:ext cx="68" cy="492"/>
              </a:xfrm>
              <a:custGeom>
                <a:avLst/>
                <a:gdLst>
                  <a:gd name="T0" fmla="*/ 0 w 68"/>
                  <a:gd name="T1" fmla="*/ 492 h 492"/>
                  <a:gd name="T2" fmla="*/ 0 w 68"/>
                  <a:gd name="T3" fmla="*/ 80 h 492"/>
                  <a:gd name="T4" fmla="*/ 0 w 68"/>
                  <a:gd name="T5" fmla="*/ 80 h 492"/>
                  <a:gd name="T6" fmla="*/ 2 w 68"/>
                  <a:gd name="T7" fmla="*/ 64 h 492"/>
                  <a:gd name="T8" fmla="*/ 7 w 68"/>
                  <a:gd name="T9" fmla="*/ 50 h 492"/>
                  <a:gd name="T10" fmla="*/ 11 w 68"/>
                  <a:gd name="T11" fmla="*/ 36 h 492"/>
                  <a:gd name="T12" fmla="*/ 21 w 68"/>
                  <a:gd name="T13" fmla="*/ 25 h 492"/>
                  <a:gd name="T14" fmla="*/ 30 w 68"/>
                  <a:gd name="T15" fmla="*/ 14 h 492"/>
                  <a:gd name="T16" fmla="*/ 41 w 68"/>
                  <a:gd name="T17" fmla="*/ 7 h 492"/>
                  <a:gd name="T18" fmla="*/ 55 w 68"/>
                  <a:gd name="T19" fmla="*/ 2 h 492"/>
                  <a:gd name="T20" fmla="*/ 68 w 68"/>
                  <a:gd name="T21" fmla="*/ 0 h 4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492"/>
                  <a:gd name="T35" fmla="*/ 68 w 68"/>
                  <a:gd name="T36" fmla="*/ 492 h 4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492">
                    <a:moveTo>
                      <a:pt x="0" y="492"/>
                    </a:moveTo>
                    <a:lnTo>
                      <a:pt x="0" y="80"/>
                    </a:lnTo>
                    <a:lnTo>
                      <a:pt x="2" y="64"/>
                    </a:lnTo>
                    <a:lnTo>
                      <a:pt x="7" y="50"/>
                    </a:lnTo>
                    <a:lnTo>
                      <a:pt x="11" y="36"/>
                    </a:lnTo>
                    <a:lnTo>
                      <a:pt x="21" y="25"/>
                    </a:lnTo>
                    <a:lnTo>
                      <a:pt x="30" y="14"/>
                    </a:lnTo>
                    <a:lnTo>
                      <a:pt x="41" y="7"/>
                    </a:lnTo>
                    <a:lnTo>
                      <a:pt x="55" y="2"/>
                    </a:lnTo>
                    <a:lnTo>
                      <a:pt x="6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2" name="Freeform 181">
                <a:extLst>
                  <a:ext uri="{FF2B5EF4-FFF2-40B4-BE49-F238E27FC236}">
                    <a16:creationId xmlns:a16="http://schemas.microsoft.com/office/drawing/2014/main" xmlns="" id="{D4363A41-532E-A64B-8062-8BB731E6E5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9" y="3506"/>
                <a:ext cx="68" cy="497"/>
              </a:xfrm>
              <a:custGeom>
                <a:avLst/>
                <a:gdLst>
                  <a:gd name="T0" fmla="*/ 68 w 68"/>
                  <a:gd name="T1" fmla="*/ 497 h 497"/>
                  <a:gd name="T2" fmla="*/ 68 w 68"/>
                  <a:gd name="T3" fmla="*/ 497 h 497"/>
                  <a:gd name="T4" fmla="*/ 55 w 68"/>
                  <a:gd name="T5" fmla="*/ 495 h 497"/>
                  <a:gd name="T6" fmla="*/ 41 w 68"/>
                  <a:gd name="T7" fmla="*/ 490 h 497"/>
                  <a:gd name="T8" fmla="*/ 30 w 68"/>
                  <a:gd name="T9" fmla="*/ 483 h 497"/>
                  <a:gd name="T10" fmla="*/ 21 w 68"/>
                  <a:gd name="T11" fmla="*/ 474 h 497"/>
                  <a:gd name="T12" fmla="*/ 11 w 68"/>
                  <a:gd name="T13" fmla="*/ 463 h 497"/>
                  <a:gd name="T14" fmla="*/ 7 w 68"/>
                  <a:gd name="T15" fmla="*/ 449 h 497"/>
                  <a:gd name="T16" fmla="*/ 2 w 68"/>
                  <a:gd name="T17" fmla="*/ 433 h 497"/>
                  <a:gd name="T18" fmla="*/ 0 w 68"/>
                  <a:gd name="T19" fmla="*/ 417 h 497"/>
                  <a:gd name="T20" fmla="*/ 0 w 68"/>
                  <a:gd name="T21" fmla="*/ 0 h 4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497"/>
                  <a:gd name="T35" fmla="*/ 68 w 68"/>
                  <a:gd name="T36" fmla="*/ 497 h 4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497">
                    <a:moveTo>
                      <a:pt x="68" y="497"/>
                    </a:moveTo>
                    <a:lnTo>
                      <a:pt x="68" y="497"/>
                    </a:lnTo>
                    <a:lnTo>
                      <a:pt x="55" y="495"/>
                    </a:lnTo>
                    <a:lnTo>
                      <a:pt x="41" y="490"/>
                    </a:lnTo>
                    <a:lnTo>
                      <a:pt x="30" y="483"/>
                    </a:lnTo>
                    <a:lnTo>
                      <a:pt x="21" y="474"/>
                    </a:lnTo>
                    <a:lnTo>
                      <a:pt x="11" y="463"/>
                    </a:lnTo>
                    <a:lnTo>
                      <a:pt x="7" y="449"/>
                    </a:lnTo>
                    <a:lnTo>
                      <a:pt x="2" y="433"/>
                    </a:ln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3" name="Freeform 182">
                <a:extLst>
                  <a:ext uri="{FF2B5EF4-FFF2-40B4-BE49-F238E27FC236}">
                    <a16:creationId xmlns:a16="http://schemas.microsoft.com/office/drawing/2014/main" xmlns="" id="{3ACFB2E2-5659-F74C-ACC3-5ADD7E3A04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1" y="3363"/>
                <a:ext cx="68" cy="80"/>
              </a:xfrm>
              <a:custGeom>
                <a:avLst/>
                <a:gdLst>
                  <a:gd name="T0" fmla="*/ 68 w 68"/>
                  <a:gd name="T1" fmla="*/ 0 h 80"/>
                  <a:gd name="T2" fmla="*/ 68 w 68"/>
                  <a:gd name="T3" fmla="*/ 0 h 80"/>
                  <a:gd name="T4" fmla="*/ 68 w 68"/>
                  <a:gd name="T5" fmla="*/ 16 h 80"/>
                  <a:gd name="T6" fmla="*/ 63 w 68"/>
                  <a:gd name="T7" fmla="*/ 32 h 80"/>
                  <a:gd name="T8" fmla="*/ 57 w 68"/>
                  <a:gd name="T9" fmla="*/ 43 h 80"/>
                  <a:gd name="T10" fmla="*/ 47 w 68"/>
                  <a:gd name="T11" fmla="*/ 57 h 80"/>
                  <a:gd name="T12" fmla="*/ 38 w 68"/>
                  <a:gd name="T13" fmla="*/ 66 h 80"/>
                  <a:gd name="T14" fmla="*/ 27 w 68"/>
                  <a:gd name="T15" fmla="*/ 73 h 80"/>
                  <a:gd name="T16" fmla="*/ 13 w 68"/>
                  <a:gd name="T17" fmla="*/ 77 h 80"/>
                  <a:gd name="T18" fmla="*/ 0 w 68"/>
                  <a:gd name="T19" fmla="*/ 8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80"/>
                  <a:gd name="T32" fmla="*/ 68 w 68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80">
                    <a:moveTo>
                      <a:pt x="68" y="0"/>
                    </a:moveTo>
                    <a:lnTo>
                      <a:pt x="68" y="0"/>
                    </a:lnTo>
                    <a:lnTo>
                      <a:pt x="68" y="16"/>
                    </a:lnTo>
                    <a:lnTo>
                      <a:pt x="63" y="32"/>
                    </a:lnTo>
                    <a:lnTo>
                      <a:pt x="57" y="43"/>
                    </a:lnTo>
                    <a:lnTo>
                      <a:pt x="47" y="57"/>
                    </a:lnTo>
                    <a:lnTo>
                      <a:pt x="38" y="66"/>
                    </a:lnTo>
                    <a:lnTo>
                      <a:pt x="27" y="73"/>
                    </a:lnTo>
                    <a:lnTo>
                      <a:pt x="13" y="77"/>
                    </a:lnTo>
                    <a:lnTo>
                      <a:pt x="0" y="8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4" name="Freeform 183">
                <a:extLst>
                  <a:ext uri="{FF2B5EF4-FFF2-40B4-BE49-F238E27FC236}">
                    <a16:creationId xmlns:a16="http://schemas.microsoft.com/office/drawing/2014/main" xmlns="" id="{C804FB97-DCDA-3044-853D-9DD2EBB9FF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1" y="3443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13 w 68"/>
                  <a:gd name="T5" fmla="*/ 0 h 77"/>
                  <a:gd name="T6" fmla="*/ 27 w 68"/>
                  <a:gd name="T7" fmla="*/ 4 h 77"/>
                  <a:gd name="T8" fmla="*/ 38 w 68"/>
                  <a:gd name="T9" fmla="*/ 13 h 77"/>
                  <a:gd name="T10" fmla="*/ 47 w 68"/>
                  <a:gd name="T11" fmla="*/ 22 h 77"/>
                  <a:gd name="T12" fmla="*/ 57 w 68"/>
                  <a:gd name="T13" fmla="*/ 34 h 77"/>
                  <a:gd name="T14" fmla="*/ 63 w 68"/>
                  <a:gd name="T15" fmla="*/ 47 h 77"/>
                  <a:gd name="T16" fmla="*/ 68 w 68"/>
                  <a:gd name="T17" fmla="*/ 61 h 77"/>
                  <a:gd name="T18" fmla="*/ 68 w 68"/>
                  <a:gd name="T19" fmla="*/ 7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77"/>
                  <a:gd name="T32" fmla="*/ 68 w 68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7" y="4"/>
                    </a:lnTo>
                    <a:lnTo>
                      <a:pt x="38" y="13"/>
                    </a:lnTo>
                    <a:lnTo>
                      <a:pt x="47" y="22"/>
                    </a:lnTo>
                    <a:lnTo>
                      <a:pt x="57" y="34"/>
                    </a:lnTo>
                    <a:lnTo>
                      <a:pt x="63" y="47"/>
                    </a:lnTo>
                    <a:lnTo>
                      <a:pt x="68" y="61"/>
                    </a:lnTo>
                    <a:lnTo>
                      <a:pt x="68" y="7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424456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35" name="Text Box 4">
            <a:extLst>
              <a:ext uri="{FF2B5EF4-FFF2-40B4-BE49-F238E27FC236}">
                <a16:creationId xmlns:a16="http://schemas.microsoft.com/office/drawing/2014/main" xmlns="" id="{DE70CA5A-FBA4-D445-A34E-941B7159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948" y="5729414"/>
            <a:ext cx="4462970" cy="2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00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Copyright </a:t>
            </a:r>
            <a:r>
              <a:rPr lang="en-US" altLang="en-US" sz="800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 panose="02020603050405020304" pitchFamily="18" charset="0"/>
              </a:rPr>
              <a:t>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77189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2737" y="222828"/>
            <a:ext cx="6772275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Control of Arterial Pressure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39341" y="1371600"/>
            <a:ext cx="2511008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Arterial  Pressure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11370" y="1219200"/>
            <a:ext cx="1863715" cy="8925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</a:p>
          <a:p>
            <a:pPr algn="ctr" eaLnBrk="1" hangingPunct="1">
              <a:defRPr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77255" y="2844998"/>
            <a:ext cx="2424703" cy="8925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Heart Rate</a:t>
            </a:r>
          </a:p>
          <a:p>
            <a:pPr algn="ctr" eaLnBrk="1" hangingPunct="1">
              <a:defRPr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Vasoconstriction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5606541" y="13716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2600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3599679" y="2927014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2600">
              <a:latin typeface="+mn-lt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67878" y="13716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2800">
              <a:latin typeface="+mn-lt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047616" y="1752600"/>
            <a:ext cx="1084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2600">
              <a:latin typeface="+mn-lt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6024167" y="2074778"/>
            <a:ext cx="744537" cy="1219200"/>
          </a:xfrm>
          <a:custGeom>
            <a:avLst/>
            <a:gdLst>
              <a:gd name="T0" fmla="*/ 2147483647 w 528"/>
              <a:gd name="T1" fmla="*/ 0 h 768"/>
              <a:gd name="T2" fmla="*/ 2147483647 w 528"/>
              <a:gd name="T3" fmla="*/ 2147483647 h 768"/>
              <a:gd name="T4" fmla="*/ 0 w 528"/>
              <a:gd name="T5" fmla="*/ 2147483647 h 768"/>
              <a:gd name="T6" fmla="*/ 0 60000 65536"/>
              <a:gd name="T7" fmla="*/ 0 60000 65536"/>
              <a:gd name="T8" fmla="*/ 0 60000 65536"/>
              <a:gd name="T9" fmla="*/ 0 w 528"/>
              <a:gd name="T10" fmla="*/ 0 h 768"/>
              <a:gd name="T11" fmla="*/ 528 w 528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768">
                <a:moveTo>
                  <a:pt x="528" y="0"/>
                </a:moveTo>
                <a:cubicBezTo>
                  <a:pt x="524" y="128"/>
                  <a:pt x="520" y="256"/>
                  <a:pt x="432" y="384"/>
                </a:cubicBezTo>
                <a:cubicBezTo>
                  <a:pt x="344" y="512"/>
                  <a:pt x="72" y="704"/>
                  <a:pt x="0" y="7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600">
              <a:latin typeface="+mn-lt"/>
            </a:endParaRPr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1339341" y="2286000"/>
            <a:ext cx="1759202" cy="2643301"/>
          </a:xfrm>
          <a:custGeom>
            <a:avLst/>
            <a:gdLst>
              <a:gd name="T0" fmla="*/ 2147483647 w 528"/>
              <a:gd name="T1" fmla="*/ 2147483647 h 912"/>
              <a:gd name="T2" fmla="*/ 2147483647 w 528"/>
              <a:gd name="T3" fmla="*/ 2147483647 h 912"/>
              <a:gd name="T4" fmla="*/ 0 w 528"/>
              <a:gd name="T5" fmla="*/ 0 h 912"/>
              <a:gd name="T6" fmla="*/ 0 60000 65536"/>
              <a:gd name="T7" fmla="*/ 0 60000 65536"/>
              <a:gd name="T8" fmla="*/ 0 60000 65536"/>
              <a:gd name="T9" fmla="*/ 0 w 528"/>
              <a:gd name="T10" fmla="*/ 0 h 912"/>
              <a:gd name="T11" fmla="*/ 528 w 52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912">
                <a:moveTo>
                  <a:pt x="528" y="912"/>
                </a:moveTo>
                <a:cubicBezTo>
                  <a:pt x="380" y="844"/>
                  <a:pt x="232" y="776"/>
                  <a:pt x="144" y="624"/>
                </a:cubicBezTo>
                <a:cubicBezTo>
                  <a:pt x="56" y="472"/>
                  <a:pt x="24" y="104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600">
              <a:latin typeface="+mn-lt"/>
            </a:endParaRP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2015742" y="3475787"/>
            <a:ext cx="406400" cy="381000"/>
            <a:chOff x="1584" y="2304"/>
            <a:chExt cx="288" cy="240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632" y="2448"/>
              <a:ext cx="1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600">
                <a:latin typeface="+mn-lt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584" y="2304"/>
              <a:ext cx="288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2600">
                <a:latin typeface="+mn-lt"/>
              </a:endParaRPr>
            </a:p>
          </p:txBody>
        </p:sp>
      </p:grpSp>
      <p:sp>
        <p:nvSpPr>
          <p:cNvPr id="3" name="Down Arrow 2">
            <a:extLst>
              <a:ext uri="{FF2B5EF4-FFF2-40B4-BE49-F238E27FC236}">
                <a16:creationId xmlns:a16="http://schemas.microsoft.com/office/drawing/2014/main" xmlns="" id="{4BC3D10D-51AA-D044-ABDC-B5A812C99C5A}"/>
              </a:ext>
            </a:extLst>
          </p:cNvPr>
          <p:cNvSpPr/>
          <p:nvPr/>
        </p:nvSpPr>
        <p:spPr>
          <a:xfrm>
            <a:off x="4955312" y="3890779"/>
            <a:ext cx="1524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9E61F5-EED8-E240-8189-B6DD77560F07}"/>
              </a:ext>
            </a:extLst>
          </p:cNvPr>
          <p:cNvSpPr txBox="1"/>
          <p:nvPr/>
        </p:nvSpPr>
        <p:spPr>
          <a:xfrm>
            <a:off x="4043278" y="4553345"/>
            <a:ext cx="24961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Arterial pressure </a:t>
            </a: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xmlns="" id="{8287BCA9-D786-9842-8F49-CC85D3EDA4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7561" y="4359988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26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5AB892-4A2E-F74F-85C7-8C93578EB79A}"/>
              </a:ext>
            </a:extLst>
          </p:cNvPr>
          <p:cNvSpPr txBox="1"/>
          <p:nvPr/>
        </p:nvSpPr>
        <p:spPr>
          <a:xfrm>
            <a:off x="4045290" y="5953424"/>
            <a:ext cx="2050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is fixed</a:t>
            </a:r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xmlns="" id="{9798824E-1506-444C-9FF0-2820621D8D3C}"/>
              </a:ext>
            </a:extLst>
          </p:cNvPr>
          <p:cNvSpPr/>
          <p:nvPr/>
        </p:nvSpPr>
        <p:spPr>
          <a:xfrm>
            <a:off x="4738013" y="5212008"/>
            <a:ext cx="739398" cy="709332"/>
          </a:xfrm>
          <a:prstGeom prst="sun">
            <a:avLst/>
          </a:prstGeom>
          <a:gradFill>
            <a:gsLst>
              <a:gs pos="2999">
                <a:srgbClr val="FCFD08"/>
              </a:gs>
              <a:gs pos="3002">
                <a:srgbClr val="FCFD08"/>
              </a:gs>
              <a:gs pos="12006">
                <a:srgbClr val="F3F81F"/>
              </a:gs>
              <a:gs pos="18000">
                <a:srgbClr val="EDF42E"/>
              </a:gs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B58855-B112-7B4A-A5D9-16FAF503C35F}"/>
              </a:ext>
            </a:extLst>
          </p:cNvPr>
          <p:cNvGrpSpPr/>
          <p:nvPr/>
        </p:nvGrpSpPr>
        <p:grpSpPr>
          <a:xfrm>
            <a:off x="1295400" y="228209"/>
            <a:ext cx="6477000" cy="5968631"/>
            <a:chOff x="4358482" y="2057401"/>
            <a:chExt cx="3594100" cy="4731543"/>
          </a:xfrm>
        </p:grpSpPr>
        <p:pic>
          <p:nvPicPr>
            <p:cNvPr id="5" name="Picture 4" descr="G:\Graphics\Powerpoint\MH_DCM\MH_DCM-TEXTEDIT PROJECTS\FOX_13e\Processed files\chapt14\chapt14_textedit\jpg\fox03628_14_28.jpg">
              <a:extLst>
                <a:ext uri="{FF2B5EF4-FFF2-40B4-BE49-F238E27FC236}">
                  <a16:creationId xmlns:a16="http://schemas.microsoft.com/office/drawing/2014/main" xmlns="" id="{44DCBA87-71F7-4E41-A3B5-D4C2F62A1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482" y="2418557"/>
              <a:ext cx="3594100" cy="437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348">
              <a:extLst>
                <a:ext uri="{FF2B5EF4-FFF2-40B4-BE49-F238E27FC236}">
                  <a16:creationId xmlns:a16="http://schemas.microsoft.com/office/drawing/2014/main" xmlns="" id="{B03A1379-CA5D-954A-BDB1-B69470DFDD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15151" y="2057401"/>
              <a:ext cx="23813" cy="42863"/>
            </a:xfrm>
            <a:custGeom>
              <a:avLst/>
              <a:gdLst>
                <a:gd name="T0" fmla="*/ 2147483646 w 15"/>
                <a:gd name="T1" fmla="*/ 2147483646 h 26"/>
                <a:gd name="T2" fmla="*/ 0 w 15"/>
                <a:gd name="T3" fmla="*/ 0 h 26"/>
                <a:gd name="T4" fmla="*/ 0 w 15"/>
                <a:gd name="T5" fmla="*/ 0 h 26"/>
                <a:gd name="T6" fmla="*/ 0 w 15"/>
                <a:gd name="T7" fmla="*/ 0 h 26"/>
                <a:gd name="T8" fmla="*/ 2147483646 w 15"/>
                <a:gd name="T9" fmla="*/ 2147483646 h 26"/>
                <a:gd name="T10" fmla="*/ 2147483646 w 15"/>
                <a:gd name="T11" fmla="*/ 2147483646 h 26"/>
                <a:gd name="T12" fmla="*/ 2147483646 w 15"/>
                <a:gd name="T13" fmla="*/ 2147483646 h 26"/>
                <a:gd name="T14" fmla="*/ 2147483646 w 15"/>
                <a:gd name="T15" fmla="*/ 2147483646 h 26"/>
                <a:gd name="T16" fmla="*/ 2147483646 w 15"/>
                <a:gd name="T17" fmla="*/ 2147483646 h 26"/>
                <a:gd name="T18" fmla="*/ 2147483646 w 15"/>
                <a:gd name="T19" fmla="*/ 0 h 26"/>
                <a:gd name="T20" fmla="*/ 2147483646 w 15"/>
                <a:gd name="T21" fmla="*/ 0 h 26"/>
                <a:gd name="T22" fmla="*/ 2147483646 w 15"/>
                <a:gd name="T23" fmla="*/ 2147483646 h 26"/>
                <a:gd name="T24" fmla="*/ 2147483646 w 15"/>
                <a:gd name="T25" fmla="*/ 2147483646 h 26"/>
                <a:gd name="T26" fmla="*/ 2147483646 w 15"/>
                <a:gd name="T27" fmla="*/ 2147483646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26"/>
                <a:gd name="T44" fmla="*/ 15 w 15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26">
                  <a:moveTo>
                    <a:pt x="6" y="26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Line 351">
              <a:extLst>
                <a:ext uri="{FF2B5EF4-FFF2-40B4-BE49-F238E27FC236}">
                  <a16:creationId xmlns:a16="http://schemas.microsoft.com/office/drawing/2014/main" xmlns="" id="{24EF8B3F-C0B0-1C45-A39B-61F18EF2D6E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192839" y="2635250"/>
              <a:ext cx="1587" cy="841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Line 352">
              <a:extLst>
                <a:ext uri="{FF2B5EF4-FFF2-40B4-BE49-F238E27FC236}">
                  <a16:creationId xmlns:a16="http://schemas.microsoft.com/office/drawing/2014/main" xmlns="" id="{28FF0A1D-F7FA-0C4C-857A-0CDBE1BA93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84950" y="5258941"/>
              <a:ext cx="820738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Line 353">
              <a:extLst>
                <a:ext uri="{FF2B5EF4-FFF2-40B4-BE49-F238E27FC236}">
                  <a16:creationId xmlns:a16="http://schemas.microsoft.com/office/drawing/2014/main" xmlns="" id="{97733150-4EF6-844E-AC00-752DFAF852D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84950" y="5716143"/>
              <a:ext cx="1588" cy="2143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Line 354">
              <a:extLst>
                <a:ext uri="{FF2B5EF4-FFF2-40B4-BE49-F238E27FC236}">
                  <a16:creationId xmlns:a16="http://schemas.microsoft.com/office/drawing/2014/main" xmlns="" id="{203C42D7-5CA6-3042-A231-333BE09B740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672264" y="4189413"/>
              <a:ext cx="687387" cy="385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Line 355">
              <a:extLst>
                <a:ext uri="{FF2B5EF4-FFF2-40B4-BE49-F238E27FC236}">
                  <a16:creationId xmlns:a16="http://schemas.microsoft.com/office/drawing/2014/main" xmlns="" id="{CE009AF6-0DCF-A747-981C-F878F911B1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84950" y="2830514"/>
              <a:ext cx="1588" cy="263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Line 356">
              <a:extLst>
                <a:ext uri="{FF2B5EF4-FFF2-40B4-BE49-F238E27FC236}">
                  <a16:creationId xmlns:a16="http://schemas.microsoft.com/office/drawing/2014/main" xmlns="" id="{0943CC82-72DF-6C41-8DFE-C7808FDB9A6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84950" y="3436939"/>
              <a:ext cx="1588" cy="427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Line 357">
              <a:extLst>
                <a:ext uri="{FF2B5EF4-FFF2-40B4-BE49-F238E27FC236}">
                  <a16:creationId xmlns:a16="http://schemas.microsoft.com/office/drawing/2014/main" xmlns="" id="{84EE0C4A-1827-6B44-8B6F-5A3087EA26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481888" y="4894263"/>
              <a:ext cx="0" cy="3222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Line 358">
              <a:extLst>
                <a:ext uri="{FF2B5EF4-FFF2-40B4-BE49-F238E27FC236}">
                  <a16:creationId xmlns:a16="http://schemas.microsoft.com/office/drawing/2014/main" xmlns="" id="{DB4ECCE2-C6DD-4A44-9B6C-9E23928075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695950" y="4894263"/>
              <a:ext cx="1588" cy="3222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" name="Line 359">
              <a:extLst>
                <a:ext uri="{FF2B5EF4-FFF2-40B4-BE49-F238E27FC236}">
                  <a16:creationId xmlns:a16="http://schemas.microsoft.com/office/drawing/2014/main" xmlns="" id="{E209DCBA-05DD-B042-9E1B-4A08D3D64A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810251" y="4189413"/>
              <a:ext cx="690563" cy="385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" name="Line 360">
              <a:extLst>
                <a:ext uri="{FF2B5EF4-FFF2-40B4-BE49-F238E27FC236}">
                  <a16:creationId xmlns:a16="http://schemas.microsoft.com/office/drawing/2014/main" xmlns="" id="{A6A6FAF6-2D7D-BA43-9EC7-567DE52FDF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5767388" y="5258941"/>
              <a:ext cx="817562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4" name="Freeform 361">
              <a:extLst>
                <a:ext uri="{FF2B5EF4-FFF2-40B4-BE49-F238E27FC236}">
                  <a16:creationId xmlns:a16="http://schemas.microsoft.com/office/drawing/2014/main" xmlns="" id="{B02BB1E2-A16F-3E43-9D21-CF92FD47E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61139" y="5923411"/>
              <a:ext cx="46037" cy="84137"/>
            </a:xfrm>
            <a:custGeom>
              <a:avLst/>
              <a:gdLst>
                <a:gd name="T0" fmla="*/ 2147483646 w 28"/>
                <a:gd name="T1" fmla="*/ 2147483646 h 53"/>
                <a:gd name="T2" fmla="*/ 0 w 28"/>
                <a:gd name="T3" fmla="*/ 0 h 53"/>
                <a:gd name="T4" fmla="*/ 0 w 28"/>
                <a:gd name="T5" fmla="*/ 0 h 53"/>
                <a:gd name="T6" fmla="*/ 0 w 28"/>
                <a:gd name="T7" fmla="*/ 0 h 53"/>
                <a:gd name="T8" fmla="*/ 2147483646 w 28"/>
                <a:gd name="T9" fmla="*/ 2147483646 h 53"/>
                <a:gd name="T10" fmla="*/ 2147483646 w 28"/>
                <a:gd name="T11" fmla="*/ 2147483646 h 53"/>
                <a:gd name="T12" fmla="*/ 2147483646 w 28"/>
                <a:gd name="T13" fmla="*/ 2147483646 h 53"/>
                <a:gd name="T14" fmla="*/ 2147483646 w 28"/>
                <a:gd name="T15" fmla="*/ 2147483646 h 53"/>
                <a:gd name="T16" fmla="*/ 2147483646 w 28"/>
                <a:gd name="T17" fmla="*/ 2147483646 h 53"/>
                <a:gd name="T18" fmla="*/ 2147483646 w 28"/>
                <a:gd name="T19" fmla="*/ 2147483646 h 53"/>
                <a:gd name="T20" fmla="*/ 2147483646 w 28"/>
                <a:gd name="T21" fmla="*/ 2147483646 h 53"/>
                <a:gd name="T22" fmla="*/ 2147483646 w 28"/>
                <a:gd name="T23" fmla="*/ 0 h 53"/>
                <a:gd name="T24" fmla="*/ 2147483646 w 28"/>
                <a:gd name="T25" fmla="*/ 0 h 53"/>
                <a:gd name="T26" fmla="*/ 2147483646 w 28"/>
                <a:gd name="T27" fmla="*/ 2147483646 h 53"/>
                <a:gd name="T28" fmla="*/ 2147483646 w 28"/>
                <a:gd name="T29" fmla="*/ 2147483646 h 53"/>
                <a:gd name="T30" fmla="*/ 2147483646 w 28"/>
                <a:gd name="T31" fmla="*/ 2147483646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3"/>
                <a:gd name="T50" fmla="*/ 28 w 28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3">
                  <a:moveTo>
                    <a:pt x="14" y="53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5" y="3"/>
                  </a:lnTo>
                  <a:lnTo>
                    <a:pt x="14" y="5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5" name="Freeform 362">
              <a:extLst>
                <a:ext uri="{FF2B5EF4-FFF2-40B4-BE49-F238E27FC236}">
                  <a16:creationId xmlns:a16="http://schemas.microsoft.com/office/drawing/2014/main" xmlns="" id="{D321089E-9765-6541-8DBF-F4FE19D53F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1550" y="4543426"/>
              <a:ext cx="90488" cy="60325"/>
            </a:xfrm>
            <a:custGeom>
              <a:avLst/>
              <a:gdLst>
                <a:gd name="T0" fmla="*/ 2147483646 w 56"/>
                <a:gd name="T1" fmla="*/ 2147483646 h 38"/>
                <a:gd name="T2" fmla="*/ 0 w 56"/>
                <a:gd name="T3" fmla="*/ 2147483646 h 38"/>
                <a:gd name="T4" fmla="*/ 0 w 56"/>
                <a:gd name="T5" fmla="*/ 2147483646 h 38"/>
                <a:gd name="T6" fmla="*/ 0 w 56"/>
                <a:gd name="T7" fmla="*/ 2147483646 h 38"/>
                <a:gd name="T8" fmla="*/ 2147483646 w 56"/>
                <a:gd name="T9" fmla="*/ 2147483646 h 38"/>
                <a:gd name="T10" fmla="*/ 2147483646 w 56"/>
                <a:gd name="T11" fmla="*/ 2147483646 h 38"/>
                <a:gd name="T12" fmla="*/ 2147483646 w 56"/>
                <a:gd name="T13" fmla="*/ 2147483646 h 38"/>
                <a:gd name="T14" fmla="*/ 2147483646 w 56"/>
                <a:gd name="T15" fmla="*/ 2147483646 h 38"/>
                <a:gd name="T16" fmla="*/ 2147483646 w 56"/>
                <a:gd name="T17" fmla="*/ 2147483646 h 38"/>
                <a:gd name="T18" fmla="*/ 2147483646 w 56"/>
                <a:gd name="T19" fmla="*/ 2147483646 h 38"/>
                <a:gd name="T20" fmla="*/ 2147483646 w 56"/>
                <a:gd name="T21" fmla="*/ 2147483646 h 38"/>
                <a:gd name="T22" fmla="*/ 2147483646 w 56"/>
                <a:gd name="T23" fmla="*/ 0 h 38"/>
                <a:gd name="T24" fmla="*/ 2147483646 w 56"/>
                <a:gd name="T25" fmla="*/ 0 h 38"/>
                <a:gd name="T26" fmla="*/ 2147483646 w 56"/>
                <a:gd name="T27" fmla="*/ 2147483646 h 38"/>
                <a:gd name="T28" fmla="*/ 2147483646 w 56"/>
                <a:gd name="T29" fmla="*/ 2147483646 h 38"/>
                <a:gd name="T30" fmla="*/ 2147483646 w 56"/>
                <a:gd name="T31" fmla="*/ 2147483646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38"/>
                <a:gd name="T50" fmla="*/ 56 w 56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38">
                  <a:moveTo>
                    <a:pt x="56" y="38"/>
                  </a:moveTo>
                  <a:lnTo>
                    <a:pt x="0" y="26"/>
                  </a:lnTo>
                  <a:lnTo>
                    <a:pt x="3" y="24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" name="Freeform 363">
              <a:extLst>
                <a:ext uri="{FF2B5EF4-FFF2-40B4-BE49-F238E27FC236}">
                  <a16:creationId xmlns:a16="http://schemas.microsoft.com/office/drawing/2014/main" xmlns="" id="{66429CAC-77D3-024D-AD31-EE05915FE3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61139" y="3063876"/>
              <a:ext cx="46037" cy="87313"/>
            </a:xfrm>
            <a:custGeom>
              <a:avLst/>
              <a:gdLst>
                <a:gd name="T0" fmla="*/ 2147483646 w 28"/>
                <a:gd name="T1" fmla="*/ 2147483646 h 54"/>
                <a:gd name="T2" fmla="*/ 0 w 28"/>
                <a:gd name="T3" fmla="*/ 0 h 54"/>
                <a:gd name="T4" fmla="*/ 0 w 28"/>
                <a:gd name="T5" fmla="*/ 0 h 54"/>
                <a:gd name="T6" fmla="*/ 0 w 28"/>
                <a:gd name="T7" fmla="*/ 0 h 54"/>
                <a:gd name="T8" fmla="*/ 2147483646 w 28"/>
                <a:gd name="T9" fmla="*/ 2147483646 h 54"/>
                <a:gd name="T10" fmla="*/ 2147483646 w 28"/>
                <a:gd name="T11" fmla="*/ 2147483646 h 54"/>
                <a:gd name="T12" fmla="*/ 2147483646 w 28"/>
                <a:gd name="T13" fmla="*/ 2147483646 h 54"/>
                <a:gd name="T14" fmla="*/ 2147483646 w 28"/>
                <a:gd name="T15" fmla="*/ 2147483646 h 54"/>
                <a:gd name="T16" fmla="*/ 2147483646 w 28"/>
                <a:gd name="T17" fmla="*/ 2147483646 h 54"/>
                <a:gd name="T18" fmla="*/ 2147483646 w 28"/>
                <a:gd name="T19" fmla="*/ 2147483646 h 54"/>
                <a:gd name="T20" fmla="*/ 2147483646 w 28"/>
                <a:gd name="T21" fmla="*/ 2147483646 h 54"/>
                <a:gd name="T22" fmla="*/ 2147483646 w 28"/>
                <a:gd name="T23" fmla="*/ 0 h 54"/>
                <a:gd name="T24" fmla="*/ 2147483646 w 28"/>
                <a:gd name="T25" fmla="*/ 0 h 54"/>
                <a:gd name="T26" fmla="*/ 2147483646 w 28"/>
                <a:gd name="T27" fmla="*/ 2147483646 h 54"/>
                <a:gd name="T28" fmla="*/ 2147483646 w 28"/>
                <a:gd name="T29" fmla="*/ 2147483646 h 54"/>
                <a:gd name="T30" fmla="*/ 2147483646 w 28"/>
                <a:gd name="T31" fmla="*/ 2147483646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4"/>
                <a:gd name="T50" fmla="*/ 28 w 2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4">
                  <a:moveTo>
                    <a:pt x="14" y="54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4"/>
                  </a:lnTo>
                  <a:lnTo>
                    <a:pt x="14" y="5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1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7" name="Freeform 364">
              <a:extLst>
                <a:ext uri="{FF2B5EF4-FFF2-40B4-BE49-F238E27FC236}">
                  <a16:creationId xmlns:a16="http://schemas.microsoft.com/office/drawing/2014/main" xmlns="" id="{774D4F39-D69D-7B45-8FC4-AD59882A25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61139" y="3833814"/>
              <a:ext cx="46037" cy="92075"/>
            </a:xfrm>
            <a:custGeom>
              <a:avLst/>
              <a:gdLst>
                <a:gd name="T0" fmla="*/ 2147483646 w 28"/>
                <a:gd name="T1" fmla="*/ 2147483646 h 56"/>
                <a:gd name="T2" fmla="*/ 0 w 28"/>
                <a:gd name="T3" fmla="*/ 2147483646 h 56"/>
                <a:gd name="T4" fmla="*/ 0 w 28"/>
                <a:gd name="T5" fmla="*/ 0 h 56"/>
                <a:gd name="T6" fmla="*/ 0 w 28"/>
                <a:gd name="T7" fmla="*/ 0 h 56"/>
                <a:gd name="T8" fmla="*/ 2147483646 w 28"/>
                <a:gd name="T9" fmla="*/ 2147483646 h 56"/>
                <a:gd name="T10" fmla="*/ 2147483646 w 28"/>
                <a:gd name="T11" fmla="*/ 2147483646 h 56"/>
                <a:gd name="T12" fmla="*/ 2147483646 w 28"/>
                <a:gd name="T13" fmla="*/ 2147483646 h 56"/>
                <a:gd name="T14" fmla="*/ 2147483646 w 28"/>
                <a:gd name="T15" fmla="*/ 2147483646 h 56"/>
                <a:gd name="T16" fmla="*/ 2147483646 w 28"/>
                <a:gd name="T17" fmla="*/ 2147483646 h 56"/>
                <a:gd name="T18" fmla="*/ 2147483646 w 28"/>
                <a:gd name="T19" fmla="*/ 2147483646 h 56"/>
                <a:gd name="T20" fmla="*/ 2147483646 w 28"/>
                <a:gd name="T21" fmla="*/ 2147483646 h 56"/>
                <a:gd name="T22" fmla="*/ 2147483646 w 28"/>
                <a:gd name="T23" fmla="*/ 0 h 56"/>
                <a:gd name="T24" fmla="*/ 2147483646 w 28"/>
                <a:gd name="T25" fmla="*/ 2147483646 h 56"/>
                <a:gd name="T26" fmla="*/ 2147483646 w 28"/>
                <a:gd name="T27" fmla="*/ 2147483646 h 56"/>
                <a:gd name="T28" fmla="*/ 2147483646 w 28"/>
                <a:gd name="T29" fmla="*/ 2147483646 h 56"/>
                <a:gd name="T30" fmla="*/ 2147483646 w 28"/>
                <a:gd name="T31" fmla="*/ 2147483646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6"/>
                <a:gd name="T50" fmla="*/ 28 w 28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6">
                  <a:moveTo>
                    <a:pt x="14" y="5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5"/>
                  </a:lnTo>
                  <a:lnTo>
                    <a:pt x="14" y="7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8" name="Freeform 365">
              <a:extLst>
                <a:ext uri="{FF2B5EF4-FFF2-40B4-BE49-F238E27FC236}">
                  <a16:creationId xmlns:a16="http://schemas.microsoft.com/office/drawing/2014/main" xmlns="" id="{0686F5EA-3C83-C145-B131-0730ABBE10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58075" y="5184775"/>
              <a:ext cx="46038" cy="88900"/>
            </a:xfrm>
            <a:custGeom>
              <a:avLst/>
              <a:gdLst>
                <a:gd name="T0" fmla="*/ 2147483646 w 28"/>
                <a:gd name="T1" fmla="*/ 2147483646 h 54"/>
                <a:gd name="T2" fmla="*/ 0 w 28"/>
                <a:gd name="T3" fmla="*/ 0 h 54"/>
                <a:gd name="T4" fmla="*/ 0 w 28"/>
                <a:gd name="T5" fmla="*/ 0 h 54"/>
                <a:gd name="T6" fmla="*/ 0 w 28"/>
                <a:gd name="T7" fmla="*/ 0 h 54"/>
                <a:gd name="T8" fmla="*/ 2147483646 w 28"/>
                <a:gd name="T9" fmla="*/ 2147483646 h 54"/>
                <a:gd name="T10" fmla="*/ 2147483646 w 28"/>
                <a:gd name="T11" fmla="*/ 2147483646 h 54"/>
                <a:gd name="T12" fmla="*/ 2147483646 w 28"/>
                <a:gd name="T13" fmla="*/ 2147483646 h 54"/>
                <a:gd name="T14" fmla="*/ 2147483646 w 28"/>
                <a:gd name="T15" fmla="*/ 2147483646 h 54"/>
                <a:gd name="T16" fmla="*/ 2147483646 w 28"/>
                <a:gd name="T17" fmla="*/ 2147483646 h 54"/>
                <a:gd name="T18" fmla="*/ 2147483646 w 28"/>
                <a:gd name="T19" fmla="*/ 2147483646 h 54"/>
                <a:gd name="T20" fmla="*/ 2147483646 w 28"/>
                <a:gd name="T21" fmla="*/ 2147483646 h 54"/>
                <a:gd name="T22" fmla="*/ 2147483646 w 28"/>
                <a:gd name="T23" fmla="*/ 0 h 54"/>
                <a:gd name="T24" fmla="*/ 2147483646 w 28"/>
                <a:gd name="T25" fmla="*/ 0 h 54"/>
                <a:gd name="T26" fmla="*/ 2147483646 w 28"/>
                <a:gd name="T27" fmla="*/ 2147483646 h 54"/>
                <a:gd name="T28" fmla="*/ 2147483646 w 28"/>
                <a:gd name="T29" fmla="*/ 2147483646 h 54"/>
                <a:gd name="T30" fmla="*/ 2147483646 w 28"/>
                <a:gd name="T31" fmla="*/ 2147483646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4"/>
                <a:gd name="T50" fmla="*/ 28 w 2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4">
                  <a:moveTo>
                    <a:pt x="14" y="54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5" y="3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1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Freeform 366">
              <a:extLst>
                <a:ext uri="{FF2B5EF4-FFF2-40B4-BE49-F238E27FC236}">
                  <a16:creationId xmlns:a16="http://schemas.microsoft.com/office/drawing/2014/main" xmlns="" id="{0AB4E97C-9603-4946-B498-A67142247F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73725" y="5184775"/>
              <a:ext cx="44450" cy="88900"/>
            </a:xfrm>
            <a:custGeom>
              <a:avLst/>
              <a:gdLst>
                <a:gd name="T0" fmla="*/ 2147483646 w 28"/>
                <a:gd name="T1" fmla="*/ 2147483646 h 54"/>
                <a:gd name="T2" fmla="*/ 0 w 28"/>
                <a:gd name="T3" fmla="*/ 0 h 54"/>
                <a:gd name="T4" fmla="*/ 0 w 28"/>
                <a:gd name="T5" fmla="*/ 0 h 54"/>
                <a:gd name="T6" fmla="*/ 0 w 28"/>
                <a:gd name="T7" fmla="*/ 0 h 54"/>
                <a:gd name="T8" fmla="*/ 2147483646 w 28"/>
                <a:gd name="T9" fmla="*/ 2147483646 h 54"/>
                <a:gd name="T10" fmla="*/ 2147483646 w 28"/>
                <a:gd name="T11" fmla="*/ 2147483646 h 54"/>
                <a:gd name="T12" fmla="*/ 2147483646 w 28"/>
                <a:gd name="T13" fmla="*/ 2147483646 h 54"/>
                <a:gd name="T14" fmla="*/ 2147483646 w 28"/>
                <a:gd name="T15" fmla="*/ 2147483646 h 54"/>
                <a:gd name="T16" fmla="*/ 2147483646 w 28"/>
                <a:gd name="T17" fmla="*/ 2147483646 h 54"/>
                <a:gd name="T18" fmla="*/ 2147483646 w 28"/>
                <a:gd name="T19" fmla="*/ 2147483646 h 54"/>
                <a:gd name="T20" fmla="*/ 2147483646 w 28"/>
                <a:gd name="T21" fmla="*/ 2147483646 h 54"/>
                <a:gd name="T22" fmla="*/ 2147483646 w 28"/>
                <a:gd name="T23" fmla="*/ 0 h 54"/>
                <a:gd name="T24" fmla="*/ 2147483646 w 28"/>
                <a:gd name="T25" fmla="*/ 0 h 54"/>
                <a:gd name="T26" fmla="*/ 2147483646 w 28"/>
                <a:gd name="T27" fmla="*/ 2147483646 h 54"/>
                <a:gd name="T28" fmla="*/ 2147483646 w 28"/>
                <a:gd name="T29" fmla="*/ 2147483646 h 54"/>
                <a:gd name="T30" fmla="*/ 2147483646 w 28"/>
                <a:gd name="T31" fmla="*/ 2147483646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54"/>
                <a:gd name="T50" fmla="*/ 28 w 2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54">
                  <a:moveTo>
                    <a:pt x="14" y="54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5" y="3"/>
                  </a:lnTo>
                  <a:lnTo>
                    <a:pt x="14" y="5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1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" name="Freeform 367">
              <a:extLst>
                <a:ext uri="{FF2B5EF4-FFF2-40B4-BE49-F238E27FC236}">
                  <a16:creationId xmlns:a16="http://schemas.microsoft.com/office/drawing/2014/main" xmlns="" id="{32A41EE2-47E1-9F47-B292-F5AFD8F9DE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1039" y="4543426"/>
              <a:ext cx="90487" cy="60325"/>
            </a:xfrm>
            <a:custGeom>
              <a:avLst/>
              <a:gdLst>
                <a:gd name="T0" fmla="*/ 0 w 56"/>
                <a:gd name="T1" fmla="*/ 2147483646 h 38"/>
                <a:gd name="T2" fmla="*/ 2147483646 w 56"/>
                <a:gd name="T3" fmla="*/ 2147483646 h 38"/>
                <a:gd name="T4" fmla="*/ 2147483646 w 56"/>
                <a:gd name="T5" fmla="*/ 2147483646 h 38"/>
                <a:gd name="T6" fmla="*/ 2147483646 w 56"/>
                <a:gd name="T7" fmla="*/ 2147483646 h 38"/>
                <a:gd name="T8" fmla="*/ 2147483646 w 56"/>
                <a:gd name="T9" fmla="*/ 2147483646 h 38"/>
                <a:gd name="T10" fmla="*/ 2147483646 w 56"/>
                <a:gd name="T11" fmla="*/ 2147483646 h 38"/>
                <a:gd name="T12" fmla="*/ 2147483646 w 56"/>
                <a:gd name="T13" fmla="*/ 2147483646 h 38"/>
                <a:gd name="T14" fmla="*/ 2147483646 w 56"/>
                <a:gd name="T15" fmla="*/ 2147483646 h 38"/>
                <a:gd name="T16" fmla="*/ 2147483646 w 56"/>
                <a:gd name="T17" fmla="*/ 2147483646 h 38"/>
                <a:gd name="T18" fmla="*/ 2147483646 w 56"/>
                <a:gd name="T19" fmla="*/ 2147483646 h 38"/>
                <a:gd name="T20" fmla="*/ 2147483646 w 56"/>
                <a:gd name="T21" fmla="*/ 2147483646 h 38"/>
                <a:gd name="T22" fmla="*/ 2147483646 w 56"/>
                <a:gd name="T23" fmla="*/ 0 h 38"/>
                <a:gd name="T24" fmla="*/ 2147483646 w 56"/>
                <a:gd name="T25" fmla="*/ 0 h 38"/>
                <a:gd name="T26" fmla="*/ 0 w 56"/>
                <a:gd name="T27" fmla="*/ 2147483646 h 38"/>
                <a:gd name="T28" fmla="*/ 0 w 56"/>
                <a:gd name="T29" fmla="*/ 2147483646 h 38"/>
                <a:gd name="T30" fmla="*/ 0 w 56"/>
                <a:gd name="T31" fmla="*/ 2147483646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38"/>
                <a:gd name="T50" fmla="*/ 56 w 56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38">
                  <a:moveTo>
                    <a:pt x="0" y="38"/>
                  </a:moveTo>
                  <a:lnTo>
                    <a:pt x="56" y="26"/>
                  </a:lnTo>
                  <a:lnTo>
                    <a:pt x="52" y="24"/>
                  </a:lnTo>
                  <a:lnTo>
                    <a:pt x="51" y="23"/>
                  </a:lnTo>
                  <a:lnTo>
                    <a:pt x="44" y="16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1" name="Freeform 368">
              <a:extLst>
                <a:ext uri="{FF2B5EF4-FFF2-40B4-BE49-F238E27FC236}">
                  <a16:creationId xmlns:a16="http://schemas.microsoft.com/office/drawing/2014/main" xmlns="" id="{8DCCECEB-1229-904A-8A8B-5AADB5EF07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81726" y="2705101"/>
              <a:ext cx="22225" cy="42863"/>
            </a:xfrm>
            <a:custGeom>
              <a:avLst/>
              <a:gdLst>
                <a:gd name="T0" fmla="*/ 2147483646 w 14"/>
                <a:gd name="T1" fmla="*/ 2147483646 h 26"/>
                <a:gd name="T2" fmla="*/ 0 w 14"/>
                <a:gd name="T3" fmla="*/ 0 h 26"/>
                <a:gd name="T4" fmla="*/ 0 w 14"/>
                <a:gd name="T5" fmla="*/ 0 h 26"/>
                <a:gd name="T6" fmla="*/ 0 w 14"/>
                <a:gd name="T7" fmla="*/ 0 h 26"/>
                <a:gd name="T8" fmla="*/ 2147483646 w 14"/>
                <a:gd name="T9" fmla="*/ 2147483646 h 26"/>
                <a:gd name="T10" fmla="*/ 2147483646 w 14"/>
                <a:gd name="T11" fmla="*/ 2147483646 h 26"/>
                <a:gd name="T12" fmla="*/ 2147483646 w 14"/>
                <a:gd name="T13" fmla="*/ 2147483646 h 26"/>
                <a:gd name="T14" fmla="*/ 2147483646 w 14"/>
                <a:gd name="T15" fmla="*/ 2147483646 h 26"/>
                <a:gd name="T16" fmla="*/ 2147483646 w 14"/>
                <a:gd name="T17" fmla="*/ 2147483646 h 26"/>
                <a:gd name="T18" fmla="*/ 2147483646 w 14"/>
                <a:gd name="T19" fmla="*/ 0 h 26"/>
                <a:gd name="T20" fmla="*/ 2147483646 w 14"/>
                <a:gd name="T21" fmla="*/ 0 h 26"/>
                <a:gd name="T22" fmla="*/ 2147483646 w 14"/>
                <a:gd name="T23" fmla="*/ 2147483646 h 26"/>
                <a:gd name="T24" fmla="*/ 2147483646 w 14"/>
                <a:gd name="T25" fmla="*/ 2147483646 h 26"/>
                <a:gd name="T26" fmla="*/ 2147483646 w 14"/>
                <a:gd name="T27" fmla="*/ 2147483646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6"/>
                <a:gd name="T44" fmla="*/ 14 w 14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6">
                  <a:moveTo>
                    <a:pt x="7" y="26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Freeform 369">
              <a:extLst>
                <a:ext uri="{FF2B5EF4-FFF2-40B4-BE49-F238E27FC236}">
                  <a16:creationId xmlns:a16="http://schemas.microsoft.com/office/drawing/2014/main" xmlns="" id="{2B6E9618-10A0-4C4D-9D77-973BAB99FE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88076" y="4551363"/>
              <a:ext cx="22225" cy="44450"/>
            </a:xfrm>
            <a:custGeom>
              <a:avLst/>
              <a:gdLst>
                <a:gd name="T0" fmla="*/ 2147483646 w 14"/>
                <a:gd name="T1" fmla="*/ 2147483646 h 28"/>
                <a:gd name="T2" fmla="*/ 0 w 14"/>
                <a:gd name="T3" fmla="*/ 0 h 28"/>
                <a:gd name="T4" fmla="*/ 0 w 14"/>
                <a:gd name="T5" fmla="*/ 0 h 28"/>
                <a:gd name="T6" fmla="*/ 0 w 14"/>
                <a:gd name="T7" fmla="*/ 0 h 28"/>
                <a:gd name="T8" fmla="*/ 2147483646 w 14"/>
                <a:gd name="T9" fmla="*/ 2147483646 h 28"/>
                <a:gd name="T10" fmla="*/ 2147483646 w 14"/>
                <a:gd name="T11" fmla="*/ 2147483646 h 28"/>
                <a:gd name="T12" fmla="*/ 2147483646 w 14"/>
                <a:gd name="T13" fmla="*/ 2147483646 h 28"/>
                <a:gd name="T14" fmla="*/ 2147483646 w 14"/>
                <a:gd name="T15" fmla="*/ 2147483646 h 28"/>
                <a:gd name="T16" fmla="*/ 2147483646 w 14"/>
                <a:gd name="T17" fmla="*/ 2147483646 h 28"/>
                <a:gd name="T18" fmla="*/ 2147483646 w 14"/>
                <a:gd name="T19" fmla="*/ 0 h 28"/>
                <a:gd name="T20" fmla="*/ 2147483646 w 14"/>
                <a:gd name="T21" fmla="*/ 0 h 28"/>
                <a:gd name="T22" fmla="*/ 2147483646 w 14"/>
                <a:gd name="T23" fmla="*/ 2147483646 h 28"/>
                <a:gd name="T24" fmla="*/ 2147483646 w 14"/>
                <a:gd name="T25" fmla="*/ 2147483646 h 28"/>
                <a:gd name="T26" fmla="*/ 2147483646 w 1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8"/>
                <a:gd name="T44" fmla="*/ 14 w 14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8">
                  <a:moveTo>
                    <a:pt x="7" y="28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3" name="Freeform 370">
              <a:extLst>
                <a:ext uri="{FF2B5EF4-FFF2-40B4-BE49-F238E27FC236}">
                  <a16:creationId xmlns:a16="http://schemas.microsoft.com/office/drawing/2014/main" xmlns="" id="{81BA45A4-EBD5-B247-BB70-6B81D4E253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91264" y="4333875"/>
              <a:ext cx="22225" cy="44450"/>
            </a:xfrm>
            <a:custGeom>
              <a:avLst/>
              <a:gdLst>
                <a:gd name="T0" fmla="*/ 2147483646 w 14"/>
                <a:gd name="T1" fmla="*/ 0 h 28"/>
                <a:gd name="T2" fmla="*/ 2147483646 w 14"/>
                <a:gd name="T3" fmla="*/ 2147483646 h 28"/>
                <a:gd name="T4" fmla="*/ 2147483646 w 14"/>
                <a:gd name="T5" fmla="*/ 2147483646 h 28"/>
                <a:gd name="T6" fmla="*/ 2147483646 w 14"/>
                <a:gd name="T7" fmla="*/ 2147483646 h 28"/>
                <a:gd name="T8" fmla="*/ 2147483646 w 14"/>
                <a:gd name="T9" fmla="*/ 2147483646 h 28"/>
                <a:gd name="T10" fmla="*/ 2147483646 w 14"/>
                <a:gd name="T11" fmla="*/ 2147483646 h 28"/>
                <a:gd name="T12" fmla="*/ 2147483646 w 14"/>
                <a:gd name="T13" fmla="*/ 2147483646 h 28"/>
                <a:gd name="T14" fmla="*/ 2147483646 w 14"/>
                <a:gd name="T15" fmla="*/ 2147483646 h 28"/>
                <a:gd name="T16" fmla="*/ 2147483646 w 14"/>
                <a:gd name="T17" fmla="*/ 2147483646 h 28"/>
                <a:gd name="T18" fmla="*/ 0 w 14"/>
                <a:gd name="T19" fmla="*/ 2147483646 h 28"/>
                <a:gd name="T20" fmla="*/ 0 w 14"/>
                <a:gd name="T21" fmla="*/ 2147483646 h 28"/>
                <a:gd name="T22" fmla="*/ 2147483646 w 14"/>
                <a:gd name="T23" fmla="*/ 0 h 28"/>
                <a:gd name="T24" fmla="*/ 2147483646 w 14"/>
                <a:gd name="T25" fmla="*/ 0 h 28"/>
                <a:gd name="T26" fmla="*/ 2147483646 w 14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8"/>
                <a:gd name="T44" fmla="*/ 14 w 14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8">
                  <a:moveTo>
                    <a:pt x="7" y="0"/>
                  </a:moveTo>
                  <a:lnTo>
                    <a:pt x="14" y="28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4" name="Freeform 371">
              <a:extLst>
                <a:ext uri="{FF2B5EF4-FFF2-40B4-BE49-F238E27FC236}">
                  <a16:creationId xmlns:a16="http://schemas.microsoft.com/office/drawing/2014/main" xmlns="" id="{DBFF7E86-5545-1C47-8450-8A779F2746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2651" y="4622800"/>
              <a:ext cx="22225" cy="44450"/>
            </a:xfrm>
            <a:custGeom>
              <a:avLst/>
              <a:gdLst>
                <a:gd name="T0" fmla="*/ 2147483646 w 14"/>
                <a:gd name="T1" fmla="*/ 0 h 27"/>
                <a:gd name="T2" fmla="*/ 2147483646 w 14"/>
                <a:gd name="T3" fmla="*/ 2147483646 h 27"/>
                <a:gd name="T4" fmla="*/ 2147483646 w 14"/>
                <a:gd name="T5" fmla="*/ 2147483646 h 27"/>
                <a:gd name="T6" fmla="*/ 2147483646 w 14"/>
                <a:gd name="T7" fmla="*/ 2147483646 h 27"/>
                <a:gd name="T8" fmla="*/ 2147483646 w 14"/>
                <a:gd name="T9" fmla="*/ 2147483646 h 27"/>
                <a:gd name="T10" fmla="*/ 2147483646 w 14"/>
                <a:gd name="T11" fmla="*/ 2147483646 h 27"/>
                <a:gd name="T12" fmla="*/ 2147483646 w 14"/>
                <a:gd name="T13" fmla="*/ 2147483646 h 27"/>
                <a:gd name="T14" fmla="*/ 2147483646 w 14"/>
                <a:gd name="T15" fmla="*/ 2147483646 h 27"/>
                <a:gd name="T16" fmla="*/ 2147483646 w 14"/>
                <a:gd name="T17" fmla="*/ 2147483646 h 27"/>
                <a:gd name="T18" fmla="*/ 0 w 14"/>
                <a:gd name="T19" fmla="*/ 2147483646 h 27"/>
                <a:gd name="T20" fmla="*/ 0 w 14"/>
                <a:gd name="T21" fmla="*/ 2147483646 h 27"/>
                <a:gd name="T22" fmla="*/ 2147483646 w 14"/>
                <a:gd name="T23" fmla="*/ 0 h 27"/>
                <a:gd name="T24" fmla="*/ 2147483646 w 14"/>
                <a:gd name="T25" fmla="*/ 0 h 27"/>
                <a:gd name="T26" fmla="*/ 2147483646 w 14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7"/>
                <a:gd name="T44" fmla="*/ 14 w 14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7">
                  <a:moveTo>
                    <a:pt x="7" y="0"/>
                  </a:moveTo>
                  <a:lnTo>
                    <a:pt x="14" y="27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5" name="Freeform 372">
              <a:extLst>
                <a:ext uri="{FF2B5EF4-FFF2-40B4-BE49-F238E27FC236}">
                  <a16:creationId xmlns:a16="http://schemas.microsoft.com/office/drawing/2014/main" xmlns="" id="{3FDC28B0-0693-6242-B98E-D9402FCB5D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48526" y="5310189"/>
              <a:ext cx="22225" cy="46037"/>
            </a:xfrm>
            <a:custGeom>
              <a:avLst/>
              <a:gdLst>
                <a:gd name="T0" fmla="*/ 2147483646 w 14"/>
                <a:gd name="T1" fmla="*/ 0 h 28"/>
                <a:gd name="T2" fmla="*/ 2147483646 w 14"/>
                <a:gd name="T3" fmla="*/ 2147483646 h 28"/>
                <a:gd name="T4" fmla="*/ 2147483646 w 14"/>
                <a:gd name="T5" fmla="*/ 2147483646 h 28"/>
                <a:gd name="T6" fmla="*/ 2147483646 w 14"/>
                <a:gd name="T7" fmla="*/ 2147483646 h 28"/>
                <a:gd name="T8" fmla="*/ 2147483646 w 14"/>
                <a:gd name="T9" fmla="*/ 2147483646 h 28"/>
                <a:gd name="T10" fmla="*/ 2147483646 w 14"/>
                <a:gd name="T11" fmla="*/ 2147483646 h 28"/>
                <a:gd name="T12" fmla="*/ 2147483646 w 14"/>
                <a:gd name="T13" fmla="*/ 2147483646 h 28"/>
                <a:gd name="T14" fmla="*/ 2147483646 w 14"/>
                <a:gd name="T15" fmla="*/ 2147483646 h 28"/>
                <a:gd name="T16" fmla="*/ 2147483646 w 14"/>
                <a:gd name="T17" fmla="*/ 2147483646 h 28"/>
                <a:gd name="T18" fmla="*/ 0 w 14"/>
                <a:gd name="T19" fmla="*/ 2147483646 h 28"/>
                <a:gd name="T20" fmla="*/ 0 w 14"/>
                <a:gd name="T21" fmla="*/ 2147483646 h 28"/>
                <a:gd name="T22" fmla="*/ 2147483646 w 14"/>
                <a:gd name="T23" fmla="*/ 0 h 28"/>
                <a:gd name="T24" fmla="*/ 2147483646 w 14"/>
                <a:gd name="T25" fmla="*/ 0 h 28"/>
                <a:gd name="T26" fmla="*/ 2147483646 w 14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8"/>
                <a:gd name="T44" fmla="*/ 14 w 14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8">
                  <a:moveTo>
                    <a:pt x="7" y="0"/>
                  </a:moveTo>
                  <a:lnTo>
                    <a:pt x="14" y="28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Freeform 374">
              <a:extLst>
                <a:ext uri="{FF2B5EF4-FFF2-40B4-BE49-F238E27FC236}">
                  <a16:creationId xmlns:a16="http://schemas.microsoft.com/office/drawing/2014/main" xmlns="" id="{6C2A1145-C727-C14E-A622-4B0EE78E3F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10301" y="6492875"/>
              <a:ext cx="22225" cy="46038"/>
            </a:xfrm>
            <a:custGeom>
              <a:avLst/>
              <a:gdLst>
                <a:gd name="T0" fmla="*/ 2147483646 w 14"/>
                <a:gd name="T1" fmla="*/ 0 h 28"/>
                <a:gd name="T2" fmla="*/ 2147483646 w 14"/>
                <a:gd name="T3" fmla="*/ 2147483646 h 28"/>
                <a:gd name="T4" fmla="*/ 2147483646 w 14"/>
                <a:gd name="T5" fmla="*/ 2147483646 h 28"/>
                <a:gd name="T6" fmla="*/ 2147483646 w 14"/>
                <a:gd name="T7" fmla="*/ 2147483646 h 28"/>
                <a:gd name="T8" fmla="*/ 2147483646 w 14"/>
                <a:gd name="T9" fmla="*/ 2147483646 h 28"/>
                <a:gd name="T10" fmla="*/ 2147483646 w 14"/>
                <a:gd name="T11" fmla="*/ 2147483646 h 28"/>
                <a:gd name="T12" fmla="*/ 2147483646 w 14"/>
                <a:gd name="T13" fmla="*/ 2147483646 h 28"/>
                <a:gd name="T14" fmla="*/ 2147483646 w 14"/>
                <a:gd name="T15" fmla="*/ 2147483646 h 28"/>
                <a:gd name="T16" fmla="*/ 2147483646 w 14"/>
                <a:gd name="T17" fmla="*/ 2147483646 h 28"/>
                <a:gd name="T18" fmla="*/ 0 w 14"/>
                <a:gd name="T19" fmla="*/ 2147483646 h 28"/>
                <a:gd name="T20" fmla="*/ 0 w 14"/>
                <a:gd name="T21" fmla="*/ 2147483646 h 28"/>
                <a:gd name="T22" fmla="*/ 2147483646 w 14"/>
                <a:gd name="T23" fmla="*/ 0 h 28"/>
                <a:gd name="T24" fmla="*/ 2147483646 w 14"/>
                <a:gd name="T25" fmla="*/ 0 h 28"/>
                <a:gd name="T26" fmla="*/ 2147483646 w 14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8"/>
                <a:gd name="T44" fmla="*/ 14 w 14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8">
                  <a:moveTo>
                    <a:pt x="7" y="0"/>
                  </a:moveTo>
                  <a:lnTo>
                    <a:pt x="14" y="28"/>
                  </a:lnTo>
                  <a:lnTo>
                    <a:pt x="12" y="26"/>
                  </a:lnTo>
                  <a:lnTo>
                    <a:pt x="7" y="26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Line 375">
              <a:extLst>
                <a:ext uri="{FF2B5EF4-FFF2-40B4-BE49-F238E27FC236}">
                  <a16:creationId xmlns:a16="http://schemas.microsoft.com/office/drawing/2014/main" xmlns="" id="{F29CF2AA-D3BF-8E42-AC47-580FCF61D0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199188" y="4483100"/>
              <a:ext cx="0" cy="841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Line 376">
              <a:extLst>
                <a:ext uri="{FF2B5EF4-FFF2-40B4-BE49-F238E27FC236}">
                  <a16:creationId xmlns:a16="http://schemas.microsoft.com/office/drawing/2014/main" xmlns="" id="{40B32ECF-B8C0-404C-BF6D-3A4E72E6A2B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302375" y="4362450"/>
              <a:ext cx="1588" cy="841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Line 377">
              <a:extLst>
                <a:ext uri="{FF2B5EF4-FFF2-40B4-BE49-F238E27FC236}">
                  <a16:creationId xmlns:a16="http://schemas.microsoft.com/office/drawing/2014/main" xmlns="" id="{8201EFED-5A2E-2047-9666-A49C2A5D3F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45350" y="4651376"/>
              <a:ext cx="0" cy="857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Line 380">
              <a:extLst>
                <a:ext uri="{FF2B5EF4-FFF2-40B4-BE49-F238E27FC236}">
                  <a16:creationId xmlns:a16="http://schemas.microsoft.com/office/drawing/2014/main" xmlns="" id="{97867F1A-E934-6445-8A7F-44ED11B281E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221414" y="6524625"/>
              <a:ext cx="1587" cy="825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42445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TextBox 381">
              <a:extLst>
                <a:ext uri="{FF2B5EF4-FFF2-40B4-BE49-F238E27FC236}">
                  <a16:creationId xmlns:a16="http://schemas.microsoft.com/office/drawing/2014/main" xmlns="" id="{0DE717DC-BC6A-3644-93AD-7E1B6FCEEAB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9450" y="2601914"/>
              <a:ext cx="377406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ED1C24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Stimuli</a:t>
              </a:r>
            </a:p>
          </p:txBody>
        </p:sp>
        <p:sp>
          <p:nvSpPr>
            <p:cNvPr id="56" name="TextBox 383">
              <a:extLst>
                <a:ext uri="{FF2B5EF4-FFF2-40B4-BE49-F238E27FC236}">
                  <a16:creationId xmlns:a16="http://schemas.microsoft.com/office/drawing/2014/main" xmlns="" id="{241098BA-5016-7544-96C3-AB0B9251434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243639" y="2620964"/>
              <a:ext cx="709260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Blood pressure</a:t>
              </a:r>
            </a:p>
          </p:txBody>
        </p:sp>
        <p:sp>
          <p:nvSpPr>
            <p:cNvPr id="57" name="TextBox 384">
              <a:extLst>
                <a:ext uri="{FF2B5EF4-FFF2-40B4-BE49-F238E27FC236}">
                  <a16:creationId xmlns:a16="http://schemas.microsoft.com/office/drawing/2014/main" xmlns="" id="{49A22E23-93AE-3346-8011-00C6F860C7A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292850" y="3241676"/>
              <a:ext cx="679627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Baroreceptors</a:t>
              </a:r>
            </a:p>
          </p:txBody>
        </p:sp>
        <p:sp>
          <p:nvSpPr>
            <p:cNvPr id="58" name="TextBox 385">
              <a:extLst>
                <a:ext uri="{FF2B5EF4-FFF2-40B4-BE49-F238E27FC236}">
                  <a16:creationId xmlns:a16="http://schemas.microsoft.com/office/drawing/2014/main" xmlns="" id="{A00CB0B4-92F7-A440-8976-AC99131976E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616701" y="3573464"/>
              <a:ext cx="777757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Sensory neurons</a:t>
              </a:r>
            </a:p>
          </p:txBody>
        </p:sp>
        <p:sp>
          <p:nvSpPr>
            <p:cNvPr id="59" name="TextBox 386">
              <a:extLst>
                <a:ext uri="{FF2B5EF4-FFF2-40B4-BE49-F238E27FC236}">
                  <a16:creationId xmlns:a16="http://schemas.microsoft.com/office/drawing/2014/main" xmlns="" id="{4BC12659-3BDF-324D-80D4-98AEC84D40B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189664" y="3987801"/>
              <a:ext cx="876945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Medulla oblongata</a:t>
              </a:r>
            </a:p>
          </p:txBody>
        </p:sp>
        <p:sp>
          <p:nvSpPr>
            <p:cNvPr id="60" name="TextBox 387">
              <a:extLst>
                <a:ext uri="{FF2B5EF4-FFF2-40B4-BE49-F238E27FC236}">
                  <a16:creationId xmlns:a16="http://schemas.microsoft.com/office/drawing/2014/main" xmlns="" id="{2D142432-2F1F-024D-9364-00CA42E9BFF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08000" y="4624388"/>
              <a:ext cx="411272" cy="32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Cardiac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rate</a:t>
              </a:r>
            </a:p>
          </p:txBody>
        </p:sp>
        <p:sp>
          <p:nvSpPr>
            <p:cNvPr id="61" name="TextBox 388">
              <a:extLst>
                <a:ext uri="{FF2B5EF4-FFF2-40B4-BE49-F238E27FC236}">
                  <a16:creationId xmlns:a16="http://schemas.microsoft.com/office/drawing/2014/main" xmlns="" id="{CAB61764-FD82-9445-8E16-974CE82DD1F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427499" y="4624388"/>
              <a:ext cx="779789" cy="32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Vasoconstriction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of arterioles</a:t>
              </a:r>
            </a:p>
          </p:txBody>
        </p:sp>
        <p:sp>
          <p:nvSpPr>
            <p:cNvPr id="63" name="TextBox 390">
              <a:extLst>
                <a:ext uri="{FF2B5EF4-FFF2-40B4-BE49-F238E27FC236}">
                  <a16:creationId xmlns:a16="http://schemas.microsoft.com/office/drawing/2014/main" xmlns="" id="{8F242357-7DC1-2341-8990-44C10958488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334425" y="4337051"/>
              <a:ext cx="602833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Sympathetic</a:t>
              </a:r>
            </a:p>
          </p:txBody>
        </p:sp>
        <p:sp>
          <p:nvSpPr>
            <p:cNvPr id="64" name="TextBox 391">
              <a:extLst>
                <a:ext uri="{FF2B5EF4-FFF2-40B4-BE49-F238E27FC236}">
                  <a16:creationId xmlns:a16="http://schemas.microsoft.com/office/drawing/2014/main" xmlns="" id="{00CAC9CE-381E-6D46-9EBB-30E6147119B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253164" y="4454526"/>
              <a:ext cx="795452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Parasympathetic</a:t>
              </a:r>
            </a:p>
          </p:txBody>
        </p:sp>
        <p:sp>
          <p:nvSpPr>
            <p:cNvPr id="65" name="TextBox 392">
              <a:extLst>
                <a:ext uri="{FF2B5EF4-FFF2-40B4-BE49-F238E27FC236}">
                  <a16:creationId xmlns:a16="http://schemas.microsoft.com/office/drawing/2014/main" xmlns="" id="{3FC1CA44-9443-6149-B410-0E25488A2B5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256339" y="6489701"/>
              <a:ext cx="709260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Blood pressure</a:t>
              </a:r>
            </a:p>
          </p:txBody>
        </p:sp>
        <p:sp>
          <p:nvSpPr>
            <p:cNvPr id="66" name="TextBox 393">
              <a:extLst>
                <a:ext uri="{FF2B5EF4-FFF2-40B4-BE49-F238E27FC236}">
                  <a16:creationId xmlns:a16="http://schemas.microsoft.com/office/drawing/2014/main" xmlns="" id="{0E1D9FC2-5DD4-A545-BEE1-4E43788A56E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16934" y="6346826"/>
              <a:ext cx="854719" cy="32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ED1C24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Negative feedback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ED1C24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response</a:t>
              </a:r>
            </a:p>
          </p:txBody>
        </p:sp>
        <p:sp>
          <p:nvSpPr>
            <p:cNvPr id="67" name="TextBox 394">
              <a:extLst>
                <a:ext uri="{FF2B5EF4-FFF2-40B4-BE49-F238E27FC236}">
                  <a16:creationId xmlns:a16="http://schemas.microsoft.com/office/drawing/2014/main" xmlns="" id="{2A8B175B-DE38-6944-8011-9F8A45E9CE1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9450" y="3184526"/>
              <a:ext cx="354122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Sensor</a:t>
              </a:r>
            </a:p>
          </p:txBody>
        </p:sp>
        <p:sp>
          <p:nvSpPr>
            <p:cNvPr id="68" name="TextBox 395">
              <a:extLst>
                <a:ext uri="{FF2B5EF4-FFF2-40B4-BE49-F238E27FC236}">
                  <a16:creationId xmlns:a16="http://schemas.microsoft.com/office/drawing/2014/main" xmlns="" id="{67367CFA-097B-AD42-B1EC-C73C81A2324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9450" y="3327401"/>
              <a:ext cx="849428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Integrating center</a:t>
              </a:r>
            </a:p>
          </p:txBody>
        </p:sp>
        <p:sp>
          <p:nvSpPr>
            <p:cNvPr id="69" name="TextBox 396">
              <a:extLst>
                <a:ext uri="{FF2B5EF4-FFF2-40B4-BE49-F238E27FC236}">
                  <a16:creationId xmlns:a16="http://schemas.microsoft.com/office/drawing/2014/main" xmlns="" id="{B47E061E-B0BD-594A-B0EE-14A8D111077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9450" y="3482976"/>
              <a:ext cx="417623" cy="182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200" b="1">
                  <a:solidFill>
                    <a:srgbClr val="000000"/>
                  </a:solidFill>
                  <a:latin typeface="Times New Roman"/>
                  <a:ea typeface="ＭＳ Ｐゴシック" panose="020B0600070205080204" pitchFamily="34" charset="-128"/>
                  <a:cs typeface="Times New Roman"/>
                </a:rPr>
                <a:t>Effector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6A3E8EE-50B3-E147-9B07-BB1B3228D377}"/>
              </a:ext>
            </a:extLst>
          </p:cNvPr>
          <p:cNvSpPr/>
          <p:nvPr/>
        </p:nvSpPr>
        <p:spPr>
          <a:xfrm>
            <a:off x="0" y="-33401"/>
            <a:ext cx="5167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 of Arterial Pressure</a:t>
            </a:r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xmlns="" id="{D8B29D82-5B0B-284B-9ABD-48B9916A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897" y="6282951"/>
            <a:ext cx="4462970" cy="2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287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00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Copyright </a:t>
            </a:r>
            <a:r>
              <a:rPr lang="en-US" altLang="en-US" sz="800">
                <a:solidFill>
                  <a:prstClr val="black"/>
                </a:solidFill>
                <a:latin typeface="Times New Roman"/>
                <a:ea typeface="ＭＳ Ｐゴシック" panose="020B0600070205080204" pitchFamily="34" charset="-128"/>
                <a:cs typeface="Times New Roman" panose="02020603050405020304" pitchFamily="18" charset="0"/>
              </a:rPr>
              <a:t>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010255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228600"/>
            <a:ext cx="7094538" cy="644525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Gain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5E42B5-F636-5F44-93BA-C58776B3173B}"/>
              </a:ext>
            </a:extLst>
          </p:cNvPr>
          <p:cNvGrpSpPr/>
          <p:nvPr/>
        </p:nvGrpSpPr>
        <p:grpSpPr>
          <a:xfrm>
            <a:off x="2209800" y="2590800"/>
            <a:ext cx="4191000" cy="1311437"/>
            <a:chOff x="2362200" y="1676400"/>
            <a:chExt cx="4284662" cy="126365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2362200" y="1676400"/>
              <a:ext cx="4284662" cy="1263650"/>
            </a:xfrm>
            <a:prstGeom prst="rect">
              <a:avLst/>
            </a:prstGeom>
            <a:solidFill>
              <a:srgbClr val="399A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01900" y="2074863"/>
              <a:ext cx="1107848" cy="4423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Gain =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29075" y="1676400"/>
              <a:ext cx="1647875" cy="4423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Correction</a:t>
              </a: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79491" y="2442525"/>
              <a:ext cx="966122" cy="4423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Error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962400" y="2278063"/>
              <a:ext cx="173355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1998" y="1466767"/>
            <a:ext cx="840720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measure of the effectiveness of a feedback system in maintaining constant conditions (Homeostasis efficiency) 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2882CC-12EF-5C4D-8104-1190D9A58BF6}"/>
              </a:ext>
            </a:extLst>
          </p:cNvPr>
          <p:cNvSpPr txBox="1"/>
          <p:nvPr/>
        </p:nvSpPr>
        <p:spPr>
          <a:xfrm>
            <a:off x="685800" y="4056618"/>
            <a:ext cx="5831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Blood Pressure (BP) = 100mmHg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Disturbance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Increase in BP = 175mmHg</a:t>
            </a:r>
          </a:p>
          <a:p>
            <a:r>
              <a:rPr lang="en-US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Baroreceptors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mechanism brings BP = 125mmHg</a:t>
            </a:r>
          </a:p>
          <a:p>
            <a:r>
              <a:rPr lang="en-US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125-175= -50mmHg</a:t>
            </a:r>
          </a:p>
          <a:p>
            <a:r>
              <a:rPr lang="en-US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 = 125-100 = 25 mmHg</a:t>
            </a:r>
          </a:p>
          <a:p>
            <a:r>
              <a:rPr lang="en-US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 = -50/25 = -2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DA34A-291B-874A-AC48-297EC136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Positive Feedback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A6B43F-8E05-694C-B2F3-42E16E02A6B6}"/>
              </a:ext>
            </a:extLst>
          </p:cNvPr>
          <p:cNvSpPr txBox="1"/>
          <p:nvPr/>
        </p:nvSpPr>
        <p:spPr>
          <a:xfrm>
            <a:off x="150689" y="1192417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end product in a process </a:t>
            </a:r>
            <a:r>
              <a:rPr lang="en-US" altLang="en-US" sz="22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stimulates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the process </a:t>
            </a:r>
          </a:p>
          <a:p>
            <a:pPr marL="342900" indent="-342900" eaLnBrk="1" hangingPunct="1">
              <a:buClr>
                <a:schemeClr val="tx2"/>
              </a:buClr>
              <a:buFont typeface="Wingdings" pitchFamily="2" charset="2"/>
              <a:buChar char="à"/>
              <a:defRPr/>
            </a:pPr>
            <a:r>
              <a:rPr lang="en-US" sz="22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promotes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a change in one direction</a:t>
            </a:r>
          </a:p>
          <a:p>
            <a:pPr marL="342900" indent="-342900" eaLnBrk="1" hangingPunct="1">
              <a:buClr>
                <a:schemeClr val="tx2"/>
              </a:buClr>
              <a:buFont typeface="Wingdings" pitchFamily="2" charset="2"/>
              <a:buChar char="à"/>
              <a:defRPr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of effectors </a:t>
            </a:r>
            <a:r>
              <a:rPr lang="en-US" altLang="en-US" sz="22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amplifies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the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86C929-D537-3748-9488-FEF67FF7C067}"/>
              </a:ext>
            </a:extLst>
          </p:cNvPr>
          <p:cNvSpPr txBox="1"/>
          <p:nvPr/>
        </p:nvSpPr>
        <p:spPr>
          <a:xfrm>
            <a:off x="248587" y="3534027"/>
            <a:ext cx="2082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Blood clotting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Child birth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 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0E6670-1988-4E42-BA5A-5C5F8700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09" y="2335218"/>
            <a:ext cx="4720980" cy="4151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4A657A-85C8-A14F-8DA0-828129D0E3CA}"/>
              </a:ext>
            </a:extLst>
          </p:cNvPr>
          <p:cNvSpPr txBox="1"/>
          <p:nvPr/>
        </p:nvSpPr>
        <p:spPr>
          <a:xfrm>
            <a:off x="5363830" y="6340642"/>
            <a:ext cx="1769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 New Roman"/>
              </a:rPr>
              <a:t>Adapted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1775958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9216B-A436-3D45-B7B7-A57629E9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Child birth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C6A083-96A9-1C4D-B90D-0D628B6A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019800" cy="4394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451B56-A8AE-CA47-9F68-3968AA2C4EE1}"/>
              </a:ext>
            </a:extLst>
          </p:cNvPr>
          <p:cNvSpPr txBox="1"/>
          <p:nvPr/>
        </p:nvSpPr>
        <p:spPr>
          <a:xfrm>
            <a:off x="3172574" y="6160168"/>
            <a:ext cx="1769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 New Roman"/>
              </a:rPr>
              <a:t>Adapted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295977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73587-F8FD-2E4E-9C30-BB07F80C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/>
              <a:t>Structural 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3AEC09-1F21-174C-A94B-90A7DB0DA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1219199"/>
            <a:ext cx="4953000" cy="4797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F42EDE-601A-7244-842E-FA5E5E59C628}"/>
              </a:ext>
            </a:extLst>
          </p:cNvPr>
          <p:cNvSpPr txBox="1"/>
          <p:nvPr/>
        </p:nvSpPr>
        <p:spPr>
          <a:xfrm>
            <a:off x="3657600" y="6030343"/>
            <a:ext cx="1769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 New Roman"/>
              </a:rPr>
              <a:t>Adapted from the internet</a:t>
            </a:r>
          </a:p>
        </p:txBody>
      </p:sp>
    </p:spTree>
    <p:extLst>
      <p:ext uri="{BB962C8B-B14F-4D97-AF65-F5344CB8AC3E}">
        <p14:creationId xmlns:p14="http://schemas.microsoft.com/office/powerpoint/2010/main" val="385144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1905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basic structural and functional unit (~ 100 trillion)</a:t>
            </a:r>
          </a:p>
          <a:p>
            <a:pPr>
              <a:defRPr/>
            </a:pPr>
            <a:r>
              <a:rPr lang="fr-FR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Tissues: </a:t>
            </a:r>
            <a:r>
              <a:rPr lang="fr-FR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., muscles, </a:t>
            </a:r>
            <a:r>
              <a:rPr lang="fr-FR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epithelial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nervous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Organs: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e.g. heart, blood vessels </a:t>
            </a:r>
          </a:p>
          <a:p>
            <a:pPr>
              <a:defRPr/>
            </a:pPr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 systems: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e.g., cardiovascular system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E7C1921-AE7A-D247-9331-C6027E490A11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5791200" cy="1046686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00" b="1"/>
              <a:t>Structural Organization</a:t>
            </a:r>
          </a:p>
          <a:p>
            <a:r>
              <a:rPr lang="en-US" sz="3200" b="1"/>
              <a:t>Levels of organization</a:t>
            </a:r>
          </a:p>
        </p:txBody>
      </p:sp>
    </p:spTree>
    <p:extLst>
      <p:ext uri="{BB962C8B-B14F-4D97-AF65-F5344CB8AC3E}">
        <p14:creationId xmlns:p14="http://schemas.microsoft.com/office/powerpoint/2010/main" val="429403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13CC2-42F6-594B-BA34-016C1EF3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Cellular composition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3F532FAA-D942-6441-ACF1-8A0023C2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391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86FCF-9A89-BB4E-ACBD-AE7F7FB4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 ( L1 &amp; L2) </a:t>
            </a:r>
            <a:br>
              <a:rPr lang="en-US" b="1"/>
            </a:br>
            <a:r>
              <a:rPr lang="en-US" b="1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538CB-24AB-B046-84F9-A7F527364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course general objectives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calculations: Molarity, Equivalents, Molality, Molarity vs. equivalent, pH 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cellular composition 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‘Homeostasis’ meaning, properties, control systems 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Positive and Negative Feedback </a:t>
            </a:r>
          </a:p>
        </p:txBody>
      </p:sp>
    </p:spTree>
    <p:extLst>
      <p:ext uri="{BB962C8B-B14F-4D97-AF65-F5344CB8AC3E}">
        <p14:creationId xmlns:p14="http://schemas.microsoft.com/office/powerpoint/2010/main" val="65408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9BB6A-9C71-8545-8569-A8067CB3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Moles, Molarity, and Molality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8787C76-2BFA-AD43-B3DE-091AC1D51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30071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Moles</a:t>
            </a:r>
          </a:p>
          <a:p>
            <a:pPr lvl="1">
              <a:buFontTx/>
              <a:buAutoNum type="arabicParenR"/>
            </a:pPr>
            <a:r>
              <a:rPr lang="en-US" altLang="en-US">
                <a:latin typeface="Times New Roman"/>
                <a:ea typeface="ＭＳ Ｐゴシック" panose="020B0600070205080204" pitchFamily="34" charset="-128"/>
                <a:cs typeface="Times New Roman"/>
              </a:rPr>
              <a:t>A mole of a compound can be measured as its molecular weight in grams.</a:t>
            </a:r>
          </a:p>
          <a:p>
            <a:pPr marL="457200" lvl="1" indent="0">
              <a:buNone/>
            </a:pPr>
            <a:r>
              <a:rPr lang="en-US" altLang="en-US" b="1" i="1">
                <a:latin typeface="Times New Roman"/>
                <a:ea typeface="ＭＳ Ｐゴシック" panose="020B0600070205080204" pitchFamily="34" charset="-128"/>
                <a:cs typeface="Times New Roman"/>
              </a:rPr>
              <a:t> </a:t>
            </a:r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1M = molecular weight in grams / 1000ml of water </a:t>
            </a:r>
          </a:p>
          <a:p>
            <a:pPr lvl="1">
              <a:buFontTx/>
              <a:buAutoNum type="arabicParenR"/>
            </a:pPr>
            <a:endParaRPr lang="en-US" altLang="en-US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lvl="1">
              <a:buFontTx/>
              <a:buAutoNum type="arabicParenR"/>
            </a:pPr>
            <a:r>
              <a:rPr lang="en-US" altLang="en-US">
                <a:latin typeface="Times New Roman"/>
                <a:ea typeface="ＭＳ Ｐゴシック" panose="020B0600070205080204" pitchFamily="34" charset="-128"/>
                <a:cs typeface="Times New Roman"/>
              </a:rPr>
              <a:t>The number of atoms in 1 mole is always the same no matter the substance: </a:t>
            </a:r>
          </a:p>
          <a:p>
            <a:pPr marL="1447800" lvl="2" indent="-533400">
              <a:buNone/>
            </a:pPr>
            <a:r>
              <a:rPr lang="en-US" altLang="en-US">
                <a:latin typeface="Times New Roman"/>
                <a:ea typeface="ＭＳ Ｐゴシック" panose="020B0600070205080204" pitchFamily="34" charset="-128"/>
                <a:cs typeface="Times New Roman"/>
              </a:rPr>
              <a:t>	</a:t>
            </a:r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6.02 X 10</a:t>
            </a:r>
            <a:r>
              <a:rPr lang="en-US" altLang="en-US" b="1" baseline="30000">
                <a:latin typeface="Times New Roman"/>
                <a:ea typeface="ＭＳ Ｐゴシック" panose="020B0600070205080204" pitchFamily="34" charset="-128"/>
                <a:cs typeface="Times New Roman"/>
              </a:rPr>
              <a:t>23</a:t>
            </a:r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 particles </a:t>
            </a:r>
            <a:r>
              <a:rPr lang="en-US" b="1">
                <a:latin typeface="Times New Roman"/>
                <a:cs typeface="Times New Roman"/>
              </a:rPr>
              <a:t>(Avogadro’s number)</a:t>
            </a:r>
            <a:endParaRPr lang="en-US" altLang="en-US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>
              <a:buFontTx/>
              <a:buNone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>
              <a:buFontTx/>
              <a:buNone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106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5191F-1291-4B46-B06D-A293860A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Molarity – moles solute/Liter solution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1865B99-4C8F-C548-ABDF-8388F61B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35814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Glucose has a molecular weight of 180. To make a 1 molar solution of glucose, dissolve </a:t>
            </a:r>
            <a:r>
              <a:rPr lang="en-US" altLang="en-US" sz="2400" b="1">
                <a:solidFill>
                  <a:srgbClr val="FF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180 g 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glucose in water to make </a:t>
            </a:r>
            <a:r>
              <a:rPr lang="en-US" altLang="en-US" sz="2400" b="1">
                <a:solidFill>
                  <a:srgbClr val="FF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1 L 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solution.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400" err="1">
                <a:latin typeface="Times New Roman"/>
                <a:ea typeface="ＭＳ Ｐゴシック" panose="020B0600070205080204" pitchFamily="34" charset="-128"/>
                <a:cs typeface="Times New Roman"/>
              </a:rPr>
              <a:t>NaCl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 has a molecular weight of 58.5. To make a 1 molar solution of </a:t>
            </a:r>
            <a:r>
              <a:rPr lang="en-US" altLang="en-US" sz="2400" err="1">
                <a:latin typeface="Times New Roman"/>
                <a:ea typeface="ＭＳ Ｐゴシック" panose="020B0600070205080204" pitchFamily="34" charset="-128"/>
                <a:cs typeface="Times New Roman"/>
              </a:rPr>
              <a:t>NaCl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, dissolve </a:t>
            </a:r>
            <a:r>
              <a:rPr lang="en-US" altLang="en-US" sz="2400" b="1">
                <a:solidFill>
                  <a:srgbClr val="FF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58.5 g </a:t>
            </a:r>
            <a:r>
              <a:rPr lang="en-US" altLang="en-US" sz="2400" err="1">
                <a:latin typeface="Times New Roman"/>
                <a:ea typeface="ＭＳ Ｐゴシック" panose="020B0600070205080204" pitchFamily="34" charset="-128"/>
                <a:cs typeface="Times New Roman"/>
              </a:rPr>
              <a:t>NaCl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 in water to make </a:t>
            </a:r>
            <a:r>
              <a:rPr lang="en-US" altLang="en-US" sz="2400" b="1">
                <a:solidFill>
                  <a:srgbClr val="FF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1 L 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solution.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954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54ED6-45D7-EA40-90F1-6365B2C5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Times New Roman"/>
                <a:ea typeface="ＭＳ Ｐゴシック" panose="020B0600070205080204" pitchFamily="34" charset="-128"/>
                <a:cs typeface="Times New Roman"/>
              </a:rPr>
              <a:t>Molality – moles solute/Kg solvent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BABFEB5-6CAA-1F49-AF29-DE536DAD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006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1 </a:t>
            </a:r>
            <a:r>
              <a:rPr lang="en-US" altLang="en-US" sz="2400" err="1">
                <a:latin typeface="Times New Roman"/>
                <a:ea typeface="ＭＳ Ｐゴシック" panose="020B0600070205080204" pitchFamily="34" charset="-128"/>
                <a:cs typeface="Times New Roman"/>
              </a:rPr>
              <a:t>molal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 solutions take the molecular weight in grams dissolved in exactly </a:t>
            </a:r>
            <a:r>
              <a:rPr lang="en-US" altLang="en-US" sz="2400" b="1">
                <a:latin typeface="Times New Roman"/>
                <a:ea typeface="ＭＳ Ｐゴシック" panose="020B0600070205080204" pitchFamily="34" charset="-128"/>
                <a:cs typeface="Times New Roman"/>
              </a:rPr>
              <a:t>1Kg of water </a:t>
            </a: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( Equal 1L at 4.8C)</a:t>
            </a:r>
          </a:p>
          <a:p>
            <a:pPr marL="0" indent="0" algn="just">
              <a:buNone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The amount of water never changes, so you can compare solute concentrations to predict the direction of osmosis.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en-US" sz="2400">
              <a:latin typeface="Times New Roman"/>
              <a:ea typeface="ＭＳ Ｐゴシック" panose="020B0600070205080204" pitchFamily="34" charset="-128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2400">
                <a:latin typeface="Times New Roman"/>
                <a:ea typeface="ＭＳ Ｐゴシック" panose="020B0600070205080204" pitchFamily="34" charset="-128"/>
                <a:cs typeface="Times New Roman"/>
              </a:rPr>
              <a:t>Does not depend on the chemistry of the solute, but on how many particles are present in the solution</a:t>
            </a:r>
          </a:p>
        </p:txBody>
      </p:sp>
    </p:spTree>
    <p:extLst>
      <p:ext uri="{BB962C8B-B14F-4D97-AF65-F5344CB8AC3E}">
        <p14:creationId xmlns:p14="http://schemas.microsoft.com/office/powerpoint/2010/main" val="365594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E555CAFEB074B92C61D3359DD1D25" ma:contentTypeVersion="6" ma:contentTypeDescription="Create a new document." ma:contentTypeScope="" ma:versionID="ea5189e2d04d3aea758fa43d1798d259">
  <xsd:schema xmlns:xsd="http://www.w3.org/2001/XMLSchema" xmlns:xs="http://www.w3.org/2001/XMLSchema" xmlns:p="http://schemas.microsoft.com/office/2006/metadata/properties" xmlns:ns2="f47cd6a5-26f0-4c0c-b354-7c5eec233add" targetNamespace="http://schemas.microsoft.com/office/2006/metadata/properties" ma:root="true" ma:fieldsID="8ab90e788f837c36d1141294eeccf15c" ns2:_="">
    <xsd:import namespace="f47cd6a5-26f0-4c0c-b354-7c5eec233a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cd6a5-26f0-4c0c-b354-7c5eec233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E7B6D7-221E-469F-AB8B-43965865E3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882A3C-8C4B-4EE0-9F11-C090765F7D3C}">
  <ds:schemaRefs>
    <ds:schemaRef ds:uri="f47cd6a5-26f0-4c0c-b354-7c5eec233a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9435CE-D005-4F2A-81E8-701E573378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1274</Words>
  <Application>Microsoft Office PowerPoint</Application>
  <PresentationFormat>On-screen Show (4:3)</PresentationFormat>
  <Paragraphs>250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Wingdings</vt:lpstr>
      <vt:lpstr>Office Theme</vt:lpstr>
      <vt:lpstr>Introduction to Physiology  (31501100 ) 2hrs</vt:lpstr>
      <vt:lpstr>What is Physiology?</vt:lpstr>
      <vt:lpstr>Structural Organization</vt:lpstr>
      <vt:lpstr>PowerPoint Presentation</vt:lpstr>
      <vt:lpstr>Cellular composition </vt:lpstr>
      <vt:lpstr>Introduction ( L1 &amp; L2)  Learning Objectives </vt:lpstr>
      <vt:lpstr>Moles, Molarity, and Molality</vt:lpstr>
      <vt:lpstr>Molarity – moles solute/Liter solution</vt:lpstr>
      <vt:lpstr>Molality – moles solute/Kg solvent</vt:lpstr>
      <vt:lpstr>Molar &amp; Molal Solutions </vt:lpstr>
      <vt:lpstr>Equivalents (Eq)</vt:lpstr>
      <vt:lpstr>Equivalents (Eq) …….</vt:lpstr>
      <vt:lpstr>Molarity vs Equivalent</vt:lpstr>
      <vt:lpstr> The hydrogen ion concentration of a solution (pH) </vt:lpstr>
      <vt:lpstr>Introduction ( L1 &amp; L2)  Learning Objectives </vt:lpstr>
      <vt:lpstr>Homeostasis</vt:lpstr>
      <vt:lpstr>General  Organization of the  Circulatory System </vt:lpstr>
      <vt:lpstr>How does the body system maintain homeostasis?</vt:lpstr>
      <vt:lpstr>Maintenance of Homeostasis</vt:lpstr>
      <vt:lpstr>Introduction ( L1 &amp; L2)  Learning Objectives </vt:lpstr>
      <vt:lpstr>PowerPoint Presentation</vt:lpstr>
      <vt:lpstr>1. The regulation of body temperature</vt:lpstr>
      <vt:lpstr>PowerPoint Presentation</vt:lpstr>
      <vt:lpstr>PowerPoint Presentation</vt:lpstr>
      <vt:lpstr>PowerPoint Presentation</vt:lpstr>
      <vt:lpstr>Positive Feedback</vt:lpstr>
      <vt:lpstr>Child birth</vt:lpstr>
    </vt:vector>
  </TitlesOfParts>
  <Company>Reed Elsevier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Global Support</dc:creator>
  <cp:lastModifiedBy>Microsoft account</cp:lastModifiedBy>
  <cp:revision>5</cp:revision>
  <dcterms:created xsi:type="dcterms:W3CDTF">2010-06-28T16:10:27Z</dcterms:created>
  <dcterms:modified xsi:type="dcterms:W3CDTF">2023-10-08T10:52:55Z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0x0101003A0E555CAFEB074B92C61D3359DD1D25</vt:lpwstr>
  </property>
</Properties>
</file>