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notesSlides/notesSlide2.xml" ContentType="application/vnd.openxmlformats-officedocument.presentationml.notesSlide+xml"/>
  <Override PartName="/ppt/ink/ink2.xml" ContentType="application/inkml+xml"/>
  <Override PartName="/ppt/ink/ink3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3"/>
  </p:notesMasterIdLst>
  <p:sldIdLst>
    <p:sldId id="256" r:id="rId2"/>
    <p:sldId id="286" r:id="rId3"/>
    <p:sldId id="281" r:id="rId4"/>
    <p:sldId id="282" r:id="rId5"/>
    <p:sldId id="283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84" r:id="rId19"/>
    <p:sldId id="269" r:id="rId20"/>
    <p:sldId id="270" r:id="rId21"/>
    <p:sldId id="285" r:id="rId22"/>
    <p:sldId id="271" r:id="rId23"/>
    <p:sldId id="272" r:id="rId24"/>
    <p:sldId id="273" r:id="rId25"/>
    <p:sldId id="274" r:id="rId26"/>
    <p:sldId id="275" r:id="rId27"/>
    <p:sldId id="276" r:id="rId28"/>
    <p:sldId id="279" r:id="rId29"/>
    <p:sldId id="277" r:id="rId30"/>
    <p:sldId id="278" r:id="rId31"/>
    <p:sldId id="280" r:id="rId32"/>
  </p:sldIdLst>
  <p:sldSz cx="12192000" cy="6858000"/>
  <p:notesSz cx="12192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2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714" y="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8" units="cm"/>
          <inkml:channel name="Y" type="integer" max="32768" units="cm"/>
          <inkml:channel name="F" type="integer" max="2047" units="cm"/>
          <inkml:channel name="T" type="integer" max="2.14748E9" units="dev"/>
        </inkml:traceFormat>
        <inkml:channelProperties>
          <inkml:channelProperty channel="X" name="resolution" value="1612.59839" units="1/cm"/>
          <inkml:channelProperty channel="Y" name="resolution" value="2580.15747" units="1/cm"/>
          <inkml:channelProperty channel="F" name="resolution" value="10E-6" units="1/cm"/>
          <inkml:channelProperty channel="T" name="resolution" value="1" units="1/dev"/>
        </inkml:channelProperties>
      </inkml:inkSource>
      <inkml:timestamp xml:id="ts0" timeString="2023-10-31T13:01:05.959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AB353AF5-F0A9-4A73-9B8E-081B66C339AE}" emma:medium="tactile" emma:mode="ink">
          <msink:context xmlns:msink="http://schemas.microsoft.com/ink/2010/main" type="inkDrawing" rotatedBoundingBox="10240,7054 10663,6994 10663,6996 10241,7055" shapeName="Other"/>
        </emma:interpretation>
      </emma:emma>
    </inkml:annotationXML>
    <inkml:trace contextRef="#ctx0" brushRef="#br0">0 59 47 0,'54'-7'20'0,"18"-4"-10"0,9-1-10 16,18-2-14-16,18-1-11 0</inkml:trace>
  </inkml:traceGroup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8" units="cm"/>
          <inkml:channel name="Y" type="integer" max="32768" units="cm"/>
          <inkml:channel name="F" type="integer" max="2047" units="cm"/>
          <inkml:channel name="T" type="integer" max="2.14748E9" units="dev"/>
        </inkml:traceFormat>
        <inkml:channelProperties>
          <inkml:channelProperty channel="X" name="resolution" value="1612.59839" units="1/cm"/>
          <inkml:channelProperty channel="Y" name="resolution" value="2580.15747" units="1/cm"/>
          <inkml:channelProperty channel="F" name="resolution" value="10E-6" units="1/cm"/>
          <inkml:channelProperty channel="T" name="resolution" value="1" units="1/dev"/>
        </inkml:channelProperties>
      </inkml:inkSource>
      <inkml:timestamp xml:id="ts0" timeString="2023-10-31T12:28:35.028"/>
    </inkml:context>
    <inkml:brush xml:id="br0">
      <inkml:brushProperty name="width" value="0.04667" units="cm"/>
      <inkml:brushProperty name="height" value="0.04667" units="cm"/>
      <inkml:brushProperty name="fitToCurve" value="1"/>
    </inkml:brush>
  </inkml:definitions>
  <inkml:traceGroup>
    <inkml:annotationXML>
      <emma:emma xmlns:emma="http://www.w3.org/2003/04/emma" version="1.0">
        <emma:interpretation id="{2EC9705D-A3F4-4C72-AD5A-C1C131CA2F4B}" emma:medium="tactile" emma:mode="ink">
          <msink:context xmlns:msink="http://schemas.microsoft.com/ink/2010/main" type="writingRegion" rotatedBoundingBox="11919,5790 12170,5790 12170,6452 11919,6452"/>
        </emma:interpretation>
      </emma:emma>
    </inkml:annotationXML>
    <inkml:traceGroup>
      <inkml:annotationXML>
        <emma:emma xmlns:emma="http://www.w3.org/2003/04/emma" version="1.0">
          <emma:interpretation id="{8C9921DC-F658-477E-AACA-81CB72F3F0CF}" emma:medium="tactile" emma:mode="ink">
            <msink:context xmlns:msink="http://schemas.microsoft.com/ink/2010/main" type="paragraph" rotatedBoundingBox="11919,5790 12170,5790 12170,6452 11919,645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A1DDB9E5-FBE9-4452-9FB1-76E23381E64C}" emma:medium="tactile" emma:mode="ink">
              <msink:context xmlns:msink="http://schemas.microsoft.com/ink/2010/main" type="line" rotatedBoundingBox="11919,5790 12170,5790 12170,6452 11919,6452"/>
            </emma:interpretation>
          </emma:emma>
        </inkml:annotationXML>
        <inkml:traceGroup>
          <inkml:annotationXML>
            <emma:emma xmlns:emma="http://www.w3.org/2003/04/emma" version="1.0">
              <emma:interpretation id="{20CFDA28-0A7A-46A1-97DE-99B46CE03A65}" emma:medium="tactile" emma:mode="ink">
                <msink:context xmlns:msink="http://schemas.microsoft.com/ink/2010/main" type="inkWord" rotatedBoundingBox="11919,5790 12170,5790 12170,6452 11919,6452"/>
              </emma:interpretation>
            </emma:emma>
          </inkml:annotationXML>
          <inkml:trace contextRef="#ctx0" brushRef="#br0">0 65 8 0,'0'-3'5'0,"0"-4"5"0,0 3 7 0,4 4-1 0,0-4-3 15,-4 3-3-15,0-6-4 0,4 4 0 0,0 3-1 0,-4-5 1 16,0 1 1-16,0 0 2 0,1-1-2 0,7-2 6 0,-8 4-3 15,0 3 3-15,0 0 2 0,0-1-1 16,0-3 4-16,0 0-3 0,0 4 1 0,6 0-1 0,-4 0 0 16,1 0-5-16,-3 4 1 0,-3-3-7 0,3 2 2 0,0 1 8 15,0 3 5-15,0-1-3 0,5 6 0 16,-2 2-2-16,0 1-3 0,-1 4 1 0,-2 3-8 0,0-1 2 16,0 2 0-16,0-3-6 0,4 6 5 15,-4 0-5-15,3-1 4 0,2 0-4 0,-5 1 0 0,0-3 4 16,0 4-4-16,3-2 0 0,-3-3-2 15,0 1 4-15,0-2-2 0,4 1 0 0,-4-2 2 0,0-2-2 0,1 3-2 16,-1-6 4-16,0 4-2 16,0-4 0-16,0 0 0 0,0-2 0 0,0 3 0 0,0-6 0 0,-1-2-4 15,1 3 0-15,-4-6 1 0,4 1-3 0,-3-5 3 0,3 2-1 16,0 1 0-16,0-4 0 0,0 0 0 16,0 0 2-16,0 0-1 0,0 0 0 0,-1-4 1 0,-6 1-2 15,3-1 2-15,4 0-1 16,-5 0 3-16,2-7 0 0,-2 4 0 0,3 2-3 15,-4-5-1-15,4 1 6 0,-4 0 0 0,1-2-4 0,5 0 4 16,0-1-2-16,-1-3 0 0,1 5 2 16,0-2-5-16,0 1 1 0,0-4 4 0,0 4-2 0,0-1 0 15,0 3 0-15,0 2 2 0,-7-2 0 0,7 2-4 16,0 0 6-16,0 3-1 0,0 0 1 0,0-2 1 0,0 6-2 16,-4 0 0-16,4 0 1 0,0 0-2 15,0 0 2-15,-2 6-2 0,2-6-2 0,0 7 7 16,5-2 1-16,-5 2-6 0,1 0-2 0,7 1 3 15,-4 1 1-15,-3 1-4 0,5 3 2 0,2-4 3 0,-8 1 0 16,0 2-3-16,2 0 3 0,3-3 4 0,1 2-5 16,-1-3 7-16,-1 1-2 0,0 1-3 0,0-4 8 15,-4-1-3-15,4 1 1 0,-3 0 3 0,2-2-2 16,2 1 4-16,-2-1 0 0,-3-1 2 0,2 1 3 0,-2-3 3 16,4-1-2-16,0 0-1 0,-4 0 6 0,0 0 1 15,3 0 4-15,2-5-4 0,2-1-3 0,1 0-6 16,2-1-12-16,-1-2-4 0,2-2 1 0,-1-4-8 0,2 0-20 15,1-2-31-15,3-2-30 0,-3 2-32 0,4-3-25 16,-1-2-6-16,-4-1 11 0</inkml:trace>
        </inkml:traceGroup>
      </inkml:traceGroup>
    </inkml:traceGroup>
  </inkml:traceGroup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8" units="cm"/>
          <inkml:channel name="Y" type="integer" max="32768" units="cm"/>
          <inkml:channel name="F" type="integer" max="2047" units="cm"/>
          <inkml:channel name="T" type="integer" max="2.14748E9" units="dev"/>
        </inkml:traceFormat>
        <inkml:channelProperties>
          <inkml:channelProperty channel="X" name="resolution" value="1612.59839" units="1/cm"/>
          <inkml:channelProperty channel="Y" name="resolution" value="2580.15747" units="1/cm"/>
          <inkml:channelProperty channel="F" name="resolution" value="10E-6" units="1/cm"/>
          <inkml:channelProperty channel="T" name="resolution" value="1" units="1/dev"/>
        </inkml:channelProperties>
      </inkml:inkSource>
      <inkml:timestamp xml:id="ts0" timeString="2023-10-31T12:28:37.883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41EA7C6E-2E26-402C-BFE7-B4D9A685B598}" emma:medium="tactile" emma:mode="ink">
          <msink:context xmlns:msink="http://schemas.microsoft.com/ink/2010/main" type="writingRegion" rotatedBoundingBox="11592,6975 12528,6681 12681,7166 11744,7460"/>
        </emma:interpretation>
      </emma:emma>
    </inkml:annotationXML>
    <inkml:traceGroup>
      <inkml:annotationXML>
        <emma:emma xmlns:emma="http://www.w3.org/2003/04/emma" version="1.0">
          <emma:interpretation id="{91870651-45C3-488F-8B5E-F0162DA24B7F}" emma:medium="tactile" emma:mode="ink">
            <msink:context xmlns:msink="http://schemas.microsoft.com/ink/2010/main" type="paragraph" rotatedBoundingBox="11592,6975 12528,6681 12681,7166 11744,746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D5FCA45C-83F2-4943-8BA5-A3A2C4CEB21B}" emma:medium="tactile" emma:mode="ink">
              <msink:context xmlns:msink="http://schemas.microsoft.com/ink/2010/main" type="line" rotatedBoundingBox="11592,6975 12528,6681 12681,7166 11744,7460"/>
            </emma:interpretation>
          </emma:emma>
        </inkml:annotationXML>
        <inkml:traceGroup>
          <inkml:annotationXML>
            <emma:emma xmlns:emma="http://www.w3.org/2003/04/emma" version="1.0">
              <emma:interpretation id="{0FC7FCF9-EFFE-4920-80FB-06225F6DBFF1}" emma:medium="tactile" emma:mode="ink">
                <msink:context xmlns:msink="http://schemas.microsoft.com/ink/2010/main" type="inkWord" rotatedBoundingBox="11592,6975 12528,6681 12681,7166 11744,7460"/>
              </emma:interpretation>
            </emma:emma>
          </inkml:annotationXML>
          <inkml:trace contextRef="#ctx0" brushRef="#br0">-206 1292 22 0,'7'-7'41'0,"-7"-2"-9"16,3 2-7-16,0 3-1 0,-3-1 0 0,0 3 3 0,0 1 8 16,1-4 7-16,-1 3 11 0,4 2 11 15,-4-4 9-15,0 3 2 0,0 1-1 16,0-3-13-16,-4 3-11 0,0 0-7 0,-1 0-8 0,0 3-2 15,-3-2-4-15,4 5 2 0,-7 0-4 0,3 3-2 0,0 3-7 0,3-1-2 16,3 0-5-16,-5 3-3 0,0-1-5 0,6 1-1 0,1 4-5 16,1-3 7-16,2 4-4 0,8-3 1 15,-1-3-1-15,3 2 0 0,4-1 6 0,-1-3-6 0,1-3-2 16,2 0 4-16,-2-5 0 0,1 2-2 16,-1-2 2-16,-1-3-7 0,1 0 5 0,2-3-3 0,-4 2 3 15,-3-6 0-15,2-1 3 0,-1 1-3 0,0-5 0 16,-1 2 0-16,-2-6-4 0,-2 6-6 0,0-1 4 0,0-6-6 15,-7 4 1-15,-1-2 5 0,0 1 4 16,-5-4-6-16,2 5 1 0,-1-3-2 0,-6 2 9 0,-1-2-4 16,3 4 4-16,-1-3-4 0,-1 0 4 0,2-3 0 0,-3 6 0 0,-1 4 0 15,2-1 5-15,-1 2-7 0,2-2 0 16,1 2 5-16,0 0-3 0,3 0-3 0,0 3 3 0,2 4-2 16,-2 0-4-16,5-5-11 0,0 5-11 15,0 0-19-15,-3 0-15 0,3 0-16 0,-1 0-8 0,1 5-5 16,4-1 1-16,-4 3 5 0,-3-2 9 15,3 2 12-15,0 0 4 0,-1 0 5 0</inkml:trace>
          <inkml:trace contextRef="#ctx0" brushRef="#br0" timeOffset="680.4327">221 1040 38 0,'6'-5'48'0,"-6"-2"-10"0,2 2-6 16,-2-2-4-16,0 0 2 0,0 7 4 0,0 0 8 0,0 0 3 16,0 0 7-16,0 0-4 0,0 0-5 15,0 0-13-15,0 3-1 0,6 1-2 0,-6 3 5 0,2 5 1 16,-2 0-14-16,0 4-2 0,0 3-1 16,0-1-3-16,0 5-3 0,5 0-3 0,-5 2-4 0,0-2 1 0,-5 3-3 15,5-4-1-15,5 1 4 16,-2-3-8-16,-3 3 4 0,0-3-2 0,3 0-8 15,-2-4-6-15,4 2-7 0,-2-5-3 0,2-1-9 0,-5-3-2 16,0-2-3-16,0 0 3 0,0 0 5 0,0-2 0 0,0-2 8 16,0 2 1-16,0-5-2 0,0 0 2 0,0 0 2 0,-2-5 5 0,-4 2 2 15,6-1 5-15,0-4 2 16,-5-1 3-16,4 2 4 0,-2-2 0 0,3-2 0 0,-3-4 0 0,3 3 2 16,0-2 2-16,-2-1 3 0,2 0 4 15,-3 3 2-15,1-2 2 0,2 2 0 0,0 1 4 0,0 1 4 16,0 3-4-16,2 0 6 0,3 2-4 15,-2-1 0-15,1 5-1 0,1-3 2 0,-5 1-1 0,6 3-3 16,2 0-2-16,-1 0 0 0,-1 0-3 16,0 0-3-16,5-4-1 0,-1 4 6 0,1 0-6 0,-2 0-1 15,4 0-5-15,-5-7 3 0,5 6-4 0,-5 1-2 0,-1-3 2 0,-2 2-2 16,6-5 3-16,-6 5 0 0,3-4-5 16,-3-1 2-16,-1 3 0 0,4-2-3 0,-3-2 5 0,0-2-6 15,1 2 4-15,-6-2-7 0,2 2 5 16,-2-4-2-16,0-1 4 0,0-2-3 0,0 2 3 0,-2 4 0 15,-4-6 2-15,6 5-8 0,-8 0 7 16,3-2 1-16,0 1-2 0,2-2 0 0,-3 0 4 0,0 5-1 0,1-4 7 16,3 7 4-16,-4 0 9 0,1 0-3 0,2 1 4 0,3 3-8 15,0 0-1-15,-2 0-8 0,2 3-5 16,0-2 7-16,0 3 8 0,0 3 7 0,0 4 6 0,0 4-6 16,0 1-4-16,0 7-2 0,5-3-4 15,3 2 6-15,-5 0 2 0,2 1-4 0,0 0 2 0,-1 0 1 0,4 1-5 16,-3 1 0-16,-2-3-10 15,-1-1-2-15,6-1 2 0,-2 0-6 0,-4 0 0 0,2-4 4 0,0 2-1 16,0-5-3-16,1 2-16 0,-2-4-15 16,0 2-25-16,-1-5-21 0,4 0-18 0,-6-1-12 0,2-4-2 15,3 0-2-15,-5-2 6 0,0-1 9 0,0 0 4 0,0-4 10 16</inkml:trace>
          <inkml:trace contextRef="#ctx0" brushRef="#br0" timeOffset="1064.1503">611 1024 17 0,'3'-1'33'0,"-1"1"4"0,-2 0-7 15,3 0-4-15,-3 0-1 16,0 0 0-16,0 0 6 0,0 4 9 0,0 4 7 0,0-3 5 0,0 2-4 16,0-3 1-16,-3 4-8 15,3-1-5-15,-2-1 5 0,2 1-4 0,0-4-1 16,0 1-5-16,0 3-5 0,0-6-6 0,5 5-3 0,-5-5 0 0,3 3 3 16,2-3-4-16,11-1 69 15,-16 0-52-15,2 0 8 0,-2 0 1 0,4 0 9 16,-4-8 56-1,0 3-47-15,3-1 3 0,-3 1 8 0,4-2 5 0,-4-2 0 0,0 2-3 16,0 4 7-16,0 3-7 0,0-6 0 0,0-1-7 0,-4 7-18 16,4-5-12-16,-3 5-22 0,3 2-3 15,0 1-5-15,-1-2-23 0,-2-1-36 0,1 3-61 0,-4-3-74 0,4 0-97 16,-6 3-72-16,0-3-14 16,-1 6-221-16</inkml:trace>
        </inkml:traceGroup>
      </inkml:traceGroup>
    </inkml:traceGroup>
  </inkml:traceGroup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FF4E7E-01F7-499D-956C-D6FFBAFA2949}" type="datetimeFigureOut">
              <a:rPr lang="en-US" smtClean="0"/>
              <a:t>10/31/2023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5A704F-88A5-469C-8A63-97996D0ED6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33605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598632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7" name="Google Shape;187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626080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3136772" y="777697"/>
            <a:ext cx="5918454" cy="6953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0" i="0">
                <a:solidFill>
                  <a:srgbClr val="44536A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10/31/2023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tx1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10/31/2023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tx1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10/31/2023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tx1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10/31/2023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10/31/2023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17244" y="311353"/>
            <a:ext cx="10357510" cy="12992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0" i="0">
                <a:solidFill>
                  <a:schemeClr val="tx1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917244" y="1708099"/>
            <a:ext cx="10357510" cy="25876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10/31/2023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mailto:r.Marji@bau.edu.jo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4" Type="http://schemas.openxmlformats.org/officeDocument/2006/relationships/customXml" Target="../ink/ink1.xml"/><Relationship Id="rId27" Type="http://schemas.openxmlformats.org/officeDocument/2006/relationships/image" Target="../media/image14.em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ustomXml" Target="../ink/ink2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1.emf"/><Relationship Id="rId5" Type="http://schemas.openxmlformats.org/officeDocument/2006/relationships/customXml" Target="../ink/ink3.xml"/><Relationship Id="rId4" Type="http://schemas.openxmlformats.org/officeDocument/2006/relationships/image" Target="../media/image420.emf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42875">
              <a:lnSpc>
                <a:spcPct val="100000"/>
              </a:lnSpc>
              <a:spcBef>
                <a:spcPts val="95"/>
              </a:spcBef>
            </a:pPr>
            <a:r>
              <a:rPr spc="-20" dirty="0"/>
              <a:t>Introduction</a:t>
            </a:r>
            <a:r>
              <a:rPr spc="85" dirty="0"/>
              <a:t> </a:t>
            </a:r>
            <a:r>
              <a:rPr spc="-215" dirty="0"/>
              <a:t>To</a:t>
            </a:r>
            <a:r>
              <a:rPr dirty="0"/>
              <a:t> </a:t>
            </a:r>
            <a:r>
              <a:rPr spc="-30" dirty="0"/>
              <a:t>Pathology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830315" y="2097287"/>
            <a:ext cx="3785235" cy="15627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20100"/>
              </a:lnSpc>
              <a:spcBef>
                <a:spcPts val="95"/>
              </a:spcBef>
            </a:pPr>
            <a:r>
              <a:rPr sz="2800" spc="-95" dirty="0">
                <a:solidFill>
                  <a:srgbClr val="44536A"/>
                </a:solidFill>
                <a:latin typeface="Calibri"/>
                <a:cs typeface="Calibri"/>
              </a:rPr>
              <a:t>Dr.</a:t>
            </a:r>
            <a:r>
              <a:rPr sz="2800" spc="-15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2800" spc="-20" dirty="0">
                <a:solidFill>
                  <a:srgbClr val="44536A"/>
                </a:solidFill>
                <a:latin typeface="Calibri"/>
                <a:cs typeface="Calibri"/>
              </a:rPr>
              <a:t>Raya</a:t>
            </a:r>
            <a:r>
              <a:rPr sz="2800" spc="-35" dirty="0">
                <a:solidFill>
                  <a:srgbClr val="44536A"/>
                </a:solidFill>
                <a:latin typeface="Calibri"/>
                <a:cs typeface="Calibri"/>
              </a:rPr>
              <a:t> D.</a:t>
            </a:r>
            <a:r>
              <a:rPr sz="2800" spc="10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44536A"/>
                </a:solidFill>
                <a:latin typeface="Calibri"/>
                <a:cs typeface="Calibri"/>
              </a:rPr>
              <a:t>Marji,</a:t>
            </a:r>
            <a:r>
              <a:rPr sz="2800" spc="-40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2800" spc="-15" dirty="0">
                <a:solidFill>
                  <a:srgbClr val="44536A"/>
                </a:solidFill>
                <a:latin typeface="Calibri"/>
                <a:cs typeface="Calibri"/>
              </a:rPr>
              <a:t>M.D. </a:t>
            </a:r>
            <a:r>
              <a:rPr sz="2800" spc="-10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44536A"/>
                </a:solidFill>
                <a:latin typeface="Calibri"/>
                <a:cs typeface="Calibri"/>
              </a:rPr>
              <a:t>Email: </a:t>
            </a:r>
            <a:r>
              <a:rPr sz="2800" u="heavy" spc="-2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2"/>
              </a:rPr>
              <a:t>r.marji@bau.edu.jo </a:t>
            </a:r>
            <a:r>
              <a:rPr sz="2800" spc="-620" dirty="0">
                <a:solidFill>
                  <a:srgbClr val="0462C1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srgbClr val="44536A"/>
                </a:solidFill>
                <a:latin typeface="Calibri"/>
                <a:cs typeface="Calibri"/>
              </a:rPr>
              <a:t>Office:</a:t>
            </a:r>
            <a:r>
              <a:rPr sz="2800" spc="-50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srgbClr val="44536A"/>
                </a:solidFill>
                <a:latin typeface="Calibri"/>
                <a:cs typeface="Calibri"/>
              </a:rPr>
              <a:t>O-301</a:t>
            </a:r>
            <a:endParaRPr sz="28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82766" y="2010632"/>
            <a:ext cx="2459450" cy="370801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Google Shape;94;p15" descr="Slide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5" name="Ink 34"/>
              <p14:cNvContentPartPr/>
              <p14:nvPr/>
            </p14:nvContentPartPr>
            <p14:xfrm>
              <a:off x="3686996" y="2518587"/>
              <a:ext cx="152640" cy="21600"/>
            </p14:xfrm>
          </p:contentPart>
        </mc:Choice>
        <mc:Fallback xmlns="">
          <p:pic>
            <p:nvPicPr>
              <p:cNvPr id="35" name="Ink 34"/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3684476" y="2516427"/>
                <a:ext cx="157320" cy="262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5860978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CE0C40F-4E28-8235-97A9-5C54980315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+mj-lt"/>
                <a:cs typeface="+mj-lt"/>
              </a:rPr>
              <a:t>Leukocyte Recruitment to Sites of Inflammation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537859D-D652-50B3-735D-26E999B3CF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ea typeface="+mn-lt"/>
                <a:cs typeface="+mn-lt"/>
              </a:rPr>
              <a:t>Neutrophils: use cytoskeletal rearrangements and enzyme assembly to mount rapid, transient responses.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ea typeface="+mn-lt"/>
                <a:cs typeface="+mn-lt"/>
              </a:rPr>
              <a:t>Macrophages, being long-lived, make slower but more prolonged responses that often rely on new gene transcription.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ea typeface="+mn-lt"/>
                <a:cs typeface="+mn-lt"/>
              </a:rPr>
              <a:t>These leukocytes ingest and destroy bacteria and other microbes, as well as necrotic tissue and foreign substances.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ea typeface="+mn-lt"/>
                <a:cs typeface="+mn-lt"/>
              </a:rPr>
              <a:t>Macrophages also produce growth factors that aid in repair.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9117771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A table with a list of information&#10;&#10;Description automatically generated">
            <a:extLst>
              <a:ext uri="{FF2B5EF4-FFF2-40B4-BE49-F238E27FC236}">
                <a16:creationId xmlns:a16="http://schemas.microsoft.com/office/drawing/2014/main" xmlns="" id="{896FD9B4-4560-0E90-D310-FE8CBEE648E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509665"/>
            <a:ext cx="10704226" cy="5983209"/>
          </a:xfrm>
        </p:spPr>
      </p:pic>
    </p:spTree>
    <p:extLst>
      <p:ext uri="{BB962C8B-B14F-4D97-AF65-F5344CB8AC3E}">
        <p14:creationId xmlns:p14="http://schemas.microsoft.com/office/powerpoint/2010/main" val="10030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9" name="Google Shape;189;p34" descr="Slide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021115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49017" y="613105"/>
            <a:ext cx="8092440" cy="6953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30" dirty="0"/>
              <a:t>Leukocyte</a:t>
            </a:r>
            <a:r>
              <a:rPr spc="45" dirty="0"/>
              <a:t> </a:t>
            </a:r>
            <a:r>
              <a:rPr spc="-15" dirty="0"/>
              <a:t>Adhesion</a:t>
            </a:r>
            <a:r>
              <a:rPr spc="85" dirty="0"/>
              <a:t> </a:t>
            </a:r>
            <a:r>
              <a:rPr spc="-30" dirty="0"/>
              <a:t>to</a:t>
            </a:r>
            <a:r>
              <a:rPr spc="25" dirty="0"/>
              <a:t> </a:t>
            </a:r>
            <a:r>
              <a:rPr spc="-15" dirty="0"/>
              <a:t>Endothelium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17244" y="1792605"/>
            <a:ext cx="9547860" cy="2118360"/>
          </a:xfrm>
          <a:prstGeom prst="rect">
            <a:avLst/>
          </a:prstGeom>
        </p:spPr>
        <p:txBody>
          <a:bodyPr vert="horz" wrap="square" lIns="0" tIns="55880" rIns="0" bIns="0" rtlCol="0">
            <a:spAutoFit/>
          </a:bodyPr>
          <a:lstStyle/>
          <a:p>
            <a:pPr marL="241300" marR="353060" indent="-228600">
              <a:lnSpc>
                <a:spcPct val="90000"/>
              </a:lnSpc>
              <a:spcBef>
                <a:spcPts val="440"/>
              </a:spcBef>
              <a:buFont typeface="Arial MT"/>
              <a:buChar char="•"/>
              <a:tabLst>
                <a:tab pos="241300" algn="l"/>
              </a:tabLst>
            </a:pPr>
            <a:r>
              <a:rPr sz="2800" spc="-15" dirty="0">
                <a:latin typeface="Calibri"/>
                <a:cs typeface="Calibri"/>
              </a:rPr>
              <a:t>Leukocyte </a:t>
            </a:r>
            <a:r>
              <a:rPr sz="2800" spc="-10" dirty="0">
                <a:latin typeface="Calibri"/>
                <a:cs typeface="Calibri"/>
              </a:rPr>
              <a:t>margination: </a:t>
            </a:r>
            <a:r>
              <a:rPr sz="2800" spc="-5" dirty="0">
                <a:latin typeface="Calibri"/>
                <a:cs typeface="Calibri"/>
              </a:rPr>
              <a:t>stasis&gt;&gt;&gt; hemodynamic changes&gt;&gt;&gt; 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leukocytes </a:t>
            </a:r>
            <a:r>
              <a:rPr sz="2800" spc="-5" dirty="0">
                <a:latin typeface="Calibri"/>
                <a:cs typeface="Calibri"/>
              </a:rPr>
              <a:t>redistribution </a:t>
            </a:r>
            <a:r>
              <a:rPr sz="2800" spc="-15" dirty="0">
                <a:latin typeface="Calibri"/>
                <a:cs typeface="Calibri"/>
              </a:rPr>
              <a:t>toward </a:t>
            </a:r>
            <a:r>
              <a:rPr sz="2800" spc="-10" dirty="0">
                <a:latin typeface="Calibri"/>
                <a:cs typeface="Calibri"/>
              </a:rPr>
              <a:t>peripheral </a:t>
            </a:r>
            <a:r>
              <a:rPr sz="2800" dirty="0">
                <a:latin typeface="Calibri"/>
                <a:cs typeface="Calibri"/>
              </a:rPr>
              <a:t>position along </a:t>
            </a:r>
            <a:r>
              <a:rPr sz="2800" spc="-5" dirty="0">
                <a:latin typeface="Calibri"/>
                <a:cs typeface="Calibri"/>
              </a:rPr>
              <a:t>the </a:t>
            </a:r>
            <a:r>
              <a:rPr sz="2800" spc="-62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endothelial</a:t>
            </a:r>
            <a:r>
              <a:rPr sz="2800" spc="-2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surface.</a:t>
            </a:r>
            <a:endParaRPr sz="2800">
              <a:latin typeface="Calibri"/>
              <a:cs typeface="Calibri"/>
            </a:endParaRPr>
          </a:p>
          <a:p>
            <a:pPr marL="241300" marR="5080" indent="-228600">
              <a:lnSpc>
                <a:spcPts val="3020"/>
              </a:lnSpc>
              <a:spcBef>
                <a:spcPts val="1060"/>
              </a:spcBef>
              <a:buFont typeface="Arial MT"/>
              <a:buChar char="•"/>
              <a:tabLst>
                <a:tab pos="241300" algn="l"/>
              </a:tabLst>
            </a:pPr>
            <a:r>
              <a:rPr sz="2800" spc="-10" dirty="0">
                <a:latin typeface="Calibri"/>
                <a:cs typeface="Calibri"/>
              </a:rPr>
              <a:t>They </a:t>
            </a:r>
            <a:r>
              <a:rPr sz="2800" spc="-15" dirty="0">
                <a:latin typeface="Calibri"/>
                <a:cs typeface="Calibri"/>
              </a:rPr>
              <a:t>express</a:t>
            </a:r>
            <a:r>
              <a:rPr sz="2800" spc="2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adhesion</a:t>
            </a:r>
            <a:r>
              <a:rPr sz="2800" spc="-2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molecules </a:t>
            </a:r>
            <a:r>
              <a:rPr sz="2800" spc="-15" dirty="0">
                <a:latin typeface="Calibri"/>
                <a:cs typeface="Calibri"/>
              </a:rPr>
              <a:t>to</a:t>
            </a:r>
            <a:r>
              <a:rPr sz="2800" spc="-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which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the</a:t>
            </a:r>
            <a:r>
              <a:rPr sz="2800" spc="-1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leukocytes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attach </a:t>
            </a:r>
            <a:r>
              <a:rPr sz="2800" spc="-620" dirty="0">
                <a:latin typeface="Calibri"/>
                <a:cs typeface="Calibri"/>
              </a:rPr>
              <a:t> </a:t>
            </a:r>
            <a:r>
              <a:rPr sz="2800" spc="-25" dirty="0">
                <a:latin typeface="Calibri"/>
                <a:cs typeface="Calibri"/>
              </a:rPr>
              <a:t>loosely.</a:t>
            </a:r>
            <a:endParaRPr sz="28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13432" y="3913630"/>
            <a:ext cx="9878567" cy="2944368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17244" y="1792605"/>
            <a:ext cx="9982835" cy="1734185"/>
          </a:xfrm>
          <a:prstGeom prst="rect">
            <a:avLst/>
          </a:prstGeom>
        </p:spPr>
        <p:txBody>
          <a:bodyPr vert="horz" wrap="square" lIns="0" tIns="62230" rIns="0" bIns="0" rtlCol="0">
            <a:spAutoFit/>
          </a:bodyPr>
          <a:lstStyle/>
          <a:p>
            <a:pPr marL="241300" marR="473709" indent="-228600">
              <a:lnSpc>
                <a:spcPts val="3020"/>
              </a:lnSpc>
              <a:spcBef>
                <a:spcPts val="490"/>
              </a:spcBef>
              <a:buFont typeface="Arial MT"/>
              <a:buChar char="•"/>
              <a:tabLst>
                <a:tab pos="241300" algn="l"/>
              </a:tabLst>
            </a:pPr>
            <a:r>
              <a:rPr sz="2800" spc="-5" dirty="0">
                <a:latin typeface="Calibri"/>
                <a:cs typeface="Calibri"/>
              </a:rPr>
              <a:t>The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attachment</a:t>
            </a:r>
            <a:r>
              <a:rPr sz="2800" spc="1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of</a:t>
            </a:r>
            <a:r>
              <a:rPr sz="2800" spc="-10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leukocytes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to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endothelial</a:t>
            </a:r>
            <a:r>
              <a:rPr sz="2800" spc="-1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cells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is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mediated</a:t>
            </a:r>
            <a:r>
              <a:rPr sz="2800" spc="-20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by </a:t>
            </a:r>
            <a:r>
              <a:rPr sz="2800" spc="-62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complementary</a:t>
            </a:r>
            <a:r>
              <a:rPr sz="2800" spc="-35" dirty="0"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C00000"/>
                </a:solidFill>
                <a:latin typeface="Calibri"/>
                <a:cs typeface="Calibri"/>
              </a:rPr>
              <a:t>adhesion </a:t>
            </a:r>
            <a:r>
              <a:rPr sz="2800" spc="-5" dirty="0">
                <a:solidFill>
                  <a:srgbClr val="C00000"/>
                </a:solidFill>
                <a:latin typeface="Calibri"/>
                <a:cs typeface="Calibri"/>
              </a:rPr>
              <a:t>molecules</a:t>
            </a:r>
            <a:r>
              <a:rPr sz="2800" spc="-5" dirty="0">
                <a:latin typeface="Calibri"/>
                <a:cs typeface="Calibri"/>
              </a:rPr>
              <a:t>.</a:t>
            </a:r>
            <a:endParaRPr sz="2800">
              <a:latin typeface="Calibri"/>
              <a:cs typeface="Calibri"/>
            </a:endParaRPr>
          </a:p>
          <a:p>
            <a:pPr marL="241300" marR="5080" indent="-228600">
              <a:lnSpc>
                <a:spcPts val="3030"/>
              </a:lnSpc>
              <a:spcBef>
                <a:spcPts val="1010"/>
              </a:spcBef>
              <a:buFont typeface="Arial MT"/>
              <a:buChar char="•"/>
              <a:tabLst>
                <a:tab pos="241300" algn="l"/>
              </a:tabLst>
            </a:pPr>
            <a:r>
              <a:rPr sz="2800" spc="-5" dirty="0">
                <a:latin typeface="Calibri"/>
                <a:cs typeface="Calibri"/>
              </a:rPr>
              <a:t>The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two</a:t>
            </a:r>
            <a:r>
              <a:rPr sz="2800" spc="-3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major </a:t>
            </a:r>
            <a:r>
              <a:rPr sz="2800" spc="-5" dirty="0">
                <a:latin typeface="Calibri"/>
                <a:cs typeface="Calibri"/>
              </a:rPr>
              <a:t>families</a:t>
            </a:r>
            <a:r>
              <a:rPr sz="2800" spc="-5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of</a:t>
            </a:r>
            <a:r>
              <a:rPr sz="2800" spc="-2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molecules</a:t>
            </a:r>
            <a:r>
              <a:rPr sz="2800" spc="-10" dirty="0">
                <a:latin typeface="Calibri"/>
                <a:cs typeface="Calibri"/>
              </a:rPr>
              <a:t> involved</a:t>
            </a:r>
            <a:r>
              <a:rPr sz="2800" spc="-5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in</a:t>
            </a:r>
            <a:r>
              <a:rPr sz="2800" spc="-20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leukocyte </a:t>
            </a:r>
            <a:r>
              <a:rPr sz="2800" dirty="0">
                <a:latin typeface="Calibri"/>
                <a:cs typeface="Calibri"/>
              </a:rPr>
              <a:t>adhesion </a:t>
            </a:r>
            <a:r>
              <a:rPr sz="2800" spc="-61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and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migration</a:t>
            </a:r>
            <a:r>
              <a:rPr sz="2800" spc="-40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are </a:t>
            </a:r>
            <a:r>
              <a:rPr sz="2800" spc="-5" dirty="0">
                <a:latin typeface="Calibri"/>
                <a:cs typeface="Calibri"/>
              </a:rPr>
              <a:t>the</a:t>
            </a:r>
            <a:r>
              <a:rPr sz="2800" spc="15" dirty="0"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srgbClr val="C00000"/>
                </a:solidFill>
                <a:latin typeface="Calibri"/>
                <a:cs typeface="Calibri"/>
              </a:rPr>
              <a:t>selectins</a:t>
            </a:r>
            <a:r>
              <a:rPr sz="280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srgbClr val="C00000"/>
                </a:solidFill>
                <a:latin typeface="Calibri"/>
                <a:cs typeface="Calibri"/>
              </a:rPr>
              <a:t>and</a:t>
            </a:r>
            <a:r>
              <a:rPr sz="280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srgbClr val="C00000"/>
                </a:solidFill>
                <a:latin typeface="Calibri"/>
                <a:cs typeface="Calibri"/>
              </a:rPr>
              <a:t>integrins</a:t>
            </a:r>
            <a:r>
              <a:rPr sz="2800" spc="-5" dirty="0">
                <a:latin typeface="Calibri"/>
                <a:cs typeface="Calibri"/>
              </a:rPr>
              <a:t>.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23837" y="1825751"/>
            <a:ext cx="10429962" cy="48006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7244" y="613105"/>
            <a:ext cx="2145030" cy="6953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0" dirty="0"/>
              <a:t>Selectins: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17244" y="1792605"/>
            <a:ext cx="10351770" cy="4293235"/>
          </a:xfrm>
          <a:prstGeom prst="rect">
            <a:avLst/>
          </a:prstGeom>
        </p:spPr>
        <p:txBody>
          <a:bodyPr vert="horz" wrap="square" lIns="0" tIns="62230" rIns="0" bIns="0" rtlCol="0">
            <a:spAutoFit/>
          </a:bodyPr>
          <a:lstStyle/>
          <a:p>
            <a:pPr marL="241300" marR="1235710" indent="-228600">
              <a:lnSpc>
                <a:spcPts val="3020"/>
              </a:lnSpc>
              <a:spcBef>
                <a:spcPts val="490"/>
              </a:spcBef>
              <a:buFont typeface="Arial MT"/>
              <a:buChar char="•"/>
              <a:tabLst>
                <a:tab pos="241300" algn="l"/>
              </a:tabLst>
            </a:pPr>
            <a:r>
              <a:rPr sz="2800" spc="-10" dirty="0">
                <a:latin typeface="Calibri"/>
                <a:cs typeface="Calibri"/>
              </a:rPr>
              <a:t>Mediate </a:t>
            </a:r>
            <a:r>
              <a:rPr sz="2800" spc="-5" dirty="0">
                <a:latin typeface="Calibri"/>
                <a:cs typeface="Calibri"/>
              </a:rPr>
              <a:t>the </a:t>
            </a:r>
            <a:r>
              <a:rPr sz="2800" dirty="0">
                <a:latin typeface="Calibri"/>
                <a:cs typeface="Calibri"/>
              </a:rPr>
              <a:t>initial </a:t>
            </a:r>
            <a:r>
              <a:rPr sz="2800" spc="-5" dirty="0">
                <a:latin typeface="Calibri"/>
                <a:cs typeface="Calibri"/>
              </a:rPr>
              <a:t>weak </a:t>
            </a:r>
            <a:r>
              <a:rPr sz="2800" spc="-10" dirty="0">
                <a:latin typeface="Calibri"/>
                <a:cs typeface="Calibri"/>
              </a:rPr>
              <a:t>interactions between </a:t>
            </a:r>
            <a:r>
              <a:rPr sz="2800" spc="-15" dirty="0">
                <a:latin typeface="Calibri"/>
                <a:cs typeface="Calibri"/>
              </a:rPr>
              <a:t>leukocytes </a:t>
            </a:r>
            <a:r>
              <a:rPr sz="2800" spc="-5" dirty="0">
                <a:latin typeface="Calibri"/>
                <a:cs typeface="Calibri"/>
              </a:rPr>
              <a:t>and </a:t>
            </a:r>
            <a:r>
              <a:rPr sz="2800" spc="-62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endothelium.</a:t>
            </a:r>
            <a:endParaRPr sz="2800">
              <a:latin typeface="Calibri"/>
              <a:cs typeface="Calibri"/>
            </a:endParaRPr>
          </a:p>
          <a:p>
            <a:pPr marL="241300" marR="5080" indent="-228600">
              <a:lnSpc>
                <a:spcPts val="3030"/>
              </a:lnSpc>
              <a:spcBef>
                <a:spcPts val="1010"/>
              </a:spcBef>
              <a:buFont typeface="Arial MT"/>
              <a:buChar char="•"/>
              <a:tabLst>
                <a:tab pos="241300" algn="l"/>
              </a:tabLst>
            </a:pPr>
            <a:r>
              <a:rPr sz="2800" spc="-5" dirty="0">
                <a:latin typeface="Calibri"/>
                <a:cs typeface="Calibri"/>
              </a:rPr>
              <a:t>Selectins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are</a:t>
            </a:r>
            <a:r>
              <a:rPr sz="2800" spc="-10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receptors</a:t>
            </a:r>
            <a:r>
              <a:rPr sz="2800" spc="2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expressed</a:t>
            </a:r>
            <a:r>
              <a:rPr sz="2800" spc="-2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on</a:t>
            </a:r>
            <a:r>
              <a:rPr sz="2800" spc="-15" dirty="0">
                <a:latin typeface="Calibri"/>
                <a:cs typeface="Calibri"/>
              </a:rPr>
              <a:t> leukocytes</a:t>
            </a:r>
            <a:r>
              <a:rPr sz="2800" dirty="0">
                <a:latin typeface="Calibri"/>
                <a:cs typeface="Calibri"/>
              </a:rPr>
              <a:t> and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endothelium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that </a:t>
            </a:r>
            <a:r>
              <a:rPr sz="2800" spc="-620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contain</a:t>
            </a:r>
            <a:r>
              <a:rPr sz="2800" spc="-2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an </a:t>
            </a:r>
            <a:r>
              <a:rPr sz="2800" spc="-10" dirty="0">
                <a:latin typeface="Calibri"/>
                <a:cs typeface="Calibri"/>
              </a:rPr>
              <a:t>extracellular</a:t>
            </a:r>
            <a:r>
              <a:rPr sz="2800" spc="-5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domain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that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binds</a:t>
            </a:r>
            <a:r>
              <a:rPr sz="2800" spc="15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sugars.</a:t>
            </a:r>
            <a:endParaRPr sz="2800">
              <a:latin typeface="Calibri"/>
              <a:cs typeface="Calibri"/>
            </a:endParaRPr>
          </a:p>
          <a:p>
            <a:pPr marL="241300" marR="387985" indent="-228600">
              <a:lnSpc>
                <a:spcPct val="90000"/>
              </a:lnSpc>
              <a:spcBef>
                <a:spcPts val="960"/>
              </a:spcBef>
              <a:buFont typeface="Arial MT"/>
              <a:buChar char="•"/>
              <a:tabLst>
                <a:tab pos="241300" algn="l"/>
              </a:tabLst>
            </a:pPr>
            <a:r>
              <a:rPr sz="2800" spc="-5" dirty="0">
                <a:latin typeface="Calibri"/>
                <a:cs typeface="Calibri"/>
              </a:rPr>
              <a:t>The </a:t>
            </a:r>
            <a:r>
              <a:rPr sz="2800" spc="-10" dirty="0">
                <a:latin typeface="Calibri"/>
                <a:cs typeface="Calibri"/>
              </a:rPr>
              <a:t>three members </a:t>
            </a:r>
            <a:r>
              <a:rPr sz="2800" dirty="0">
                <a:latin typeface="Calibri"/>
                <a:cs typeface="Calibri"/>
              </a:rPr>
              <a:t>of </a:t>
            </a:r>
            <a:r>
              <a:rPr sz="2800" spc="-5" dirty="0">
                <a:latin typeface="Calibri"/>
                <a:cs typeface="Calibri"/>
              </a:rPr>
              <a:t>this </a:t>
            </a:r>
            <a:r>
              <a:rPr sz="2800" spc="-10" dirty="0">
                <a:latin typeface="Calibri"/>
                <a:cs typeface="Calibri"/>
              </a:rPr>
              <a:t>family </a:t>
            </a:r>
            <a:r>
              <a:rPr sz="2800" spc="-15" dirty="0">
                <a:latin typeface="Calibri"/>
                <a:cs typeface="Calibri"/>
              </a:rPr>
              <a:t>are </a:t>
            </a:r>
            <a:r>
              <a:rPr sz="2800" spc="-5" dirty="0">
                <a:solidFill>
                  <a:srgbClr val="C00000"/>
                </a:solidFill>
                <a:latin typeface="Calibri"/>
                <a:cs typeface="Calibri"/>
              </a:rPr>
              <a:t>E-selectin </a:t>
            </a:r>
            <a:r>
              <a:rPr sz="2800" dirty="0">
                <a:latin typeface="Calibri"/>
                <a:cs typeface="Calibri"/>
              </a:rPr>
              <a:t>(also </a:t>
            </a:r>
            <a:r>
              <a:rPr sz="2800" spc="-5" dirty="0">
                <a:latin typeface="Calibri"/>
                <a:cs typeface="Calibri"/>
              </a:rPr>
              <a:t>called CD62E), </a:t>
            </a:r>
            <a:r>
              <a:rPr sz="2800" spc="-62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expressed</a:t>
            </a:r>
            <a:r>
              <a:rPr sz="2800" spc="-2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on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endothelial</a:t>
            </a:r>
            <a:r>
              <a:rPr sz="2800" spc="-3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cells;</a:t>
            </a:r>
            <a:r>
              <a:rPr sz="2800" spc="-15" dirty="0"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srgbClr val="C00000"/>
                </a:solidFill>
                <a:latin typeface="Calibri"/>
                <a:cs typeface="Calibri"/>
              </a:rPr>
              <a:t>P-selectin</a:t>
            </a:r>
            <a:r>
              <a:rPr sz="2800" spc="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(CD62P),</a:t>
            </a:r>
            <a:r>
              <a:rPr sz="2800" spc="60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present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10" dirty="0">
                <a:latin typeface="Calibri"/>
                <a:cs typeface="Calibri"/>
              </a:rPr>
              <a:t>on </a:t>
            </a:r>
            <a:r>
              <a:rPr sz="2800" spc="1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platelets </a:t>
            </a:r>
            <a:r>
              <a:rPr sz="2800" spc="-5" dirty="0">
                <a:latin typeface="Calibri"/>
                <a:cs typeface="Calibri"/>
              </a:rPr>
              <a:t>and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endothelium;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and</a:t>
            </a:r>
            <a:r>
              <a:rPr sz="2800" spc="15" dirty="0"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srgbClr val="C00000"/>
                </a:solidFill>
                <a:latin typeface="Calibri"/>
                <a:cs typeface="Calibri"/>
              </a:rPr>
              <a:t>L-selectin</a:t>
            </a:r>
            <a:r>
              <a:rPr sz="2800" spc="-1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(CD62L),</a:t>
            </a:r>
            <a:r>
              <a:rPr sz="2800" spc="3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found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on</a:t>
            </a:r>
            <a:r>
              <a:rPr sz="2800" spc="-1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the 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surface</a:t>
            </a:r>
            <a:r>
              <a:rPr sz="2800" spc="-2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of</a:t>
            </a:r>
            <a:r>
              <a:rPr sz="2800" spc="-2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most</a:t>
            </a:r>
            <a:r>
              <a:rPr sz="2800" spc="-1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leukocytes.</a:t>
            </a:r>
            <a:endParaRPr sz="2800">
              <a:latin typeface="Calibri"/>
              <a:cs typeface="Calibri"/>
            </a:endParaRPr>
          </a:p>
          <a:p>
            <a:pPr marL="241300" marR="564515" indent="-228600">
              <a:lnSpc>
                <a:spcPts val="3030"/>
              </a:lnSpc>
              <a:spcBef>
                <a:spcPts val="1030"/>
              </a:spcBef>
              <a:buFont typeface="Arial MT"/>
              <a:buChar char="•"/>
              <a:tabLst>
                <a:tab pos="241300" algn="l"/>
              </a:tabLst>
            </a:pPr>
            <a:r>
              <a:rPr sz="2800" spc="-5" dirty="0">
                <a:latin typeface="Calibri"/>
                <a:cs typeface="Calibri"/>
              </a:rPr>
              <a:t>The </a:t>
            </a:r>
            <a:r>
              <a:rPr sz="2800" spc="-10" dirty="0">
                <a:latin typeface="Calibri"/>
                <a:cs typeface="Calibri"/>
              </a:rPr>
              <a:t>ligands </a:t>
            </a:r>
            <a:r>
              <a:rPr sz="2800" spc="-15" dirty="0">
                <a:latin typeface="Calibri"/>
                <a:cs typeface="Calibri"/>
              </a:rPr>
              <a:t>for </a:t>
            </a:r>
            <a:r>
              <a:rPr sz="2800" spc="-5" dirty="0">
                <a:latin typeface="Calibri"/>
                <a:cs typeface="Calibri"/>
              </a:rPr>
              <a:t>selectins </a:t>
            </a:r>
            <a:r>
              <a:rPr sz="2800" spc="-15" dirty="0">
                <a:latin typeface="Calibri"/>
                <a:cs typeface="Calibri"/>
              </a:rPr>
              <a:t>are </a:t>
            </a:r>
            <a:r>
              <a:rPr sz="2800" spc="-5" dirty="0">
                <a:latin typeface="Calibri"/>
                <a:cs typeface="Calibri"/>
              </a:rPr>
              <a:t>sialic acid-containing </a:t>
            </a:r>
            <a:r>
              <a:rPr sz="2800" dirty="0">
                <a:latin typeface="Calibri"/>
                <a:cs typeface="Calibri"/>
              </a:rPr>
              <a:t>oligosaccharides </a:t>
            </a:r>
            <a:r>
              <a:rPr sz="2800" spc="-62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bound</a:t>
            </a:r>
            <a:r>
              <a:rPr sz="2800" spc="15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to</a:t>
            </a:r>
            <a:r>
              <a:rPr sz="2800" spc="-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glycoprotein</a:t>
            </a:r>
            <a:r>
              <a:rPr sz="2800" spc="-7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backbones.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7244" y="613105"/>
            <a:ext cx="2145030" cy="6953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0" dirty="0"/>
              <a:t>Selectins: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17244" y="1737741"/>
            <a:ext cx="10132695" cy="438785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90"/>
              </a:spcBef>
              <a:buFont typeface="Arial MT"/>
              <a:buChar char="•"/>
              <a:tabLst>
                <a:tab pos="241300" algn="l"/>
              </a:tabLst>
            </a:pPr>
            <a:r>
              <a:rPr sz="2600" spc="-10" dirty="0">
                <a:latin typeface="Calibri"/>
                <a:cs typeface="Calibri"/>
              </a:rPr>
              <a:t>Low-affinity</a:t>
            </a:r>
            <a:r>
              <a:rPr sz="2600" spc="35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interactions</a:t>
            </a:r>
            <a:r>
              <a:rPr sz="2600" spc="-15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with</a:t>
            </a:r>
            <a:r>
              <a:rPr sz="2600" spc="45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a </a:t>
            </a:r>
            <a:r>
              <a:rPr sz="2600" spc="-25" dirty="0">
                <a:latin typeface="Calibri"/>
                <a:cs typeface="Calibri"/>
              </a:rPr>
              <a:t>fast</a:t>
            </a:r>
            <a:r>
              <a:rPr sz="2600" spc="10" dirty="0">
                <a:latin typeface="Calibri"/>
                <a:cs typeface="Calibri"/>
              </a:rPr>
              <a:t> </a:t>
            </a:r>
            <a:r>
              <a:rPr sz="2600" spc="-15" dirty="0">
                <a:latin typeface="Calibri"/>
                <a:cs typeface="Calibri"/>
              </a:rPr>
              <a:t>off</a:t>
            </a:r>
            <a:r>
              <a:rPr sz="2600" spc="-5" dirty="0">
                <a:latin typeface="Calibri"/>
                <a:cs typeface="Calibri"/>
              </a:rPr>
              <a:t> </a:t>
            </a:r>
            <a:r>
              <a:rPr sz="2600" spc="-25" dirty="0">
                <a:latin typeface="Calibri"/>
                <a:cs typeface="Calibri"/>
              </a:rPr>
              <a:t>rate.</a:t>
            </a:r>
            <a:endParaRPr sz="2600">
              <a:latin typeface="Calibri"/>
              <a:cs typeface="Calibri"/>
            </a:endParaRPr>
          </a:p>
          <a:p>
            <a:pPr marL="241300" marR="596900" indent="-228600">
              <a:lnSpc>
                <a:spcPct val="70100"/>
              </a:lnSpc>
              <a:spcBef>
                <a:spcPts val="1005"/>
              </a:spcBef>
              <a:buFont typeface="Arial MT"/>
              <a:buChar char="•"/>
              <a:tabLst>
                <a:tab pos="241300" algn="l"/>
              </a:tabLst>
            </a:pPr>
            <a:r>
              <a:rPr sz="2600" spc="-10" dirty="0">
                <a:latin typeface="Calibri"/>
                <a:cs typeface="Calibri"/>
              </a:rPr>
              <a:t>Upregulated</a:t>
            </a:r>
            <a:r>
              <a:rPr sz="2600" spc="-30" dirty="0">
                <a:latin typeface="Calibri"/>
                <a:cs typeface="Calibri"/>
              </a:rPr>
              <a:t> </a:t>
            </a:r>
            <a:r>
              <a:rPr sz="2600" spc="-15" dirty="0">
                <a:latin typeface="Calibri"/>
                <a:cs typeface="Calibri"/>
              </a:rPr>
              <a:t>after</a:t>
            </a:r>
            <a:r>
              <a:rPr sz="2600" spc="15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stimulation</a:t>
            </a:r>
            <a:r>
              <a:rPr sz="2600" spc="35" dirty="0">
                <a:latin typeface="Calibri"/>
                <a:cs typeface="Calibri"/>
              </a:rPr>
              <a:t> </a:t>
            </a:r>
            <a:r>
              <a:rPr sz="2600" spc="-15" dirty="0">
                <a:latin typeface="Calibri"/>
                <a:cs typeface="Calibri"/>
              </a:rPr>
              <a:t>by</a:t>
            </a:r>
            <a:r>
              <a:rPr sz="2600" spc="10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cytokines</a:t>
            </a:r>
            <a:r>
              <a:rPr sz="2600" spc="-20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and </a:t>
            </a:r>
            <a:r>
              <a:rPr sz="2600" spc="-15" dirty="0">
                <a:latin typeface="Calibri"/>
                <a:cs typeface="Calibri"/>
              </a:rPr>
              <a:t>mediators</a:t>
            </a:r>
            <a:r>
              <a:rPr sz="2600" spc="25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(histamine, </a:t>
            </a:r>
            <a:r>
              <a:rPr sz="2600" spc="-575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thrombin)</a:t>
            </a:r>
            <a:r>
              <a:rPr sz="2600" spc="10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.</a:t>
            </a:r>
            <a:endParaRPr sz="2600">
              <a:latin typeface="Calibri"/>
              <a:cs typeface="Calibri"/>
            </a:endParaRPr>
          </a:p>
          <a:p>
            <a:pPr marL="241300" marR="5080" indent="-228600">
              <a:lnSpc>
                <a:spcPct val="70100"/>
              </a:lnSpc>
              <a:spcBef>
                <a:spcPts val="1005"/>
              </a:spcBef>
              <a:buFont typeface="Arial MT"/>
              <a:buChar char="•"/>
              <a:tabLst>
                <a:tab pos="241300" algn="l"/>
              </a:tabLst>
            </a:pPr>
            <a:r>
              <a:rPr sz="2600" spc="-5" dirty="0">
                <a:latin typeface="Calibri"/>
                <a:cs typeface="Calibri"/>
              </a:rPr>
              <a:t>In </a:t>
            </a:r>
            <a:r>
              <a:rPr sz="2600" spc="-15" dirty="0">
                <a:latin typeface="Calibri"/>
                <a:cs typeface="Calibri"/>
              </a:rPr>
              <a:t>unactivated</a:t>
            </a:r>
            <a:r>
              <a:rPr sz="2600" spc="40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endothelial</a:t>
            </a:r>
            <a:r>
              <a:rPr sz="2600" spc="10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cells,</a:t>
            </a:r>
            <a:r>
              <a:rPr sz="2600" spc="-15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P-selectin</a:t>
            </a:r>
            <a:r>
              <a:rPr sz="2600" spc="10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is</a:t>
            </a:r>
            <a:r>
              <a:rPr sz="2600" spc="5" dirty="0">
                <a:latin typeface="Calibri"/>
                <a:cs typeface="Calibri"/>
              </a:rPr>
              <a:t> </a:t>
            </a:r>
            <a:r>
              <a:rPr sz="2600" spc="-15" dirty="0">
                <a:latin typeface="Calibri"/>
                <a:cs typeface="Calibri"/>
              </a:rPr>
              <a:t>found</a:t>
            </a:r>
            <a:r>
              <a:rPr sz="2600" spc="-25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in</a:t>
            </a:r>
            <a:r>
              <a:rPr sz="2600" spc="25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intracellular</a:t>
            </a:r>
            <a:r>
              <a:rPr sz="2600" spc="10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Weibel- </a:t>
            </a:r>
            <a:r>
              <a:rPr sz="2600" spc="-575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Palade</a:t>
            </a:r>
            <a:r>
              <a:rPr sz="2600" spc="-35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bodies.</a:t>
            </a:r>
            <a:endParaRPr sz="2600">
              <a:latin typeface="Calibri"/>
              <a:cs typeface="Calibri"/>
            </a:endParaRPr>
          </a:p>
          <a:p>
            <a:pPr marL="241300" indent="-228600">
              <a:lnSpc>
                <a:spcPts val="2655"/>
              </a:lnSpc>
              <a:spcBef>
                <a:spcPts val="50"/>
              </a:spcBef>
              <a:buFont typeface="Arial MT"/>
              <a:buChar char="•"/>
              <a:tabLst>
                <a:tab pos="241300" algn="l"/>
              </a:tabLst>
            </a:pPr>
            <a:r>
              <a:rPr sz="2600" spc="-5" dirty="0">
                <a:latin typeface="Calibri"/>
                <a:cs typeface="Calibri"/>
              </a:rPr>
              <a:t>E-selectin and</a:t>
            </a:r>
            <a:r>
              <a:rPr sz="2600" spc="20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the</a:t>
            </a:r>
            <a:r>
              <a:rPr sz="2600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ligand</a:t>
            </a:r>
            <a:r>
              <a:rPr sz="2600" spc="-5" dirty="0">
                <a:latin typeface="Calibri"/>
                <a:cs typeface="Calibri"/>
              </a:rPr>
              <a:t> </a:t>
            </a:r>
            <a:r>
              <a:rPr sz="2600" spc="-25" dirty="0">
                <a:latin typeface="Calibri"/>
                <a:cs typeface="Calibri"/>
              </a:rPr>
              <a:t>for</a:t>
            </a:r>
            <a:r>
              <a:rPr sz="2600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L-selectin</a:t>
            </a:r>
            <a:r>
              <a:rPr sz="2600" spc="15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are</a:t>
            </a:r>
            <a:r>
              <a:rPr sz="2600" dirty="0">
                <a:latin typeface="Calibri"/>
                <a:cs typeface="Calibri"/>
              </a:rPr>
              <a:t> </a:t>
            </a:r>
            <a:r>
              <a:rPr sz="2600" spc="-15" dirty="0">
                <a:latin typeface="Calibri"/>
                <a:cs typeface="Calibri"/>
              </a:rPr>
              <a:t>expressed</a:t>
            </a:r>
            <a:r>
              <a:rPr sz="2600" spc="-25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on</a:t>
            </a:r>
            <a:r>
              <a:rPr sz="2600" spc="15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endothelium</a:t>
            </a:r>
            <a:r>
              <a:rPr sz="2600" spc="-20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only</a:t>
            </a:r>
            <a:endParaRPr sz="2600">
              <a:latin typeface="Calibri"/>
              <a:cs typeface="Calibri"/>
            </a:endParaRPr>
          </a:p>
          <a:p>
            <a:pPr marL="241300">
              <a:lnSpc>
                <a:spcPts val="2185"/>
              </a:lnSpc>
              <a:tabLst>
                <a:tab pos="5076190" algn="l"/>
              </a:tabLst>
            </a:pPr>
            <a:r>
              <a:rPr sz="2600" spc="-15" dirty="0">
                <a:latin typeface="Calibri"/>
                <a:cs typeface="Calibri"/>
              </a:rPr>
              <a:t>after</a:t>
            </a:r>
            <a:r>
              <a:rPr sz="2600" spc="20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stimulation</a:t>
            </a:r>
            <a:r>
              <a:rPr sz="2600" spc="20" dirty="0">
                <a:latin typeface="Calibri"/>
                <a:cs typeface="Calibri"/>
              </a:rPr>
              <a:t> </a:t>
            </a:r>
            <a:r>
              <a:rPr sz="2600" spc="-15" dirty="0">
                <a:latin typeface="Calibri"/>
                <a:cs typeface="Calibri"/>
              </a:rPr>
              <a:t>by</a:t>
            </a:r>
            <a:r>
              <a:rPr sz="2600" spc="15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IL-1</a:t>
            </a:r>
            <a:r>
              <a:rPr sz="2600" spc="30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and</a:t>
            </a:r>
            <a:r>
              <a:rPr sz="2600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tumor	</a:t>
            </a:r>
            <a:r>
              <a:rPr sz="2600" spc="-10" dirty="0">
                <a:latin typeface="Calibri"/>
                <a:cs typeface="Calibri"/>
              </a:rPr>
              <a:t>necrosis</a:t>
            </a:r>
            <a:r>
              <a:rPr sz="2600" spc="-5" dirty="0">
                <a:latin typeface="Calibri"/>
                <a:cs typeface="Calibri"/>
              </a:rPr>
              <a:t> </a:t>
            </a:r>
            <a:r>
              <a:rPr sz="2600" spc="-20" dirty="0">
                <a:latin typeface="Calibri"/>
                <a:cs typeface="Calibri"/>
              </a:rPr>
              <a:t>factor</a:t>
            </a:r>
            <a:r>
              <a:rPr sz="2600" spc="5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(TNF),</a:t>
            </a:r>
            <a:r>
              <a:rPr sz="2600" spc="-35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cytokines</a:t>
            </a:r>
            <a:r>
              <a:rPr sz="2600" spc="5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that</a:t>
            </a:r>
            <a:endParaRPr sz="2600">
              <a:latin typeface="Calibri"/>
              <a:cs typeface="Calibri"/>
            </a:endParaRPr>
          </a:p>
          <a:p>
            <a:pPr marL="241300" marR="819150">
              <a:lnSpc>
                <a:spcPct val="70100"/>
              </a:lnSpc>
              <a:spcBef>
                <a:spcPts val="464"/>
              </a:spcBef>
            </a:pPr>
            <a:r>
              <a:rPr sz="2600" spc="-10" dirty="0">
                <a:latin typeface="Calibri"/>
                <a:cs typeface="Calibri"/>
              </a:rPr>
              <a:t>are</a:t>
            </a:r>
            <a:r>
              <a:rPr sz="2600" spc="5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produced</a:t>
            </a:r>
            <a:r>
              <a:rPr sz="2600" spc="-30" dirty="0">
                <a:latin typeface="Calibri"/>
                <a:cs typeface="Calibri"/>
              </a:rPr>
              <a:t> </a:t>
            </a:r>
            <a:r>
              <a:rPr sz="2600" spc="-15" dirty="0">
                <a:latin typeface="Calibri"/>
                <a:cs typeface="Calibri"/>
              </a:rPr>
              <a:t>by</a:t>
            </a:r>
            <a:r>
              <a:rPr sz="2600" spc="20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tissue</a:t>
            </a:r>
            <a:r>
              <a:rPr sz="2600" spc="15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macrophages,</a:t>
            </a:r>
            <a:r>
              <a:rPr sz="2600" spc="10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dendritic</a:t>
            </a:r>
            <a:r>
              <a:rPr sz="2600" spc="5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cells,</a:t>
            </a:r>
            <a:r>
              <a:rPr sz="2600" spc="-10" dirty="0">
                <a:latin typeface="Calibri"/>
                <a:cs typeface="Calibri"/>
              </a:rPr>
              <a:t> </a:t>
            </a:r>
            <a:r>
              <a:rPr sz="2600" spc="-15" dirty="0">
                <a:latin typeface="Calibri"/>
                <a:cs typeface="Calibri"/>
              </a:rPr>
              <a:t>mast</a:t>
            </a:r>
            <a:r>
              <a:rPr sz="2600" spc="5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cells,</a:t>
            </a:r>
            <a:r>
              <a:rPr sz="2600" spc="20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and </a:t>
            </a:r>
            <a:r>
              <a:rPr sz="2600" spc="-575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endothelial cells.</a:t>
            </a:r>
            <a:endParaRPr sz="2600">
              <a:latin typeface="Calibri"/>
              <a:cs typeface="Calibri"/>
            </a:endParaRPr>
          </a:p>
          <a:p>
            <a:pPr marL="241300" marR="71120" indent="-228600">
              <a:lnSpc>
                <a:spcPct val="70100"/>
              </a:lnSpc>
              <a:spcBef>
                <a:spcPts val="1005"/>
              </a:spcBef>
              <a:buFont typeface="Arial MT"/>
              <a:buChar char="•"/>
              <a:tabLst>
                <a:tab pos="241300" algn="l"/>
              </a:tabLst>
            </a:pPr>
            <a:r>
              <a:rPr sz="2600" spc="-20" dirty="0">
                <a:latin typeface="Calibri"/>
                <a:cs typeface="Calibri"/>
              </a:rPr>
              <a:t>Leukocytes</a:t>
            </a:r>
            <a:r>
              <a:rPr sz="2600" spc="5" dirty="0">
                <a:latin typeface="Calibri"/>
                <a:cs typeface="Calibri"/>
              </a:rPr>
              <a:t> </a:t>
            </a:r>
            <a:r>
              <a:rPr sz="2600" spc="-15" dirty="0">
                <a:latin typeface="Calibri"/>
                <a:cs typeface="Calibri"/>
              </a:rPr>
              <a:t>express </a:t>
            </a:r>
            <a:r>
              <a:rPr sz="2600" spc="-5" dirty="0">
                <a:latin typeface="Calibri"/>
                <a:cs typeface="Calibri"/>
              </a:rPr>
              <a:t>L-selectin</a:t>
            </a:r>
            <a:r>
              <a:rPr sz="2600" dirty="0">
                <a:latin typeface="Calibri"/>
                <a:cs typeface="Calibri"/>
              </a:rPr>
              <a:t> </a:t>
            </a:r>
            <a:r>
              <a:rPr sz="2600" spc="-20" dirty="0">
                <a:latin typeface="Calibri"/>
                <a:cs typeface="Calibri"/>
              </a:rPr>
              <a:t>at</a:t>
            </a:r>
            <a:r>
              <a:rPr sz="2600" spc="5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the</a:t>
            </a:r>
            <a:r>
              <a:rPr sz="2600" spc="15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tips</a:t>
            </a:r>
            <a:r>
              <a:rPr sz="2600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of</a:t>
            </a:r>
            <a:r>
              <a:rPr sz="2600" spc="15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their</a:t>
            </a:r>
            <a:r>
              <a:rPr sz="2600" spc="5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microvilli</a:t>
            </a:r>
            <a:r>
              <a:rPr sz="2600" spc="20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and</a:t>
            </a:r>
            <a:r>
              <a:rPr sz="2600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bind</a:t>
            </a:r>
            <a:r>
              <a:rPr sz="2600" dirty="0">
                <a:latin typeface="Calibri"/>
                <a:cs typeface="Calibri"/>
              </a:rPr>
              <a:t> </a:t>
            </a:r>
            <a:r>
              <a:rPr sz="2600" spc="-20" dirty="0">
                <a:latin typeface="Calibri"/>
                <a:cs typeface="Calibri"/>
              </a:rPr>
              <a:t>to</a:t>
            </a:r>
            <a:r>
              <a:rPr sz="2600" spc="10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the </a:t>
            </a:r>
            <a:r>
              <a:rPr sz="2600" spc="-575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complementary </a:t>
            </a:r>
            <a:r>
              <a:rPr sz="2600" spc="-5" dirty="0">
                <a:latin typeface="Calibri"/>
                <a:cs typeface="Calibri"/>
              </a:rPr>
              <a:t>molecules</a:t>
            </a:r>
            <a:r>
              <a:rPr sz="2600" spc="10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on </a:t>
            </a:r>
            <a:r>
              <a:rPr sz="2600" spc="-5" dirty="0">
                <a:latin typeface="Calibri"/>
                <a:cs typeface="Calibri"/>
              </a:rPr>
              <a:t>the</a:t>
            </a:r>
            <a:r>
              <a:rPr sz="2600" spc="-10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endothelial</a:t>
            </a:r>
            <a:r>
              <a:rPr sz="2600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cells.</a:t>
            </a:r>
            <a:endParaRPr sz="2600">
              <a:latin typeface="Calibri"/>
              <a:cs typeface="Calibri"/>
            </a:endParaRPr>
          </a:p>
          <a:p>
            <a:pPr marL="241300" marR="274320" indent="-228600">
              <a:lnSpc>
                <a:spcPct val="70100"/>
              </a:lnSpc>
              <a:spcBef>
                <a:spcPts val="1005"/>
              </a:spcBef>
              <a:buFont typeface="Arial MT"/>
              <a:buChar char="•"/>
              <a:tabLst>
                <a:tab pos="241300" algn="l"/>
              </a:tabLst>
            </a:pPr>
            <a:r>
              <a:rPr sz="2600" spc="-15" dirty="0">
                <a:latin typeface="Calibri"/>
                <a:cs typeface="Calibri"/>
              </a:rPr>
              <a:t>As</a:t>
            </a:r>
            <a:r>
              <a:rPr sz="2600" spc="-10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a</a:t>
            </a:r>
            <a:r>
              <a:rPr sz="2600" spc="15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result,</a:t>
            </a:r>
            <a:r>
              <a:rPr sz="2600" spc="-10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the bound</a:t>
            </a:r>
            <a:r>
              <a:rPr sz="2600" spc="-10" dirty="0">
                <a:latin typeface="Calibri"/>
                <a:cs typeface="Calibri"/>
              </a:rPr>
              <a:t> </a:t>
            </a:r>
            <a:r>
              <a:rPr sz="2600" spc="-15" dirty="0">
                <a:latin typeface="Calibri"/>
                <a:cs typeface="Calibri"/>
              </a:rPr>
              <a:t>leukocytes</a:t>
            </a:r>
            <a:r>
              <a:rPr sz="2600" spc="5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bind,</a:t>
            </a:r>
            <a:r>
              <a:rPr sz="2600" spc="-35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detach,</a:t>
            </a:r>
            <a:r>
              <a:rPr sz="2600" spc="10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and bind</a:t>
            </a:r>
            <a:r>
              <a:rPr sz="2600" spc="-10" dirty="0">
                <a:latin typeface="Calibri"/>
                <a:cs typeface="Calibri"/>
              </a:rPr>
              <a:t> again,</a:t>
            </a:r>
            <a:r>
              <a:rPr sz="2600" spc="-5" dirty="0">
                <a:latin typeface="Calibri"/>
                <a:cs typeface="Calibri"/>
              </a:rPr>
              <a:t> and thus </a:t>
            </a:r>
            <a:r>
              <a:rPr sz="2600" spc="-575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begin</a:t>
            </a:r>
            <a:r>
              <a:rPr sz="2600" spc="-10" dirty="0">
                <a:latin typeface="Calibri"/>
                <a:cs typeface="Calibri"/>
              </a:rPr>
              <a:t> </a:t>
            </a:r>
            <a:r>
              <a:rPr sz="2600" spc="-20" dirty="0">
                <a:latin typeface="Calibri"/>
                <a:cs typeface="Calibri"/>
              </a:rPr>
              <a:t>to</a:t>
            </a:r>
            <a:r>
              <a:rPr sz="2600" spc="5" dirty="0">
                <a:latin typeface="Calibri"/>
                <a:cs typeface="Calibri"/>
              </a:rPr>
              <a:t> </a:t>
            </a:r>
            <a:r>
              <a:rPr sz="2600" spc="-20" dirty="0">
                <a:latin typeface="Calibri"/>
                <a:cs typeface="Calibri"/>
              </a:rPr>
              <a:t>roll</a:t>
            </a:r>
            <a:r>
              <a:rPr sz="2600" spc="15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along</a:t>
            </a:r>
            <a:r>
              <a:rPr sz="2600" spc="15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the</a:t>
            </a:r>
            <a:r>
              <a:rPr sz="2600" spc="-10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endothelial</a:t>
            </a:r>
            <a:r>
              <a:rPr sz="2600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surface.</a:t>
            </a:r>
            <a:endParaRPr sz="2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7244" y="613105"/>
            <a:ext cx="2125980" cy="6953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20" dirty="0"/>
              <a:t>Integrins: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17244" y="1737741"/>
            <a:ext cx="10296525" cy="398272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90"/>
              </a:spcBef>
              <a:buFont typeface="Arial MT"/>
              <a:buChar char="•"/>
              <a:tabLst>
                <a:tab pos="241300" algn="l"/>
              </a:tabLst>
            </a:pPr>
            <a:r>
              <a:rPr sz="2600" spc="-25" dirty="0">
                <a:latin typeface="Calibri"/>
                <a:cs typeface="Calibri"/>
              </a:rPr>
              <a:t>High-affinity,</a:t>
            </a:r>
            <a:r>
              <a:rPr sz="2600" spc="40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firm</a:t>
            </a:r>
            <a:r>
              <a:rPr sz="2600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adhesion</a:t>
            </a:r>
            <a:r>
              <a:rPr sz="2600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of</a:t>
            </a:r>
            <a:r>
              <a:rPr sz="2600" dirty="0">
                <a:latin typeface="Calibri"/>
                <a:cs typeface="Calibri"/>
              </a:rPr>
              <a:t> </a:t>
            </a:r>
            <a:r>
              <a:rPr sz="2600" spc="-15" dirty="0">
                <a:latin typeface="Calibri"/>
                <a:cs typeface="Calibri"/>
              </a:rPr>
              <a:t>leukocytes</a:t>
            </a:r>
            <a:r>
              <a:rPr sz="2600" spc="15" dirty="0">
                <a:latin typeface="Calibri"/>
                <a:cs typeface="Calibri"/>
              </a:rPr>
              <a:t> </a:t>
            </a:r>
            <a:r>
              <a:rPr sz="2600" spc="-20" dirty="0">
                <a:latin typeface="Calibri"/>
                <a:cs typeface="Calibri"/>
              </a:rPr>
              <a:t>to</a:t>
            </a:r>
            <a:r>
              <a:rPr sz="2600" spc="10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endothelium.</a:t>
            </a:r>
            <a:endParaRPr sz="2600" dirty="0">
              <a:latin typeface="Calibri"/>
              <a:cs typeface="Calibri"/>
            </a:endParaRPr>
          </a:p>
          <a:p>
            <a:pPr marL="241300" marR="212725" indent="-228600">
              <a:lnSpc>
                <a:spcPct val="70100"/>
              </a:lnSpc>
              <a:spcBef>
                <a:spcPts val="1005"/>
              </a:spcBef>
              <a:buFont typeface="Arial MT"/>
              <a:buChar char="•"/>
              <a:tabLst>
                <a:tab pos="241300" algn="l"/>
              </a:tabLst>
            </a:pPr>
            <a:r>
              <a:rPr sz="2600" spc="-25" dirty="0">
                <a:latin typeface="Calibri"/>
                <a:cs typeface="Calibri"/>
              </a:rPr>
              <a:t>Transmembrane</a:t>
            </a:r>
            <a:r>
              <a:rPr sz="2600" spc="5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two-chain</a:t>
            </a:r>
            <a:r>
              <a:rPr sz="2600" spc="15" dirty="0">
                <a:latin typeface="Calibri"/>
                <a:cs typeface="Calibri"/>
              </a:rPr>
              <a:t> </a:t>
            </a:r>
            <a:r>
              <a:rPr sz="2600" spc="-15" dirty="0">
                <a:latin typeface="Calibri"/>
                <a:cs typeface="Calibri"/>
              </a:rPr>
              <a:t>glycoproteins</a:t>
            </a:r>
            <a:r>
              <a:rPr sz="2600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that</a:t>
            </a:r>
            <a:r>
              <a:rPr sz="2600" spc="5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mediate</a:t>
            </a:r>
            <a:r>
              <a:rPr sz="2600" spc="20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the</a:t>
            </a:r>
            <a:r>
              <a:rPr sz="2600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adhesion</a:t>
            </a:r>
            <a:r>
              <a:rPr sz="2600" spc="5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of </a:t>
            </a:r>
            <a:r>
              <a:rPr sz="2600" spc="-5" dirty="0">
                <a:latin typeface="Calibri"/>
                <a:cs typeface="Calibri"/>
              </a:rPr>
              <a:t> </a:t>
            </a:r>
            <a:r>
              <a:rPr sz="2600" spc="-15" dirty="0">
                <a:latin typeface="Calibri"/>
                <a:cs typeface="Calibri"/>
              </a:rPr>
              <a:t>leukocytes</a:t>
            </a:r>
            <a:r>
              <a:rPr sz="2600" spc="-10" dirty="0">
                <a:latin typeface="Calibri"/>
                <a:cs typeface="Calibri"/>
              </a:rPr>
              <a:t> </a:t>
            </a:r>
            <a:r>
              <a:rPr sz="2600" spc="-20" dirty="0">
                <a:latin typeface="Calibri"/>
                <a:cs typeface="Calibri"/>
              </a:rPr>
              <a:t>to</a:t>
            </a:r>
            <a:r>
              <a:rPr sz="2600" spc="40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endothelium</a:t>
            </a:r>
            <a:r>
              <a:rPr sz="2600" spc="-10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and</a:t>
            </a:r>
            <a:r>
              <a:rPr sz="2600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of</a:t>
            </a:r>
            <a:r>
              <a:rPr sz="2600" spc="-5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various</a:t>
            </a:r>
            <a:r>
              <a:rPr sz="2600" spc="30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cells</a:t>
            </a:r>
            <a:r>
              <a:rPr sz="2600" spc="10" dirty="0">
                <a:latin typeface="Calibri"/>
                <a:cs typeface="Calibri"/>
              </a:rPr>
              <a:t> </a:t>
            </a:r>
            <a:r>
              <a:rPr sz="2600" spc="-25" dirty="0">
                <a:latin typeface="Calibri"/>
                <a:cs typeface="Calibri"/>
              </a:rPr>
              <a:t>to</a:t>
            </a:r>
            <a:r>
              <a:rPr sz="2600" spc="10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the </a:t>
            </a:r>
            <a:r>
              <a:rPr sz="2600" spc="-10" dirty="0">
                <a:latin typeface="Calibri"/>
                <a:cs typeface="Calibri"/>
              </a:rPr>
              <a:t>extracellular</a:t>
            </a:r>
            <a:r>
              <a:rPr sz="2600" spc="25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matrix.</a:t>
            </a:r>
            <a:endParaRPr sz="2600" dirty="0">
              <a:latin typeface="Calibri"/>
              <a:cs typeface="Calibri"/>
            </a:endParaRPr>
          </a:p>
          <a:p>
            <a:pPr marL="241300" marR="1020444" indent="-228600">
              <a:lnSpc>
                <a:spcPct val="70100"/>
              </a:lnSpc>
              <a:spcBef>
                <a:spcPts val="1005"/>
              </a:spcBef>
              <a:buFont typeface="Arial MT"/>
              <a:buChar char="•"/>
              <a:tabLst>
                <a:tab pos="241300" algn="l"/>
              </a:tabLst>
            </a:pPr>
            <a:r>
              <a:rPr sz="2600" spc="-10" dirty="0">
                <a:latin typeface="Calibri"/>
                <a:cs typeface="Calibri"/>
              </a:rPr>
              <a:t>Adhere</a:t>
            </a:r>
            <a:r>
              <a:rPr sz="2600" spc="-35" dirty="0">
                <a:latin typeface="Calibri"/>
                <a:cs typeface="Calibri"/>
              </a:rPr>
              <a:t> </a:t>
            </a:r>
            <a:r>
              <a:rPr sz="2600" spc="-20" dirty="0">
                <a:latin typeface="Calibri"/>
                <a:cs typeface="Calibri"/>
              </a:rPr>
              <a:t>to</a:t>
            </a:r>
            <a:r>
              <a:rPr sz="2600" spc="35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their</a:t>
            </a:r>
            <a:r>
              <a:rPr sz="2600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specific</a:t>
            </a:r>
            <a:r>
              <a:rPr sz="2600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ligands</a:t>
            </a:r>
            <a:r>
              <a:rPr sz="2600" spc="-15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until</a:t>
            </a:r>
            <a:r>
              <a:rPr sz="2600" spc="-5" dirty="0">
                <a:latin typeface="Calibri"/>
                <a:cs typeface="Calibri"/>
              </a:rPr>
              <a:t> the</a:t>
            </a:r>
            <a:r>
              <a:rPr sz="2600" spc="10" dirty="0">
                <a:latin typeface="Calibri"/>
                <a:cs typeface="Calibri"/>
              </a:rPr>
              <a:t> </a:t>
            </a:r>
            <a:r>
              <a:rPr sz="2600" spc="-15" dirty="0">
                <a:latin typeface="Calibri"/>
                <a:cs typeface="Calibri"/>
              </a:rPr>
              <a:t>leukocytes</a:t>
            </a:r>
            <a:r>
              <a:rPr sz="2600" spc="-10" dirty="0">
                <a:latin typeface="Calibri"/>
                <a:cs typeface="Calibri"/>
              </a:rPr>
              <a:t> are</a:t>
            </a:r>
            <a:r>
              <a:rPr sz="2600" spc="5" dirty="0">
                <a:latin typeface="Calibri"/>
                <a:cs typeface="Calibri"/>
              </a:rPr>
              <a:t> </a:t>
            </a:r>
            <a:r>
              <a:rPr sz="2600" spc="-15" dirty="0">
                <a:latin typeface="Calibri"/>
                <a:cs typeface="Calibri"/>
              </a:rPr>
              <a:t>activated</a:t>
            </a:r>
            <a:r>
              <a:rPr sz="2600" spc="15" dirty="0">
                <a:latin typeface="Calibri"/>
                <a:cs typeface="Calibri"/>
              </a:rPr>
              <a:t> </a:t>
            </a:r>
            <a:r>
              <a:rPr sz="2600" spc="-15" dirty="0">
                <a:latin typeface="Calibri"/>
                <a:cs typeface="Calibri"/>
              </a:rPr>
              <a:t>by </a:t>
            </a:r>
            <a:r>
              <a:rPr sz="2600" spc="-570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chemokines.</a:t>
            </a:r>
            <a:endParaRPr sz="2600" dirty="0">
              <a:latin typeface="Calibri"/>
              <a:cs typeface="Calibri"/>
            </a:endParaRPr>
          </a:p>
          <a:p>
            <a:pPr marL="241300" marR="798830" indent="-228600">
              <a:lnSpc>
                <a:spcPct val="70100"/>
              </a:lnSpc>
              <a:spcBef>
                <a:spcPts val="980"/>
              </a:spcBef>
              <a:buFont typeface="Arial MT"/>
              <a:buChar char="•"/>
              <a:tabLst>
                <a:tab pos="241300" algn="l"/>
              </a:tabLst>
            </a:pPr>
            <a:r>
              <a:rPr sz="2600" spc="-5" dirty="0">
                <a:latin typeface="Calibri"/>
                <a:cs typeface="Calibri"/>
              </a:rPr>
              <a:t>TNF</a:t>
            </a:r>
            <a:r>
              <a:rPr sz="2600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and</a:t>
            </a:r>
            <a:r>
              <a:rPr sz="2600" spc="5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IL-1,</a:t>
            </a:r>
            <a:r>
              <a:rPr sz="2600" spc="25" dirty="0">
                <a:latin typeface="Calibri"/>
                <a:cs typeface="Calibri"/>
              </a:rPr>
              <a:t> </a:t>
            </a:r>
            <a:r>
              <a:rPr sz="2600" spc="-15" dirty="0">
                <a:latin typeface="Calibri"/>
                <a:cs typeface="Calibri"/>
              </a:rPr>
              <a:t>activate</a:t>
            </a:r>
            <a:r>
              <a:rPr sz="2600" spc="20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endothelial</a:t>
            </a:r>
            <a:r>
              <a:rPr sz="2600" spc="10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cells</a:t>
            </a:r>
            <a:r>
              <a:rPr sz="2600" spc="-10" dirty="0">
                <a:latin typeface="Calibri"/>
                <a:cs typeface="Calibri"/>
              </a:rPr>
              <a:t> </a:t>
            </a:r>
            <a:r>
              <a:rPr sz="2600" spc="-20" dirty="0">
                <a:latin typeface="Calibri"/>
                <a:cs typeface="Calibri"/>
              </a:rPr>
              <a:t>to</a:t>
            </a:r>
            <a:r>
              <a:rPr sz="2600" spc="10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increase their</a:t>
            </a:r>
            <a:r>
              <a:rPr sz="2600" spc="10" dirty="0">
                <a:latin typeface="Calibri"/>
                <a:cs typeface="Calibri"/>
              </a:rPr>
              <a:t> </a:t>
            </a:r>
            <a:r>
              <a:rPr sz="2600" spc="-15" dirty="0">
                <a:latin typeface="Calibri"/>
                <a:cs typeface="Calibri"/>
              </a:rPr>
              <a:t>expression</a:t>
            </a:r>
            <a:r>
              <a:rPr sz="2600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of </a:t>
            </a:r>
            <a:r>
              <a:rPr sz="2600" spc="-570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ligands</a:t>
            </a:r>
            <a:r>
              <a:rPr sz="2600" spc="-20" dirty="0">
                <a:latin typeface="Calibri"/>
                <a:cs typeface="Calibri"/>
              </a:rPr>
              <a:t> </a:t>
            </a:r>
            <a:r>
              <a:rPr sz="2600" spc="-25" dirty="0">
                <a:latin typeface="Calibri"/>
                <a:cs typeface="Calibri"/>
              </a:rPr>
              <a:t>for</a:t>
            </a:r>
            <a:r>
              <a:rPr sz="2600" spc="15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integrins.</a:t>
            </a:r>
            <a:endParaRPr sz="2600" dirty="0">
              <a:latin typeface="Calibri"/>
              <a:cs typeface="Calibri"/>
            </a:endParaRPr>
          </a:p>
          <a:p>
            <a:pPr marL="241300" indent="-228600">
              <a:lnSpc>
                <a:spcPts val="2655"/>
              </a:lnSpc>
              <a:spcBef>
                <a:spcPts val="75"/>
              </a:spcBef>
              <a:buFont typeface="Arial MT"/>
              <a:buChar char="•"/>
              <a:tabLst>
                <a:tab pos="241300" algn="l"/>
              </a:tabLst>
            </a:pPr>
            <a:r>
              <a:rPr sz="2600" spc="-5" dirty="0">
                <a:latin typeface="Calibri"/>
                <a:cs typeface="Calibri"/>
              </a:rPr>
              <a:t>These</a:t>
            </a:r>
            <a:r>
              <a:rPr sz="2600" spc="-30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ligands</a:t>
            </a:r>
            <a:r>
              <a:rPr sz="2600" spc="15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include</a:t>
            </a:r>
            <a:r>
              <a:rPr sz="2600" spc="-20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intercellular</a:t>
            </a:r>
            <a:r>
              <a:rPr sz="2600" spc="10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adhesion</a:t>
            </a:r>
            <a:r>
              <a:rPr sz="2600" spc="15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molecule-1</a:t>
            </a:r>
            <a:r>
              <a:rPr sz="2600" spc="5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(ICAM-1),</a:t>
            </a:r>
            <a:r>
              <a:rPr sz="2600" spc="25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which</a:t>
            </a:r>
            <a:endParaRPr sz="2600" dirty="0">
              <a:latin typeface="Calibri"/>
              <a:cs typeface="Calibri"/>
            </a:endParaRPr>
          </a:p>
          <a:p>
            <a:pPr marL="241300">
              <a:lnSpc>
                <a:spcPts val="2185"/>
              </a:lnSpc>
            </a:pPr>
            <a:r>
              <a:rPr sz="2600" spc="-5" dirty="0">
                <a:latin typeface="Calibri"/>
                <a:cs typeface="Calibri"/>
              </a:rPr>
              <a:t>binds</a:t>
            </a:r>
            <a:r>
              <a:rPr sz="2600" spc="-15" dirty="0">
                <a:latin typeface="Calibri"/>
                <a:cs typeface="Calibri"/>
              </a:rPr>
              <a:t> </a:t>
            </a:r>
            <a:r>
              <a:rPr sz="2600" spc="-20" dirty="0">
                <a:latin typeface="Calibri"/>
                <a:cs typeface="Calibri"/>
              </a:rPr>
              <a:t>to</a:t>
            </a:r>
            <a:r>
              <a:rPr sz="2600" spc="15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the</a:t>
            </a:r>
            <a:r>
              <a:rPr sz="2600" spc="15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integrins</a:t>
            </a:r>
            <a:r>
              <a:rPr sz="2600" spc="-5" dirty="0">
                <a:latin typeface="Calibri"/>
                <a:cs typeface="Calibri"/>
              </a:rPr>
              <a:t> </a:t>
            </a:r>
            <a:r>
              <a:rPr sz="2600" spc="-20" dirty="0">
                <a:latin typeface="Calibri"/>
                <a:cs typeface="Calibri"/>
              </a:rPr>
              <a:t>leukocyte</a:t>
            </a:r>
            <a:r>
              <a:rPr sz="2600" spc="5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function–associated</a:t>
            </a:r>
            <a:r>
              <a:rPr sz="2600" spc="35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antigen-1</a:t>
            </a:r>
            <a:r>
              <a:rPr sz="2600" dirty="0">
                <a:latin typeface="Calibri"/>
                <a:cs typeface="Calibri"/>
              </a:rPr>
              <a:t> </a:t>
            </a:r>
            <a:r>
              <a:rPr sz="2600" spc="-30" dirty="0">
                <a:latin typeface="Calibri"/>
                <a:cs typeface="Calibri"/>
              </a:rPr>
              <a:t>(LFA-1)</a:t>
            </a:r>
            <a:r>
              <a:rPr sz="2600" spc="25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(also</a:t>
            </a:r>
            <a:endParaRPr sz="2600" dirty="0">
              <a:latin typeface="Calibri"/>
              <a:cs typeface="Calibri"/>
            </a:endParaRPr>
          </a:p>
          <a:p>
            <a:pPr marL="241300">
              <a:lnSpc>
                <a:spcPts val="2185"/>
              </a:lnSpc>
            </a:pPr>
            <a:r>
              <a:rPr sz="2600" spc="-5" dirty="0">
                <a:latin typeface="Calibri"/>
                <a:cs typeface="Calibri"/>
              </a:rPr>
              <a:t>called CD11aCD18) and </a:t>
            </a:r>
            <a:r>
              <a:rPr sz="2600" spc="-10" dirty="0">
                <a:latin typeface="Calibri"/>
                <a:cs typeface="Calibri"/>
              </a:rPr>
              <a:t>macrophage-1</a:t>
            </a:r>
            <a:r>
              <a:rPr sz="2600" spc="15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antigen</a:t>
            </a:r>
            <a:r>
              <a:rPr sz="2600" spc="-5" dirty="0">
                <a:latin typeface="Calibri"/>
                <a:cs typeface="Calibri"/>
              </a:rPr>
              <a:t> (Mac-1)</a:t>
            </a:r>
            <a:r>
              <a:rPr sz="2600" spc="15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(CD11bCD18), and</a:t>
            </a:r>
            <a:endParaRPr sz="2600" dirty="0">
              <a:latin typeface="Calibri"/>
              <a:cs typeface="Calibri"/>
            </a:endParaRPr>
          </a:p>
          <a:p>
            <a:pPr marL="241300" marR="422909">
              <a:lnSpc>
                <a:spcPct val="70000"/>
              </a:lnSpc>
              <a:spcBef>
                <a:spcPts val="465"/>
              </a:spcBef>
            </a:pPr>
            <a:r>
              <a:rPr sz="2600" spc="-10" dirty="0">
                <a:latin typeface="Calibri"/>
                <a:cs typeface="Calibri"/>
              </a:rPr>
              <a:t>vascular</a:t>
            </a:r>
            <a:r>
              <a:rPr sz="2600" spc="20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cell</a:t>
            </a:r>
            <a:r>
              <a:rPr sz="2600" spc="5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adhesion</a:t>
            </a:r>
            <a:r>
              <a:rPr sz="2600" dirty="0">
                <a:latin typeface="Calibri"/>
                <a:cs typeface="Calibri"/>
              </a:rPr>
              <a:t> molecule-1</a:t>
            </a:r>
            <a:r>
              <a:rPr sz="2600" spc="5" dirty="0">
                <a:latin typeface="Calibri"/>
                <a:cs typeface="Calibri"/>
              </a:rPr>
              <a:t> </a:t>
            </a:r>
            <a:r>
              <a:rPr sz="2600" spc="-15" dirty="0">
                <a:latin typeface="Calibri"/>
                <a:cs typeface="Calibri"/>
              </a:rPr>
              <a:t>(VCAM-1),</a:t>
            </a:r>
            <a:r>
              <a:rPr sz="2600" spc="45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which</a:t>
            </a:r>
            <a:r>
              <a:rPr sz="2600" spc="5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binds</a:t>
            </a:r>
            <a:r>
              <a:rPr sz="2600" spc="-10" dirty="0">
                <a:latin typeface="Calibri"/>
                <a:cs typeface="Calibri"/>
              </a:rPr>
              <a:t> </a:t>
            </a:r>
            <a:r>
              <a:rPr sz="2600" spc="-20" dirty="0">
                <a:latin typeface="Calibri"/>
                <a:cs typeface="Calibri"/>
              </a:rPr>
              <a:t>to</a:t>
            </a:r>
            <a:r>
              <a:rPr sz="2600" spc="15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the</a:t>
            </a:r>
            <a:r>
              <a:rPr sz="2600" spc="25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integrin </a:t>
            </a:r>
            <a:r>
              <a:rPr sz="2600" spc="-57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very</a:t>
            </a:r>
            <a:r>
              <a:rPr sz="2600" spc="-15" dirty="0">
                <a:latin typeface="Calibri"/>
                <a:cs typeface="Calibri"/>
              </a:rPr>
              <a:t> late</a:t>
            </a:r>
            <a:r>
              <a:rPr sz="2600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antigen-4</a:t>
            </a:r>
            <a:r>
              <a:rPr sz="2600" spc="-5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(VLA-4).</a:t>
            </a:r>
            <a:endParaRPr sz="26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38200" y="365759"/>
            <a:ext cx="10490412" cy="612648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7244" y="613105"/>
            <a:ext cx="9591040" cy="6953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30" dirty="0"/>
              <a:t>Leukocyte</a:t>
            </a:r>
            <a:r>
              <a:rPr spc="45" dirty="0"/>
              <a:t> </a:t>
            </a:r>
            <a:r>
              <a:rPr spc="-25" dirty="0"/>
              <a:t>Migration</a:t>
            </a:r>
            <a:r>
              <a:rPr spc="65" dirty="0"/>
              <a:t> </a:t>
            </a:r>
            <a:r>
              <a:rPr spc="-25" dirty="0"/>
              <a:t>Through</a:t>
            </a:r>
            <a:r>
              <a:rPr spc="75" dirty="0"/>
              <a:t> </a:t>
            </a:r>
            <a:r>
              <a:rPr spc="-15" dirty="0"/>
              <a:t>Endothelium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17244" y="1708099"/>
            <a:ext cx="10348595" cy="2715260"/>
          </a:xfrm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marL="527685" indent="-515620">
              <a:lnSpc>
                <a:spcPct val="100000"/>
              </a:lnSpc>
              <a:spcBef>
                <a:spcPts val="770"/>
              </a:spcBef>
              <a:buAutoNum type="arabicPeriod"/>
              <a:tabLst>
                <a:tab pos="527685" algn="l"/>
                <a:tab pos="528320" algn="l"/>
              </a:tabLst>
            </a:pPr>
            <a:r>
              <a:rPr sz="2800" spc="-10" dirty="0">
                <a:latin typeface="Calibri"/>
                <a:cs typeface="Calibri"/>
              </a:rPr>
              <a:t>Squeezing between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cells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at</a:t>
            </a:r>
            <a:r>
              <a:rPr sz="2800" spc="-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intercellular</a:t>
            </a:r>
            <a:r>
              <a:rPr sz="2800" spc="-1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junctions</a:t>
            </a:r>
            <a:r>
              <a:rPr sz="2800" spc="1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(transmigration).</a:t>
            </a:r>
            <a:endParaRPr sz="2800">
              <a:latin typeface="Calibri"/>
              <a:cs typeface="Calibri"/>
            </a:endParaRPr>
          </a:p>
          <a:p>
            <a:pPr marL="527685" marR="5080" indent="-515620">
              <a:lnSpc>
                <a:spcPts val="3030"/>
              </a:lnSpc>
              <a:spcBef>
                <a:spcPts val="1055"/>
              </a:spcBef>
              <a:buAutoNum type="arabicPeriod"/>
              <a:tabLst>
                <a:tab pos="527685" algn="l"/>
                <a:tab pos="528320" algn="l"/>
              </a:tabLst>
            </a:pPr>
            <a:r>
              <a:rPr sz="2800" spc="-10" dirty="0">
                <a:latin typeface="Calibri"/>
                <a:cs typeface="Calibri"/>
              </a:rPr>
              <a:t>Platelet </a:t>
            </a:r>
            <a:r>
              <a:rPr sz="2800" spc="-5" dirty="0">
                <a:latin typeface="Calibri"/>
                <a:cs typeface="Calibri"/>
              </a:rPr>
              <a:t>endothelial cell </a:t>
            </a:r>
            <a:r>
              <a:rPr sz="2800" dirty="0">
                <a:latin typeface="Calibri"/>
                <a:cs typeface="Calibri"/>
              </a:rPr>
              <a:t>adhesion </a:t>
            </a:r>
            <a:r>
              <a:rPr sz="2800" spc="-5" dirty="0">
                <a:latin typeface="Calibri"/>
                <a:cs typeface="Calibri"/>
              </a:rPr>
              <a:t>molecule-1 (PECAM-1) </a:t>
            </a:r>
            <a:r>
              <a:rPr sz="2800" dirty="0">
                <a:latin typeface="Calibri"/>
                <a:cs typeface="Calibri"/>
              </a:rPr>
              <a:t>(also </a:t>
            </a:r>
            <a:r>
              <a:rPr sz="2800" spc="-5" dirty="0">
                <a:latin typeface="Calibri"/>
                <a:cs typeface="Calibri"/>
              </a:rPr>
              <a:t>called </a:t>
            </a:r>
            <a:r>
              <a:rPr sz="2800" spc="-62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CD31), </a:t>
            </a:r>
            <a:r>
              <a:rPr sz="2800" spc="5" dirty="0">
                <a:latin typeface="Calibri"/>
                <a:cs typeface="Calibri"/>
              </a:rPr>
              <a:t>an </a:t>
            </a:r>
            <a:r>
              <a:rPr sz="2800" dirty="0">
                <a:latin typeface="Calibri"/>
                <a:cs typeface="Calibri"/>
              </a:rPr>
              <a:t>adhesion </a:t>
            </a:r>
            <a:r>
              <a:rPr sz="2800" spc="-5" dirty="0">
                <a:latin typeface="Calibri"/>
                <a:cs typeface="Calibri"/>
              </a:rPr>
              <a:t>molecule </a:t>
            </a:r>
            <a:r>
              <a:rPr sz="2800" dirty="0">
                <a:latin typeface="Calibri"/>
                <a:cs typeface="Calibri"/>
              </a:rPr>
              <a:t>of </a:t>
            </a:r>
            <a:r>
              <a:rPr sz="2800" spc="-5" dirty="0">
                <a:latin typeface="Calibri"/>
                <a:cs typeface="Calibri"/>
              </a:rPr>
              <a:t>the immunoglobulin (Ig) 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superfamily</a:t>
            </a:r>
            <a:r>
              <a:rPr sz="2800" spc="-3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expressed</a:t>
            </a:r>
            <a:r>
              <a:rPr sz="2800" spc="-2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on</a:t>
            </a:r>
            <a:r>
              <a:rPr sz="2800" spc="-15" dirty="0">
                <a:latin typeface="Calibri"/>
                <a:cs typeface="Calibri"/>
              </a:rPr>
              <a:t> leukocytes</a:t>
            </a:r>
            <a:r>
              <a:rPr sz="2800" spc="-1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and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endothelial</a:t>
            </a:r>
            <a:r>
              <a:rPr sz="2800" spc="-2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cells.</a:t>
            </a:r>
            <a:endParaRPr sz="2800">
              <a:latin typeface="Calibri"/>
              <a:cs typeface="Calibri"/>
            </a:endParaRPr>
          </a:p>
          <a:p>
            <a:pPr marL="241300" marR="520065" indent="-228600">
              <a:lnSpc>
                <a:spcPts val="3020"/>
              </a:lnSpc>
              <a:spcBef>
                <a:spcPts val="1000"/>
              </a:spcBef>
              <a:buFont typeface="Arial MT"/>
              <a:buChar char="•"/>
              <a:tabLst>
                <a:tab pos="241300" algn="l"/>
              </a:tabLst>
            </a:pPr>
            <a:r>
              <a:rPr sz="2800" spc="-15" dirty="0">
                <a:latin typeface="Calibri"/>
                <a:cs typeface="Calibri"/>
              </a:rPr>
              <a:t>Leukocytes</a:t>
            </a:r>
            <a:r>
              <a:rPr sz="2800" spc="-10" dirty="0">
                <a:latin typeface="Calibri"/>
                <a:cs typeface="Calibri"/>
              </a:rPr>
              <a:t> pierce </a:t>
            </a:r>
            <a:r>
              <a:rPr sz="2800" spc="-5" dirty="0">
                <a:latin typeface="Calibri"/>
                <a:cs typeface="Calibri"/>
              </a:rPr>
              <a:t>the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basement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membrane,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probably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by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secreting </a:t>
            </a:r>
            <a:r>
              <a:rPr sz="2800" spc="-61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collagenases,</a:t>
            </a:r>
            <a:r>
              <a:rPr sz="2800" spc="-4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and </a:t>
            </a:r>
            <a:r>
              <a:rPr sz="2800" spc="-10" dirty="0">
                <a:latin typeface="Calibri"/>
                <a:cs typeface="Calibri"/>
              </a:rPr>
              <a:t>they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enter </a:t>
            </a:r>
            <a:r>
              <a:rPr sz="2800" spc="-5" dirty="0">
                <a:latin typeface="Calibri"/>
                <a:cs typeface="Calibri"/>
              </a:rPr>
              <a:t>the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extravascular</a:t>
            </a:r>
            <a:r>
              <a:rPr sz="2800" spc="-5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tissue.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7244" y="613105"/>
            <a:ext cx="5809615" cy="6953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25" dirty="0"/>
              <a:t>Chemotaxis</a:t>
            </a:r>
            <a:r>
              <a:rPr spc="65" dirty="0"/>
              <a:t> </a:t>
            </a:r>
            <a:r>
              <a:rPr spc="-5" dirty="0"/>
              <a:t>of</a:t>
            </a:r>
            <a:r>
              <a:rPr spc="-20" dirty="0"/>
              <a:t> </a:t>
            </a:r>
            <a:r>
              <a:rPr spc="-30" dirty="0"/>
              <a:t>Leukocytes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17244" y="1746884"/>
            <a:ext cx="10068560" cy="4099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241300" algn="l"/>
              </a:tabLst>
            </a:pPr>
            <a:r>
              <a:rPr sz="2400" spc="-5" dirty="0">
                <a:latin typeface="Calibri"/>
                <a:cs typeface="Calibri"/>
              </a:rPr>
              <a:t>Locomotion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along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</a:t>
            </a:r>
            <a:r>
              <a:rPr sz="2400" spc="-5" dirty="0">
                <a:latin typeface="Calibri"/>
                <a:cs typeface="Calibri"/>
              </a:rPr>
              <a:t> chemical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gradient.</a:t>
            </a:r>
            <a:endParaRPr sz="24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145"/>
              </a:spcBef>
              <a:buFont typeface="Arial MT"/>
              <a:buChar char="•"/>
              <a:tabLst>
                <a:tab pos="241300" algn="l"/>
              </a:tabLst>
            </a:pPr>
            <a:r>
              <a:rPr sz="2400" spc="-5" dirty="0">
                <a:latin typeface="Calibri"/>
                <a:cs typeface="Calibri"/>
              </a:rPr>
              <a:t>Both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exogenous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and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endogenous</a:t>
            </a:r>
            <a:r>
              <a:rPr sz="2400" spc="-8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substances:</a:t>
            </a:r>
            <a:endParaRPr sz="2400">
              <a:latin typeface="Calibri"/>
              <a:cs typeface="Calibri"/>
            </a:endParaRPr>
          </a:p>
          <a:p>
            <a:pPr marL="527685" indent="-515620">
              <a:lnSpc>
                <a:spcPct val="100000"/>
              </a:lnSpc>
              <a:spcBef>
                <a:spcPts val="120"/>
              </a:spcBef>
              <a:buAutoNum type="arabicPeriod"/>
              <a:tabLst>
                <a:tab pos="527685" algn="l"/>
                <a:tab pos="528320" algn="l"/>
              </a:tabLst>
            </a:pPr>
            <a:r>
              <a:rPr sz="2400" spc="-5" dirty="0">
                <a:latin typeface="Calibri"/>
                <a:cs typeface="Calibri"/>
              </a:rPr>
              <a:t>Bacterial products,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particularly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peptides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with</a:t>
            </a:r>
            <a:r>
              <a:rPr sz="2400" spc="3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Nformylmethionine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termini</a:t>
            </a:r>
            <a:endParaRPr sz="2400">
              <a:latin typeface="Calibri"/>
              <a:cs typeface="Calibri"/>
            </a:endParaRPr>
          </a:p>
          <a:p>
            <a:pPr marL="527685" indent="-515620">
              <a:lnSpc>
                <a:spcPct val="100000"/>
              </a:lnSpc>
              <a:spcBef>
                <a:spcPts val="145"/>
              </a:spcBef>
              <a:buAutoNum type="arabicPeriod"/>
              <a:tabLst>
                <a:tab pos="527685" algn="l"/>
                <a:tab pos="528320" algn="l"/>
              </a:tabLst>
            </a:pPr>
            <a:r>
              <a:rPr sz="2400" spc="-5" dirty="0">
                <a:latin typeface="Calibri"/>
                <a:cs typeface="Calibri"/>
              </a:rPr>
              <a:t>Cytokines,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especially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those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of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the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chemokine</a:t>
            </a:r>
            <a:r>
              <a:rPr sz="2400" spc="-10" dirty="0">
                <a:latin typeface="Calibri"/>
                <a:cs typeface="Calibri"/>
              </a:rPr>
              <a:t> family</a:t>
            </a:r>
            <a:endParaRPr sz="2400">
              <a:latin typeface="Calibri"/>
              <a:cs typeface="Calibri"/>
            </a:endParaRPr>
          </a:p>
          <a:p>
            <a:pPr marL="527685" indent="-515620">
              <a:lnSpc>
                <a:spcPct val="100000"/>
              </a:lnSpc>
              <a:spcBef>
                <a:spcPts val="145"/>
              </a:spcBef>
              <a:buAutoNum type="arabicPeriod"/>
              <a:tabLst>
                <a:tab pos="527685" algn="l"/>
                <a:tab pos="528320" algn="l"/>
              </a:tabLst>
            </a:pPr>
            <a:r>
              <a:rPr sz="2400" dirty="0">
                <a:latin typeface="Calibri"/>
                <a:cs typeface="Calibri"/>
              </a:rPr>
              <a:t>Components</a:t>
            </a:r>
            <a:r>
              <a:rPr sz="2400" spc="-8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of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the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complement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system,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particularly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C5a</a:t>
            </a:r>
            <a:endParaRPr sz="2400">
              <a:latin typeface="Calibri"/>
              <a:cs typeface="Calibri"/>
            </a:endParaRPr>
          </a:p>
          <a:p>
            <a:pPr marL="527685" marR="251460" indent="-515620">
              <a:lnSpc>
                <a:spcPct val="70000"/>
              </a:lnSpc>
              <a:spcBef>
                <a:spcPts val="985"/>
              </a:spcBef>
              <a:buAutoNum type="arabicPeriod"/>
              <a:tabLst>
                <a:tab pos="527685" algn="l"/>
                <a:tab pos="528320" algn="l"/>
              </a:tabLst>
            </a:pPr>
            <a:r>
              <a:rPr sz="2400" spc="-5" dirty="0">
                <a:latin typeface="Calibri"/>
                <a:cs typeface="Calibri"/>
              </a:rPr>
              <a:t>Products of </a:t>
            </a:r>
            <a:r>
              <a:rPr sz="2400" dirty="0">
                <a:latin typeface="Calibri"/>
                <a:cs typeface="Calibri"/>
              </a:rPr>
              <a:t>the </a:t>
            </a:r>
            <a:r>
              <a:rPr sz="2400" spc="-10" dirty="0">
                <a:latin typeface="Calibri"/>
                <a:cs typeface="Calibri"/>
              </a:rPr>
              <a:t>lipoxygenase </a:t>
            </a:r>
            <a:r>
              <a:rPr sz="2400" spc="-20" dirty="0">
                <a:latin typeface="Calibri"/>
                <a:cs typeface="Calibri"/>
              </a:rPr>
              <a:t>pathway </a:t>
            </a:r>
            <a:r>
              <a:rPr sz="2400" spc="-5" dirty="0">
                <a:latin typeface="Calibri"/>
                <a:cs typeface="Calibri"/>
              </a:rPr>
              <a:t>of arachidonic </a:t>
            </a:r>
            <a:r>
              <a:rPr sz="2400" dirty="0">
                <a:latin typeface="Calibri"/>
                <a:cs typeface="Calibri"/>
              </a:rPr>
              <a:t>acid </a:t>
            </a:r>
            <a:r>
              <a:rPr sz="2400" spc="-5" dirty="0">
                <a:latin typeface="Calibri"/>
                <a:cs typeface="Calibri"/>
              </a:rPr>
              <a:t>(AA) metabolism, </a:t>
            </a:r>
            <a:r>
              <a:rPr sz="2400" spc="-53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leukotriene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B4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spc="-30" dirty="0">
                <a:latin typeface="Calibri"/>
                <a:cs typeface="Calibri"/>
              </a:rPr>
              <a:t>(LTB4).</a:t>
            </a:r>
            <a:endParaRPr sz="2400">
              <a:latin typeface="Calibri"/>
              <a:cs typeface="Calibri"/>
            </a:endParaRPr>
          </a:p>
          <a:p>
            <a:pPr marL="241300" marR="5080" indent="-228600">
              <a:lnSpc>
                <a:spcPct val="70000"/>
              </a:lnSpc>
              <a:spcBef>
                <a:spcPts val="1015"/>
              </a:spcBef>
              <a:buFont typeface="Arial MT"/>
              <a:buChar char="•"/>
              <a:tabLst>
                <a:tab pos="241300" algn="l"/>
              </a:tabLst>
            </a:pPr>
            <a:r>
              <a:rPr sz="2400" dirty="0">
                <a:latin typeface="Calibri"/>
                <a:cs typeface="Calibri"/>
              </a:rPr>
              <a:t>Binding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to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seven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transmembrane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G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protein-coupled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receptors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on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the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surface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of </a:t>
            </a:r>
            <a:r>
              <a:rPr sz="2400" spc="-52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leukocytes.</a:t>
            </a:r>
            <a:endParaRPr sz="2400">
              <a:latin typeface="Calibri"/>
              <a:cs typeface="Calibri"/>
            </a:endParaRPr>
          </a:p>
          <a:p>
            <a:pPr marL="241300" marR="434340" indent="-228600" algn="just">
              <a:lnSpc>
                <a:spcPct val="70000"/>
              </a:lnSpc>
              <a:spcBef>
                <a:spcPts val="1010"/>
              </a:spcBef>
              <a:buFont typeface="Arial MT"/>
              <a:buChar char="•"/>
              <a:tabLst>
                <a:tab pos="241300" algn="l"/>
              </a:tabLst>
            </a:pPr>
            <a:r>
              <a:rPr sz="2400" spc="-10" dirty="0">
                <a:latin typeface="Calibri"/>
                <a:cs typeface="Calibri"/>
              </a:rPr>
              <a:t>Activate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second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messengers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that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induce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polymerization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of</a:t>
            </a:r>
            <a:r>
              <a:rPr sz="2400" dirty="0">
                <a:latin typeface="Calibri"/>
                <a:cs typeface="Calibri"/>
              </a:rPr>
              <a:t> actin,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resulting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in </a:t>
            </a:r>
            <a:r>
              <a:rPr sz="2400" spc="-53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increased </a:t>
            </a:r>
            <a:r>
              <a:rPr sz="2400" dirty="0">
                <a:latin typeface="Calibri"/>
                <a:cs typeface="Calibri"/>
              </a:rPr>
              <a:t>amounts </a:t>
            </a:r>
            <a:r>
              <a:rPr sz="2400" spc="-15" dirty="0">
                <a:latin typeface="Calibri"/>
                <a:cs typeface="Calibri"/>
              </a:rPr>
              <a:t>at </a:t>
            </a:r>
            <a:r>
              <a:rPr sz="2400" dirty="0">
                <a:latin typeface="Calibri"/>
                <a:cs typeface="Calibri"/>
              </a:rPr>
              <a:t>the leading </a:t>
            </a:r>
            <a:r>
              <a:rPr sz="2400" spc="-5" dirty="0">
                <a:latin typeface="Calibri"/>
                <a:cs typeface="Calibri"/>
              </a:rPr>
              <a:t>edge of </a:t>
            </a:r>
            <a:r>
              <a:rPr sz="2400" dirty="0">
                <a:latin typeface="Calibri"/>
                <a:cs typeface="Calibri"/>
              </a:rPr>
              <a:t>the </a:t>
            </a:r>
            <a:r>
              <a:rPr sz="2400" spc="-5" dirty="0">
                <a:latin typeface="Calibri"/>
                <a:cs typeface="Calibri"/>
              </a:rPr>
              <a:t>cell </a:t>
            </a:r>
            <a:r>
              <a:rPr sz="2400" dirty="0">
                <a:latin typeface="Calibri"/>
                <a:cs typeface="Calibri"/>
              </a:rPr>
              <a:t>and </a:t>
            </a:r>
            <a:r>
              <a:rPr sz="2400" spc="-10" dirty="0">
                <a:latin typeface="Calibri"/>
                <a:cs typeface="Calibri"/>
              </a:rPr>
              <a:t>localization </a:t>
            </a:r>
            <a:r>
              <a:rPr sz="2400" spc="-5" dirty="0">
                <a:latin typeface="Calibri"/>
                <a:cs typeface="Calibri"/>
              </a:rPr>
              <a:t>of </a:t>
            </a:r>
            <a:r>
              <a:rPr sz="2400" spc="-20" dirty="0">
                <a:latin typeface="Calibri"/>
                <a:cs typeface="Calibri"/>
              </a:rPr>
              <a:t>myosin </a:t>
            </a:r>
            <a:r>
              <a:rPr sz="2400" spc="-5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filaments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at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the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back.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17244" y="1756029"/>
            <a:ext cx="10340975" cy="4195445"/>
          </a:xfrm>
          <a:prstGeom prst="rect">
            <a:avLst/>
          </a:prstGeom>
        </p:spPr>
        <p:txBody>
          <a:bodyPr vert="horz" wrap="square" lIns="0" tIns="114300" rIns="0" bIns="0" rtlCol="0">
            <a:spAutoFit/>
          </a:bodyPr>
          <a:lstStyle/>
          <a:p>
            <a:pPr marL="241300" marR="482600" indent="-228600">
              <a:lnSpc>
                <a:spcPct val="70000"/>
              </a:lnSpc>
              <a:spcBef>
                <a:spcPts val="900"/>
              </a:spcBef>
              <a:buFont typeface="Arial MT"/>
              <a:buChar char="•"/>
              <a:tabLst>
                <a:tab pos="240665" algn="l"/>
                <a:tab pos="241300" algn="l"/>
              </a:tabLst>
            </a:pPr>
            <a:r>
              <a:rPr sz="2200" spc="-5" dirty="0">
                <a:latin typeface="Calibri"/>
                <a:cs typeface="Calibri"/>
              </a:rPr>
              <a:t>Leukocyte</a:t>
            </a:r>
            <a:r>
              <a:rPr sz="2200" spc="-55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infiltrate</a:t>
            </a:r>
            <a:r>
              <a:rPr sz="2200" spc="-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varies</a:t>
            </a:r>
            <a:r>
              <a:rPr sz="2200" spc="-3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with</a:t>
            </a:r>
            <a:r>
              <a:rPr sz="2200" spc="-1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the</a:t>
            </a:r>
            <a:r>
              <a:rPr sz="2200" spc="-10" dirty="0">
                <a:latin typeface="Calibri"/>
                <a:cs typeface="Calibri"/>
              </a:rPr>
              <a:t> age</a:t>
            </a:r>
            <a:r>
              <a:rPr sz="2200" spc="15" dirty="0">
                <a:latin typeface="Calibri"/>
                <a:cs typeface="Calibri"/>
              </a:rPr>
              <a:t> </a:t>
            </a:r>
            <a:r>
              <a:rPr sz="2200" spc="5" dirty="0">
                <a:latin typeface="Calibri"/>
                <a:cs typeface="Calibri"/>
              </a:rPr>
              <a:t>of </a:t>
            </a:r>
            <a:r>
              <a:rPr sz="2200" dirty="0">
                <a:latin typeface="Calibri"/>
                <a:cs typeface="Calibri"/>
              </a:rPr>
              <a:t>the</a:t>
            </a:r>
            <a:r>
              <a:rPr sz="2200" spc="-5" dirty="0">
                <a:latin typeface="Calibri"/>
                <a:cs typeface="Calibri"/>
              </a:rPr>
              <a:t> inflammatory</a:t>
            </a:r>
            <a:r>
              <a:rPr sz="2200" spc="-3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response</a:t>
            </a:r>
            <a:r>
              <a:rPr sz="2200" spc="-3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and</a:t>
            </a:r>
            <a:r>
              <a:rPr sz="2200" spc="-2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the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type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spc="5" dirty="0">
                <a:latin typeface="Calibri"/>
                <a:cs typeface="Calibri"/>
              </a:rPr>
              <a:t>of </a:t>
            </a:r>
            <a:r>
              <a:rPr sz="2200" spc="-484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stimulus.</a:t>
            </a:r>
            <a:endParaRPr sz="2200" dirty="0">
              <a:latin typeface="Calibri"/>
              <a:cs typeface="Calibri"/>
            </a:endParaRPr>
          </a:p>
          <a:p>
            <a:pPr marL="241300" marR="5080" indent="-228600">
              <a:lnSpc>
                <a:spcPct val="70000"/>
              </a:lnSpc>
              <a:spcBef>
                <a:spcPts val="985"/>
              </a:spcBef>
              <a:buFont typeface="Arial MT"/>
              <a:buChar char="•"/>
              <a:tabLst>
                <a:tab pos="240665" algn="l"/>
                <a:tab pos="241300" algn="l"/>
              </a:tabLst>
            </a:pPr>
            <a:r>
              <a:rPr sz="2200" spc="-5" dirty="0">
                <a:latin typeface="Calibri"/>
                <a:cs typeface="Calibri"/>
              </a:rPr>
              <a:t>Acute inflammation: neutrophils predominate</a:t>
            </a:r>
            <a:r>
              <a:rPr sz="2200" spc="484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(first </a:t>
            </a:r>
            <a:r>
              <a:rPr sz="2200" dirty="0">
                <a:latin typeface="Calibri"/>
                <a:cs typeface="Calibri"/>
              </a:rPr>
              <a:t>6 </a:t>
            </a:r>
            <a:r>
              <a:rPr sz="2200" spc="-10" dirty="0">
                <a:latin typeface="Calibri"/>
                <a:cs typeface="Calibri"/>
              </a:rPr>
              <a:t>to </a:t>
            </a:r>
            <a:r>
              <a:rPr sz="2200" spc="5" dirty="0">
                <a:latin typeface="Calibri"/>
                <a:cs typeface="Calibri"/>
              </a:rPr>
              <a:t>24 </a:t>
            </a:r>
            <a:r>
              <a:rPr sz="2200" spc="-10" dirty="0">
                <a:latin typeface="Calibri"/>
                <a:cs typeface="Calibri"/>
              </a:rPr>
              <a:t>hours), </a:t>
            </a:r>
            <a:r>
              <a:rPr sz="2200" dirty="0">
                <a:latin typeface="Calibri"/>
                <a:cs typeface="Calibri"/>
              </a:rPr>
              <a:t>more </a:t>
            </a:r>
            <a:r>
              <a:rPr sz="2200" spc="-5" dirty="0">
                <a:latin typeface="Calibri"/>
                <a:cs typeface="Calibri"/>
              </a:rPr>
              <a:t>numerous </a:t>
            </a:r>
            <a:r>
              <a:rPr sz="2200" dirty="0">
                <a:latin typeface="Calibri"/>
                <a:cs typeface="Calibri"/>
              </a:rPr>
              <a:t>in 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the</a:t>
            </a:r>
            <a:r>
              <a:rPr sz="2200" spc="-1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blood,</a:t>
            </a:r>
            <a:r>
              <a:rPr sz="2200" spc="-1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they</a:t>
            </a:r>
            <a:r>
              <a:rPr sz="2200" spc="-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respond</a:t>
            </a:r>
            <a:r>
              <a:rPr sz="2200" spc="-4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more</a:t>
            </a:r>
            <a:r>
              <a:rPr sz="2200" spc="-3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rapidly to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chemokines,</a:t>
            </a:r>
            <a:r>
              <a:rPr sz="2200" spc="-5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and</a:t>
            </a:r>
            <a:r>
              <a:rPr sz="2200" spc="-5" dirty="0">
                <a:latin typeface="Calibri"/>
                <a:cs typeface="Calibri"/>
              </a:rPr>
              <a:t> they</a:t>
            </a:r>
            <a:r>
              <a:rPr sz="2200" spc="-10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may</a:t>
            </a:r>
            <a:r>
              <a:rPr sz="2200" spc="-10" dirty="0">
                <a:latin typeface="Calibri"/>
                <a:cs typeface="Calibri"/>
              </a:rPr>
              <a:t> attach</a:t>
            </a:r>
            <a:r>
              <a:rPr sz="2200" spc="-4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more</a:t>
            </a:r>
            <a:r>
              <a:rPr sz="2200" spc="-3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firmly</a:t>
            </a:r>
            <a:r>
              <a:rPr sz="2200" spc="-10" dirty="0">
                <a:latin typeface="Calibri"/>
                <a:cs typeface="Calibri"/>
              </a:rPr>
              <a:t> to </a:t>
            </a:r>
            <a:r>
              <a:rPr sz="2200" spc="-48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the</a:t>
            </a:r>
            <a:r>
              <a:rPr sz="2200" spc="-2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adhesion</a:t>
            </a:r>
            <a:r>
              <a:rPr sz="2200" spc="-3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molecules.</a:t>
            </a:r>
          </a:p>
          <a:p>
            <a:pPr marL="241300" indent="-228600">
              <a:lnSpc>
                <a:spcPts val="2245"/>
              </a:lnSpc>
              <a:spcBef>
                <a:spcPts val="219"/>
              </a:spcBef>
              <a:buFont typeface="Arial MT"/>
              <a:buChar char="•"/>
              <a:tabLst>
                <a:tab pos="240665" algn="l"/>
                <a:tab pos="241300" algn="l"/>
              </a:tabLst>
            </a:pPr>
            <a:r>
              <a:rPr sz="2200" spc="-5" dirty="0">
                <a:latin typeface="Calibri"/>
                <a:cs typeface="Calibri"/>
              </a:rPr>
              <a:t>After</a:t>
            </a:r>
            <a:r>
              <a:rPr sz="2200" spc="-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entering</a:t>
            </a:r>
            <a:r>
              <a:rPr sz="2200" dirty="0">
                <a:latin typeface="Calibri"/>
                <a:cs typeface="Calibri"/>
              </a:rPr>
              <a:t> tissues,</a:t>
            </a:r>
            <a:r>
              <a:rPr sz="2200" spc="-3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neutrophils</a:t>
            </a:r>
            <a:r>
              <a:rPr sz="2200" spc="-3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are </a:t>
            </a:r>
            <a:r>
              <a:rPr sz="2200" spc="-5" dirty="0">
                <a:latin typeface="Calibri"/>
                <a:cs typeface="Calibri"/>
              </a:rPr>
              <a:t>short-lived;</a:t>
            </a:r>
            <a:r>
              <a:rPr sz="2200" spc="-5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they</a:t>
            </a:r>
            <a:r>
              <a:rPr sz="2200" spc="-10" dirty="0">
                <a:latin typeface="Calibri"/>
                <a:cs typeface="Calibri"/>
              </a:rPr>
              <a:t> undergo</a:t>
            </a:r>
            <a:r>
              <a:rPr sz="2200" dirty="0">
                <a:latin typeface="Calibri"/>
                <a:cs typeface="Calibri"/>
              </a:rPr>
              <a:t> apoptosis</a:t>
            </a:r>
            <a:r>
              <a:rPr sz="2200" spc="-6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and </a:t>
            </a:r>
            <a:r>
              <a:rPr sz="2200" spc="-5" dirty="0">
                <a:latin typeface="Calibri"/>
                <a:cs typeface="Calibri"/>
              </a:rPr>
              <a:t>disappear</a:t>
            </a:r>
            <a:endParaRPr sz="2200" dirty="0">
              <a:latin typeface="Calibri"/>
              <a:cs typeface="Calibri"/>
            </a:endParaRPr>
          </a:p>
          <a:p>
            <a:pPr marL="241300">
              <a:lnSpc>
                <a:spcPts val="2245"/>
              </a:lnSpc>
            </a:pPr>
            <a:r>
              <a:rPr sz="2200" dirty="0">
                <a:latin typeface="Calibri"/>
                <a:cs typeface="Calibri"/>
              </a:rPr>
              <a:t>within</a:t>
            </a:r>
            <a:r>
              <a:rPr sz="2200" spc="-45" dirty="0">
                <a:latin typeface="Calibri"/>
                <a:cs typeface="Calibri"/>
              </a:rPr>
              <a:t> </a:t>
            </a:r>
            <a:r>
              <a:rPr sz="2200" spc="5" dirty="0">
                <a:latin typeface="Calibri"/>
                <a:cs typeface="Calibri"/>
              </a:rPr>
              <a:t>24</a:t>
            </a:r>
            <a:r>
              <a:rPr sz="2200" spc="-5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to</a:t>
            </a:r>
            <a:r>
              <a:rPr sz="2200" spc="-25" dirty="0">
                <a:latin typeface="Calibri"/>
                <a:cs typeface="Calibri"/>
              </a:rPr>
              <a:t> </a:t>
            </a:r>
            <a:r>
              <a:rPr sz="2200" spc="5" dirty="0">
                <a:latin typeface="Calibri"/>
                <a:cs typeface="Calibri"/>
              </a:rPr>
              <a:t>48</a:t>
            </a:r>
            <a:r>
              <a:rPr sz="2200" spc="-2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hours.</a:t>
            </a:r>
            <a:endParaRPr sz="2200" dirty="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215"/>
              </a:spcBef>
              <a:buFont typeface="Arial MT"/>
              <a:buChar char="•"/>
              <a:tabLst>
                <a:tab pos="240665" algn="l"/>
                <a:tab pos="241300" algn="l"/>
              </a:tabLst>
            </a:pPr>
            <a:r>
              <a:rPr sz="2200" spc="-5" dirty="0">
                <a:latin typeface="Calibri"/>
                <a:cs typeface="Calibri"/>
              </a:rPr>
              <a:t>Macrophages</a:t>
            </a:r>
            <a:r>
              <a:rPr sz="2200" spc="-6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survive</a:t>
            </a:r>
            <a:r>
              <a:rPr sz="2200" spc="-6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and</a:t>
            </a:r>
            <a:r>
              <a:rPr sz="2200" spc="-10" dirty="0">
                <a:latin typeface="Calibri"/>
                <a:cs typeface="Calibri"/>
              </a:rPr>
              <a:t> may</a:t>
            </a:r>
            <a:r>
              <a:rPr sz="2200" spc="-15" dirty="0">
                <a:latin typeface="Calibri"/>
                <a:cs typeface="Calibri"/>
              </a:rPr>
              <a:t> proliferate</a:t>
            </a:r>
            <a:r>
              <a:rPr sz="2200" spc="-6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in</a:t>
            </a:r>
            <a:r>
              <a:rPr sz="2200" spc="-3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the tissues.</a:t>
            </a:r>
          </a:p>
          <a:p>
            <a:pPr marL="241300" indent="-228600">
              <a:lnSpc>
                <a:spcPct val="100000"/>
              </a:lnSpc>
              <a:spcBef>
                <a:spcPts val="195"/>
              </a:spcBef>
              <a:buFont typeface="Arial MT"/>
              <a:buChar char="•"/>
              <a:tabLst>
                <a:tab pos="240665" algn="l"/>
                <a:tab pos="241300" algn="l"/>
              </a:tabLst>
            </a:pPr>
            <a:r>
              <a:rPr sz="2200" spc="-5" dirty="0">
                <a:latin typeface="Calibri"/>
                <a:cs typeface="Calibri"/>
              </a:rPr>
              <a:t>Exceptions:</a:t>
            </a:r>
            <a:endParaRPr sz="2200" dirty="0">
              <a:latin typeface="Calibri"/>
              <a:cs typeface="Calibri"/>
            </a:endParaRPr>
          </a:p>
          <a:p>
            <a:pPr marL="527685" indent="-515620">
              <a:lnSpc>
                <a:spcPct val="100000"/>
              </a:lnSpc>
              <a:spcBef>
                <a:spcPts val="215"/>
              </a:spcBef>
              <a:buAutoNum type="arabicPeriod"/>
              <a:tabLst>
                <a:tab pos="527685" algn="l"/>
                <a:tab pos="528320" algn="l"/>
              </a:tabLst>
            </a:pPr>
            <a:r>
              <a:rPr sz="2200" dirty="0">
                <a:latin typeface="Calibri"/>
                <a:cs typeface="Calibri"/>
              </a:rPr>
              <a:t>Pseudomonas</a:t>
            </a:r>
            <a:r>
              <a:rPr sz="2200" spc="-8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bacteria:</a:t>
            </a:r>
            <a:r>
              <a:rPr sz="2200" spc="-3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neutrophils</a:t>
            </a:r>
            <a:r>
              <a:rPr sz="2200" spc="-60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for </a:t>
            </a:r>
            <a:r>
              <a:rPr sz="2200" spc="-10" dirty="0">
                <a:latin typeface="Calibri"/>
                <a:cs typeface="Calibri"/>
              </a:rPr>
              <a:t>several</a:t>
            </a:r>
            <a:r>
              <a:rPr sz="2200" spc="-45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days.</a:t>
            </a:r>
            <a:endParaRPr sz="2200" dirty="0">
              <a:latin typeface="Calibri"/>
              <a:cs typeface="Calibri"/>
            </a:endParaRPr>
          </a:p>
          <a:p>
            <a:pPr marL="527685" indent="-515620">
              <a:lnSpc>
                <a:spcPct val="100000"/>
              </a:lnSpc>
              <a:spcBef>
                <a:spcPts val="219"/>
              </a:spcBef>
              <a:buAutoNum type="arabicPeriod"/>
              <a:tabLst>
                <a:tab pos="527685" algn="l"/>
                <a:tab pos="528320" algn="l"/>
              </a:tabLst>
            </a:pPr>
            <a:r>
              <a:rPr sz="2200" spc="-10" dirty="0">
                <a:latin typeface="Calibri"/>
                <a:cs typeface="Calibri"/>
              </a:rPr>
              <a:t>Viral</a:t>
            </a:r>
            <a:r>
              <a:rPr sz="2200" spc="-3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infections:</a:t>
            </a:r>
            <a:r>
              <a:rPr sz="2200" spc="-4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lymphocytes.</a:t>
            </a:r>
          </a:p>
          <a:p>
            <a:pPr marL="527685" indent="-515620">
              <a:lnSpc>
                <a:spcPct val="100000"/>
              </a:lnSpc>
              <a:spcBef>
                <a:spcPts val="190"/>
              </a:spcBef>
              <a:buAutoNum type="arabicPeriod"/>
              <a:tabLst>
                <a:tab pos="527685" algn="l"/>
                <a:tab pos="528320" algn="l"/>
              </a:tabLst>
            </a:pPr>
            <a:r>
              <a:rPr sz="2200" spc="-5" dirty="0">
                <a:latin typeface="Calibri"/>
                <a:cs typeface="Calibri"/>
              </a:rPr>
              <a:t>Hypersensitivity</a:t>
            </a:r>
            <a:r>
              <a:rPr sz="2200" spc="-5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reactions:</a:t>
            </a:r>
            <a:r>
              <a:rPr sz="2200" spc="-5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lymphocytes,</a:t>
            </a:r>
            <a:r>
              <a:rPr sz="2200" spc="-5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macrophages,</a:t>
            </a:r>
            <a:r>
              <a:rPr sz="2200" spc="-5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and plasma</a:t>
            </a:r>
            <a:r>
              <a:rPr sz="2200" spc="-4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cells.</a:t>
            </a:r>
          </a:p>
          <a:p>
            <a:pPr marL="527685" indent="-515620">
              <a:lnSpc>
                <a:spcPct val="100000"/>
              </a:lnSpc>
              <a:spcBef>
                <a:spcPts val="220"/>
              </a:spcBef>
              <a:buAutoNum type="arabicPeriod"/>
              <a:tabLst>
                <a:tab pos="527685" algn="l"/>
                <a:tab pos="528320" algn="l"/>
              </a:tabLst>
            </a:pPr>
            <a:r>
              <a:rPr sz="2200" spc="-5" dirty="0">
                <a:latin typeface="Calibri"/>
                <a:cs typeface="Calibri"/>
              </a:rPr>
              <a:t>Allergic</a:t>
            </a:r>
            <a:r>
              <a:rPr sz="2200" spc="-4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reactions:</a:t>
            </a:r>
            <a:r>
              <a:rPr sz="2200" spc="-10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eosinophils.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38200" y="1691639"/>
            <a:ext cx="10515600" cy="4919472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88265" rIns="0" bIns="0" rtlCol="0">
            <a:spAutoFit/>
          </a:bodyPr>
          <a:lstStyle/>
          <a:p>
            <a:pPr marL="12700" marR="5080">
              <a:lnSpc>
                <a:spcPts val="4750"/>
              </a:lnSpc>
              <a:spcBef>
                <a:spcPts val="695"/>
              </a:spcBef>
            </a:pPr>
            <a:r>
              <a:rPr spc="-15" dirty="0"/>
              <a:t>Phagocytosis</a:t>
            </a:r>
            <a:r>
              <a:rPr spc="80" dirty="0"/>
              <a:t> </a:t>
            </a:r>
            <a:r>
              <a:rPr spc="-5" dirty="0"/>
              <a:t>and</a:t>
            </a:r>
            <a:r>
              <a:rPr spc="15" dirty="0"/>
              <a:t> </a:t>
            </a:r>
            <a:r>
              <a:rPr spc="-20" dirty="0"/>
              <a:t>Clearance</a:t>
            </a:r>
            <a:r>
              <a:rPr spc="60" dirty="0"/>
              <a:t> </a:t>
            </a:r>
            <a:r>
              <a:rPr spc="-5" dirty="0"/>
              <a:t>of</a:t>
            </a:r>
            <a:r>
              <a:rPr spc="-10" dirty="0"/>
              <a:t> </a:t>
            </a:r>
            <a:r>
              <a:rPr spc="-5" dirty="0"/>
              <a:t>the</a:t>
            </a:r>
            <a:r>
              <a:rPr spc="25" dirty="0"/>
              <a:t> </a:t>
            </a:r>
            <a:r>
              <a:rPr spc="-30" dirty="0"/>
              <a:t>Offending </a:t>
            </a:r>
            <a:r>
              <a:rPr spc="-980" dirty="0"/>
              <a:t> </a:t>
            </a:r>
            <a:r>
              <a:rPr spc="-25" dirty="0"/>
              <a:t>Agent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17244" y="1792605"/>
            <a:ext cx="9814560" cy="1350010"/>
          </a:xfrm>
          <a:prstGeom prst="rect">
            <a:avLst/>
          </a:prstGeom>
        </p:spPr>
        <p:txBody>
          <a:bodyPr vert="horz" wrap="square" lIns="0" tIns="62230" rIns="0" bIns="0" rtlCol="0">
            <a:spAutoFit/>
          </a:bodyPr>
          <a:lstStyle/>
          <a:p>
            <a:pPr marL="241300" marR="5080" indent="-228600">
              <a:lnSpc>
                <a:spcPts val="3020"/>
              </a:lnSpc>
              <a:spcBef>
                <a:spcPts val="490"/>
              </a:spcBef>
              <a:buFont typeface="Arial MT"/>
              <a:buChar char="•"/>
              <a:tabLst>
                <a:tab pos="241300" algn="l"/>
              </a:tabLst>
            </a:pPr>
            <a:r>
              <a:rPr sz="2800" spc="-10" dirty="0">
                <a:latin typeface="Calibri"/>
                <a:cs typeface="Calibri"/>
              </a:rPr>
              <a:t>Recognition </a:t>
            </a:r>
            <a:r>
              <a:rPr sz="2800" dirty="0">
                <a:latin typeface="Calibri"/>
                <a:cs typeface="Calibri"/>
              </a:rPr>
              <a:t>of </a:t>
            </a:r>
            <a:r>
              <a:rPr sz="2800" spc="-10" dirty="0">
                <a:latin typeface="Calibri"/>
                <a:cs typeface="Calibri"/>
              </a:rPr>
              <a:t>microbes </a:t>
            </a:r>
            <a:r>
              <a:rPr sz="2800" dirty="0">
                <a:latin typeface="Calibri"/>
                <a:cs typeface="Calibri"/>
              </a:rPr>
              <a:t>or dead </a:t>
            </a:r>
            <a:r>
              <a:rPr sz="2800" spc="-5" dirty="0">
                <a:latin typeface="Calibri"/>
                <a:cs typeface="Calibri"/>
              </a:rPr>
              <a:t>cells induces </a:t>
            </a:r>
            <a:r>
              <a:rPr sz="2800" spc="-15" dirty="0">
                <a:latin typeface="Calibri"/>
                <a:cs typeface="Calibri"/>
              </a:rPr>
              <a:t>several </a:t>
            </a:r>
            <a:r>
              <a:rPr sz="2800" spc="-5" dirty="0">
                <a:latin typeface="Calibri"/>
                <a:cs typeface="Calibri"/>
              </a:rPr>
              <a:t>responses </a:t>
            </a:r>
            <a:r>
              <a:rPr sz="2800" dirty="0">
                <a:latin typeface="Calibri"/>
                <a:cs typeface="Calibri"/>
              </a:rPr>
              <a:t>in </a:t>
            </a:r>
            <a:r>
              <a:rPr sz="2800" spc="-620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leukocytes</a:t>
            </a:r>
            <a:r>
              <a:rPr sz="2800" spc="-3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called</a:t>
            </a:r>
            <a:r>
              <a:rPr sz="2800" spc="-30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leukocyte </a:t>
            </a:r>
            <a:r>
              <a:rPr sz="2800" spc="-10" dirty="0">
                <a:latin typeface="Calibri"/>
                <a:cs typeface="Calibri"/>
              </a:rPr>
              <a:t>activation.</a:t>
            </a:r>
            <a:endParaRPr sz="28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635"/>
              </a:spcBef>
              <a:buFont typeface="Arial MT"/>
              <a:buChar char="•"/>
              <a:tabLst>
                <a:tab pos="241300" algn="l"/>
              </a:tabLst>
            </a:pPr>
            <a:r>
              <a:rPr sz="2800" spc="-5" dirty="0">
                <a:solidFill>
                  <a:srgbClr val="C00000"/>
                </a:solidFill>
                <a:latin typeface="Calibri"/>
                <a:cs typeface="Calibri"/>
              </a:rPr>
              <a:t>Phagocytosis</a:t>
            </a:r>
            <a:r>
              <a:rPr sz="2800" spc="-1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and</a:t>
            </a:r>
            <a:r>
              <a:rPr sz="2800" spc="-5" dirty="0"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C00000"/>
                </a:solidFill>
                <a:latin typeface="Calibri"/>
                <a:cs typeface="Calibri"/>
              </a:rPr>
              <a:t>intracellular</a:t>
            </a:r>
            <a:r>
              <a:rPr sz="2800" spc="-6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C00000"/>
                </a:solidFill>
                <a:latin typeface="Calibri"/>
                <a:cs typeface="Calibri"/>
              </a:rPr>
              <a:t>killing</a:t>
            </a:r>
            <a:r>
              <a:rPr sz="2800" dirty="0">
                <a:latin typeface="Calibri"/>
                <a:cs typeface="Calibri"/>
              </a:rPr>
              <a:t>.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3433"/>
            <a:ext cx="12191999" cy="6864864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4876800" y="2514600"/>
            <a:ext cx="5334000" cy="381000"/>
          </a:xfrm>
          <a:prstGeom prst="rect">
            <a:avLst/>
          </a:prstGeom>
          <a:solidFill>
            <a:srgbClr val="FFF2CC"/>
          </a:solidFill>
          <a:ln>
            <a:solidFill>
              <a:srgbClr val="FFF2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78954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38200" y="542971"/>
            <a:ext cx="10172700" cy="5635324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7244" y="613105"/>
            <a:ext cx="2915920" cy="6953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5" dirty="0"/>
              <a:t>Phagocytosis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17244" y="1759076"/>
            <a:ext cx="10342880" cy="4036695"/>
          </a:xfrm>
          <a:prstGeom prst="rect">
            <a:avLst/>
          </a:prstGeom>
        </p:spPr>
        <p:txBody>
          <a:bodyPr vert="horz" wrap="square" lIns="0" tIns="95885" rIns="0" bIns="0" rtlCol="0">
            <a:spAutoFit/>
          </a:bodyPr>
          <a:lstStyle/>
          <a:p>
            <a:pPr marL="12700" marR="5080" algn="just">
              <a:lnSpc>
                <a:spcPts val="2690"/>
              </a:lnSpc>
              <a:spcBef>
                <a:spcPts val="755"/>
              </a:spcBef>
              <a:buAutoNum type="arabicPlain"/>
              <a:tabLst>
                <a:tab pos="384810" algn="l"/>
              </a:tabLst>
            </a:pPr>
            <a:r>
              <a:rPr sz="2800" spc="-10" dirty="0">
                <a:latin typeface="Calibri"/>
                <a:cs typeface="Calibri"/>
              </a:rPr>
              <a:t>Recognition </a:t>
            </a:r>
            <a:r>
              <a:rPr sz="2800" spc="-15" dirty="0">
                <a:latin typeface="Calibri"/>
                <a:cs typeface="Calibri"/>
              </a:rPr>
              <a:t>by </a:t>
            </a:r>
            <a:r>
              <a:rPr sz="2800" spc="-5" dirty="0">
                <a:latin typeface="Calibri"/>
                <a:cs typeface="Calibri"/>
              </a:rPr>
              <a:t>Phagocytic </a:t>
            </a:r>
            <a:r>
              <a:rPr sz="2800" spc="-15" dirty="0">
                <a:latin typeface="Calibri"/>
                <a:cs typeface="Calibri"/>
              </a:rPr>
              <a:t>Receptors: </a:t>
            </a:r>
            <a:r>
              <a:rPr sz="2800" dirty="0">
                <a:latin typeface="Calibri"/>
                <a:cs typeface="Calibri"/>
              </a:rPr>
              <a:t>Mannose </a:t>
            </a:r>
            <a:r>
              <a:rPr sz="2800" spc="-20" dirty="0">
                <a:latin typeface="Calibri"/>
                <a:cs typeface="Calibri"/>
              </a:rPr>
              <a:t>receptors, </a:t>
            </a:r>
            <a:r>
              <a:rPr sz="2800" spc="-15" dirty="0">
                <a:latin typeface="Calibri"/>
                <a:cs typeface="Calibri"/>
              </a:rPr>
              <a:t>scavenger </a:t>
            </a:r>
            <a:r>
              <a:rPr sz="2800" spc="-10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receptors,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and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receptors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for</a:t>
            </a:r>
            <a:r>
              <a:rPr sz="2800" spc="-3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various</a:t>
            </a:r>
            <a:r>
              <a:rPr sz="2800" spc="-1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opsonins</a:t>
            </a:r>
            <a:r>
              <a:rPr sz="2800" spc="2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bind</a:t>
            </a:r>
            <a:r>
              <a:rPr sz="2800" dirty="0">
                <a:latin typeface="Calibri"/>
                <a:cs typeface="Calibri"/>
              </a:rPr>
              <a:t> and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ingest microbes.</a:t>
            </a:r>
            <a:endParaRPr sz="2800">
              <a:latin typeface="Calibri"/>
              <a:cs typeface="Calibri"/>
            </a:endParaRPr>
          </a:p>
          <a:p>
            <a:pPr marL="12700" algn="just">
              <a:lnSpc>
                <a:spcPct val="100000"/>
              </a:lnSpc>
              <a:spcBef>
                <a:spcPts val="359"/>
              </a:spcBef>
            </a:pPr>
            <a:r>
              <a:rPr sz="2800" dirty="0">
                <a:latin typeface="Calibri"/>
                <a:cs typeface="Calibri"/>
              </a:rPr>
              <a:t>Mannose</a:t>
            </a:r>
            <a:r>
              <a:rPr sz="2800" spc="-15" dirty="0">
                <a:latin typeface="Calibri"/>
                <a:cs typeface="Calibri"/>
              </a:rPr>
              <a:t> receptor</a:t>
            </a:r>
            <a:r>
              <a:rPr sz="2800" spc="20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recognizes</a:t>
            </a:r>
            <a:r>
              <a:rPr sz="2800" spc="-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microbes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and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not</a:t>
            </a:r>
            <a:r>
              <a:rPr sz="2800" spc="1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host</a:t>
            </a:r>
            <a:r>
              <a:rPr sz="2800" spc="-1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cells.</a:t>
            </a:r>
            <a:endParaRPr sz="2800">
              <a:latin typeface="Calibri"/>
              <a:cs typeface="Calibri"/>
            </a:endParaRPr>
          </a:p>
          <a:p>
            <a:pPr marL="12700" marR="787400" algn="just">
              <a:lnSpc>
                <a:spcPct val="80000"/>
              </a:lnSpc>
              <a:spcBef>
                <a:spcPts val="985"/>
              </a:spcBef>
            </a:pPr>
            <a:r>
              <a:rPr sz="2800" spc="-5" dirty="0">
                <a:latin typeface="Calibri"/>
                <a:cs typeface="Calibri"/>
              </a:rPr>
              <a:t>The </a:t>
            </a:r>
            <a:r>
              <a:rPr sz="2800" dirty="0">
                <a:latin typeface="Calibri"/>
                <a:cs typeface="Calibri"/>
              </a:rPr>
              <a:t>major </a:t>
            </a:r>
            <a:r>
              <a:rPr sz="2800" spc="-5" dirty="0">
                <a:latin typeface="Calibri"/>
                <a:cs typeface="Calibri"/>
              </a:rPr>
              <a:t>opsonins </a:t>
            </a:r>
            <a:r>
              <a:rPr sz="2800" spc="-15" dirty="0">
                <a:latin typeface="Calibri"/>
                <a:cs typeface="Calibri"/>
              </a:rPr>
              <a:t>are </a:t>
            </a:r>
            <a:r>
              <a:rPr sz="2800" spc="-5" dirty="0">
                <a:latin typeface="Calibri"/>
                <a:cs typeface="Calibri"/>
              </a:rPr>
              <a:t>immunoglobulin </a:t>
            </a:r>
            <a:r>
              <a:rPr sz="2800" spc="-10" dirty="0">
                <a:latin typeface="Calibri"/>
                <a:cs typeface="Calibri"/>
              </a:rPr>
              <a:t>(Ig)G </a:t>
            </a:r>
            <a:r>
              <a:rPr sz="2800" spc="-5" dirty="0">
                <a:latin typeface="Calibri"/>
                <a:cs typeface="Calibri"/>
              </a:rPr>
              <a:t>antibodies, the C3b </a:t>
            </a:r>
            <a:r>
              <a:rPr sz="2800" spc="-620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breakdown product </a:t>
            </a:r>
            <a:r>
              <a:rPr sz="2800" dirty="0">
                <a:latin typeface="Calibri"/>
                <a:cs typeface="Calibri"/>
              </a:rPr>
              <a:t>of </a:t>
            </a:r>
            <a:r>
              <a:rPr sz="2800" spc="-10" dirty="0">
                <a:latin typeface="Calibri"/>
                <a:cs typeface="Calibri"/>
              </a:rPr>
              <a:t>complement </a:t>
            </a:r>
            <a:r>
              <a:rPr sz="2800" spc="-5" dirty="0">
                <a:latin typeface="Calibri"/>
                <a:cs typeface="Calibri"/>
              </a:rPr>
              <a:t>activation, </a:t>
            </a:r>
            <a:r>
              <a:rPr sz="2800" dirty="0">
                <a:latin typeface="Calibri"/>
                <a:cs typeface="Calibri"/>
              </a:rPr>
              <a:t>and </a:t>
            </a:r>
            <a:r>
              <a:rPr sz="2800" spc="-5" dirty="0">
                <a:latin typeface="Calibri"/>
                <a:cs typeface="Calibri"/>
              </a:rPr>
              <a:t>certain </a:t>
            </a:r>
            <a:r>
              <a:rPr sz="2800" dirty="0">
                <a:latin typeface="Calibri"/>
                <a:cs typeface="Calibri"/>
              </a:rPr>
              <a:t>plasma </a:t>
            </a:r>
            <a:r>
              <a:rPr sz="2800" spc="-62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lectins.</a:t>
            </a:r>
            <a:endParaRPr sz="2800">
              <a:latin typeface="Calibri"/>
              <a:cs typeface="Calibri"/>
            </a:endParaRPr>
          </a:p>
          <a:p>
            <a:pPr marL="12700" marR="179705">
              <a:lnSpc>
                <a:spcPts val="2690"/>
              </a:lnSpc>
              <a:spcBef>
                <a:spcPts val="985"/>
              </a:spcBef>
              <a:buAutoNum type="arabicPlain" startAt="2"/>
              <a:tabLst>
                <a:tab pos="384810" algn="l"/>
              </a:tabLst>
            </a:pPr>
            <a:r>
              <a:rPr sz="2800" spc="-5" dirty="0">
                <a:latin typeface="Calibri"/>
                <a:cs typeface="Calibri"/>
              </a:rPr>
              <a:t>Engulfment: Extensions </a:t>
            </a:r>
            <a:r>
              <a:rPr sz="2800" dirty="0">
                <a:latin typeface="Calibri"/>
                <a:cs typeface="Calibri"/>
              </a:rPr>
              <a:t>of </a:t>
            </a:r>
            <a:r>
              <a:rPr sz="2800" spc="-5" dirty="0">
                <a:latin typeface="Calibri"/>
                <a:cs typeface="Calibri"/>
              </a:rPr>
              <a:t>the cytoplasm </a:t>
            </a:r>
            <a:r>
              <a:rPr sz="2800" spc="-10" dirty="0">
                <a:latin typeface="Calibri"/>
                <a:cs typeface="Calibri"/>
              </a:rPr>
              <a:t>(pseudopods) </a:t>
            </a:r>
            <a:r>
              <a:rPr sz="2800" dirty="0">
                <a:latin typeface="Calibri"/>
                <a:cs typeface="Calibri"/>
              </a:rPr>
              <a:t>flow </a:t>
            </a:r>
            <a:r>
              <a:rPr sz="2800" spc="-10" dirty="0">
                <a:latin typeface="Calibri"/>
                <a:cs typeface="Calibri"/>
              </a:rPr>
              <a:t>around </a:t>
            </a:r>
            <a:r>
              <a:rPr sz="2800" spc="-62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it, and </a:t>
            </a:r>
            <a:r>
              <a:rPr sz="2800" spc="-5" dirty="0">
                <a:latin typeface="Calibri"/>
                <a:cs typeface="Calibri"/>
              </a:rPr>
              <a:t>the </a:t>
            </a:r>
            <a:r>
              <a:rPr sz="2800" dirty="0">
                <a:latin typeface="Calibri"/>
                <a:cs typeface="Calibri"/>
              </a:rPr>
              <a:t>plasma </a:t>
            </a:r>
            <a:r>
              <a:rPr sz="2800" spc="-10" dirty="0">
                <a:latin typeface="Calibri"/>
                <a:cs typeface="Calibri"/>
              </a:rPr>
              <a:t>membrane </a:t>
            </a:r>
            <a:r>
              <a:rPr sz="2800" spc="-5" dirty="0">
                <a:latin typeface="Calibri"/>
                <a:cs typeface="Calibri"/>
              </a:rPr>
              <a:t>pinches off </a:t>
            </a:r>
            <a:r>
              <a:rPr sz="2800" spc="-15" dirty="0">
                <a:latin typeface="Calibri"/>
                <a:cs typeface="Calibri"/>
              </a:rPr>
              <a:t>to </a:t>
            </a:r>
            <a:r>
              <a:rPr sz="2800" spc="-10" dirty="0">
                <a:latin typeface="Calibri"/>
                <a:cs typeface="Calibri"/>
              </a:rPr>
              <a:t>form </a:t>
            </a:r>
            <a:r>
              <a:rPr sz="2800" spc="5" dirty="0">
                <a:latin typeface="Calibri"/>
                <a:cs typeface="Calibri"/>
              </a:rPr>
              <a:t>a </a:t>
            </a:r>
            <a:r>
              <a:rPr sz="2800" dirty="0">
                <a:latin typeface="Calibri"/>
                <a:cs typeface="Calibri"/>
              </a:rPr>
              <a:t>cytosolic </a:t>
            </a:r>
            <a:r>
              <a:rPr sz="2800" spc="-5" dirty="0">
                <a:latin typeface="Calibri"/>
                <a:cs typeface="Calibri"/>
              </a:rPr>
              <a:t>vesicle 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(phagosome) </a:t>
            </a:r>
            <a:r>
              <a:rPr sz="2800" spc="-10" dirty="0">
                <a:latin typeface="Calibri"/>
                <a:cs typeface="Calibri"/>
              </a:rPr>
              <a:t>that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encloses</a:t>
            </a:r>
            <a:r>
              <a:rPr sz="2800" spc="-3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the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particle.</a:t>
            </a:r>
            <a:endParaRPr sz="2800">
              <a:latin typeface="Calibri"/>
              <a:cs typeface="Calibri"/>
            </a:endParaRPr>
          </a:p>
          <a:p>
            <a:pPr marL="384175" indent="-372110">
              <a:lnSpc>
                <a:spcPct val="100000"/>
              </a:lnSpc>
              <a:spcBef>
                <a:spcPts val="359"/>
              </a:spcBef>
              <a:buAutoNum type="arabicPlain" startAt="2"/>
              <a:tabLst>
                <a:tab pos="384810" algn="l"/>
              </a:tabLst>
            </a:pPr>
            <a:r>
              <a:rPr sz="2800" dirty="0">
                <a:latin typeface="Calibri"/>
                <a:cs typeface="Calibri"/>
              </a:rPr>
              <a:t>Killing</a:t>
            </a:r>
            <a:r>
              <a:rPr sz="2800" spc="-6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or</a:t>
            </a:r>
            <a:r>
              <a:rPr sz="2800" spc="-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degradation</a:t>
            </a:r>
            <a:r>
              <a:rPr sz="2800" spc="-4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of</a:t>
            </a:r>
            <a:r>
              <a:rPr sz="2800" spc="-2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the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ingested</a:t>
            </a:r>
            <a:r>
              <a:rPr sz="2800" spc="-3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material.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55498" cy="68580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Ink 2"/>
              <p14:cNvContentPartPr/>
              <p14:nvPr/>
            </p14:nvContentPartPr>
            <p14:xfrm>
              <a:off x="4291796" y="2084787"/>
              <a:ext cx="90000" cy="23832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287116" y="2080827"/>
                <a:ext cx="97920" cy="246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8" name="Ink 7"/>
              <p14:cNvContentPartPr/>
              <p14:nvPr/>
            </p14:nvContentPartPr>
            <p14:xfrm>
              <a:off x="4195676" y="2438667"/>
              <a:ext cx="332280" cy="183240"/>
            </p14:xfrm>
          </p:contentPart>
        </mc:Choice>
        <mc:Fallback xmlns="">
          <p:pic>
            <p:nvPicPr>
              <p:cNvPr id="8" name="Ink 7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187396" y="2431827"/>
                <a:ext cx="354240" cy="198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53652922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35483" y="365759"/>
            <a:ext cx="10118316" cy="5812536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88265" rIns="0" bIns="0" rtlCol="0">
            <a:spAutoFit/>
          </a:bodyPr>
          <a:lstStyle/>
          <a:p>
            <a:pPr marL="12700" marR="5080">
              <a:lnSpc>
                <a:spcPts val="4750"/>
              </a:lnSpc>
              <a:spcBef>
                <a:spcPts val="695"/>
              </a:spcBef>
            </a:pPr>
            <a:r>
              <a:rPr spc="-20" dirty="0"/>
              <a:t>Intracellular</a:t>
            </a:r>
            <a:r>
              <a:rPr spc="110" dirty="0"/>
              <a:t> </a:t>
            </a:r>
            <a:r>
              <a:rPr spc="-15" dirty="0"/>
              <a:t>Destruction</a:t>
            </a:r>
            <a:r>
              <a:rPr spc="70" dirty="0"/>
              <a:t> </a:t>
            </a:r>
            <a:r>
              <a:rPr spc="-5" dirty="0"/>
              <a:t>of</a:t>
            </a:r>
            <a:r>
              <a:rPr spc="-20" dirty="0"/>
              <a:t> Microbes</a:t>
            </a:r>
            <a:r>
              <a:rPr spc="35" dirty="0"/>
              <a:t> </a:t>
            </a:r>
            <a:r>
              <a:rPr spc="-5" dirty="0"/>
              <a:t>and </a:t>
            </a:r>
            <a:r>
              <a:rPr spc="-980" dirty="0"/>
              <a:t> </a:t>
            </a:r>
            <a:r>
              <a:rPr spc="-10" dirty="0"/>
              <a:t>Debris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17244" y="1716843"/>
            <a:ext cx="10225405" cy="5005601"/>
          </a:xfrm>
          <a:prstGeom prst="rect">
            <a:avLst/>
          </a:prstGeom>
        </p:spPr>
        <p:txBody>
          <a:bodyPr vert="horz" wrap="square" lIns="0" tIns="112395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885"/>
              </a:spcBef>
              <a:buFont typeface="Arial MT"/>
              <a:buChar char="•"/>
              <a:tabLst>
                <a:tab pos="240665" algn="l"/>
                <a:tab pos="241300" algn="l"/>
              </a:tabLst>
            </a:pPr>
            <a:r>
              <a:rPr sz="2400" spc="-10" dirty="0">
                <a:latin typeface="Calibri"/>
                <a:cs typeface="Calibri"/>
              </a:rPr>
              <a:t>Reactive</a:t>
            </a:r>
            <a:r>
              <a:rPr sz="2400" spc="15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oxygen</a:t>
            </a:r>
            <a:r>
              <a:rPr sz="2400" spc="1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species</a:t>
            </a:r>
            <a:r>
              <a:rPr sz="2400" spc="3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(ROS)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and</a:t>
            </a:r>
            <a:r>
              <a:rPr sz="2400" spc="1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lysosomal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enzymes.</a:t>
            </a:r>
            <a:endParaRPr sz="2400" dirty="0">
              <a:latin typeface="Calibri"/>
              <a:cs typeface="Calibri"/>
            </a:endParaRPr>
          </a:p>
          <a:p>
            <a:pPr marL="241300" marR="84455" indent="-228600">
              <a:lnSpc>
                <a:spcPct val="90100"/>
              </a:lnSpc>
              <a:spcBef>
                <a:spcPts val="1010"/>
              </a:spcBef>
              <a:buFont typeface="Arial MT"/>
              <a:buChar char="•"/>
              <a:tabLst>
                <a:tab pos="240665" algn="l"/>
                <a:tab pos="241300" algn="l"/>
              </a:tabLst>
            </a:pPr>
            <a:r>
              <a:rPr sz="2400" spc="-10" dirty="0">
                <a:latin typeface="Calibri"/>
                <a:cs typeface="Calibri"/>
              </a:rPr>
              <a:t>Reactive</a:t>
            </a:r>
            <a:r>
              <a:rPr sz="2400" spc="2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Oxygen</a:t>
            </a:r>
            <a:r>
              <a:rPr sz="2400" spc="1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Species:</a:t>
            </a:r>
            <a:r>
              <a:rPr sz="2400" spc="5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ROS</a:t>
            </a:r>
            <a:r>
              <a:rPr sz="2400" spc="-10" dirty="0">
                <a:latin typeface="Calibri"/>
                <a:cs typeface="Calibri"/>
              </a:rPr>
              <a:t> are</a:t>
            </a:r>
            <a:r>
              <a:rPr sz="2400" spc="2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produced</a:t>
            </a:r>
            <a:r>
              <a:rPr sz="2400" spc="4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by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assembly</a:t>
            </a:r>
            <a:r>
              <a:rPr sz="2400" spc="5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and</a:t>
            </a:r>
            <a:r>
              <a:rPr sz="2400" spc="1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activation</a:t>
            </a:r>
            <a:r>
              <a:rPr sz="2400" spc="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of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</a:t>
            </a:r>
            <a:r>
              <a:rPr sz="2400" spc="2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multicomponent</a:t>
            </a:r>
            <a:r>
              <a:rPr sz="2400" spc="4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enzyme, 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phagocyte</a:t>
            </a:r>
            <a:r>
              <a:rPr sz="2400" spc="4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oxidase</a:t>
            </a:r>
            <a:r>
              <a:rPr sz="2400" spc="2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(also</a:t>
            </a:r>
            <a:r>
              <a:rPr sz="2400" spc="1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called</a:t>
            </a:r>
            <a:r>
              <a:rPr sz="2400" spc="4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NADPH</a:t>
            </a:r>
            <a:r>
              <a:rPr sz="2400" spc="3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oxidase),</a:t>
            </a:r>
            <a:r>
              <a:rPr sz="2400" spc="1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which</a:t>
            </a:r>
            <a:r>
              <a:rPr sz="2400" spc="15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oxidizes</a:t>
            </a:r>
            <a:r>
              <a:rPr sz="2400" spc="4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NADPH</a:t>
            </a:r>
            <a:r>
              <a:rPr sz="2400" spc="1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and,</a:t>
            </a:r>
            <a:r>
              <a:rPr sz="2400" spc="3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in</a:t>
            </a:r>
            <a:r>
              <a:rPr sz="2400" spc="1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the</a:t>
            </a:r>
            <a:r>
              <a:rPr sz="2400" spc="4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process,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reduces</a:t>
            </a:r>
            <a:r>
              <a:rPr sz="2400" spc="45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oxygen </a:t>
            </a:r>
            <a:r>
              <a:rPr sz="2400" spc="-395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to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the</a:t>
            </a:r>
            <a:r>
              <a:rPr sz="2400" spc="15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superoxide</a:t>
            </a:r>
            <a:r>
              <a:rPr sz="2400" spc="6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anion</a:t>
            </a:r>
            <a:r>
              <a:rPr sz="2400" spc="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(O2 •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).</a:t>
            </a:r>
          </a:p>
          <a:p>
            <a:pPr marL="241300" indent="-228600">
              <a:lnSpc>
                <a:spcPct val="100000"/>
              </a:lnSpc>
              <a:spcBef>
                <a:spcPts val="790"/>
              </a:spcBef>
              <a:buFont typeface="Arial MT"/>
              <a:buChar char="•"/>
              <a:tabLst>
                <a:tab pos="240665" algn="l"/>
                <a:tab pos="241300" algn="l"/>
              </a:tabLst>
            </a:pPr>
            <a:r>
              <a:rPr sz="2400" dirty="0">
                <a:latin typeface="Calibri"/>
                <a:cs typeface="Calibri"/>
              </a:rPr>
              <a:t>O2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then</a:t>
            </a:r>
            <a:r>
              <a:rPr sz="2400" spc="35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converted</a:t>
            </a:r>
            <a:r>
              <a:rPr sz="2400" spc="35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into</a:t>
            </a:r>
            <a:r>
              <a:rPr sz="2400" spc="30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hydrogen</a:t>
            </a:r>
            <a:r>
              <a:rPr sz="2400" spc="35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peroxide</a:t>
            </a:r>
            <a:r>
              <a:rPr sz="2400" spc="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(H2O2).</a:t>
            </a:r>
          </a:p>
          <a:p>
            <a:pPr marL="241300" indent="-228600">
              <a:lnSpc>
                <a:spcPts val="2055"/>
              </a:lnSpc>
              <a:spcBef>
                <a:spcPts val="770"/>
              </a:spcBef>
              <a:buFont typeface="Arial MT"/>
              <a:buChar char="•"/>
              <a:tabLst>
                <a:tab pos="240665" algn="l"/>
                <a:tab pos="241300" algn="l"/>
              </a:tabLst>
            </a:pPr>
            <a:r>
              <a:rPr sz="2400" spc="-5" dirty="0">
                <a:latin typeface="Calibri"/>
                <a:cs typeface="Calibri"/>
              </a:rPr>
              <a:t>The</a:t>
            </a:r>
            <a:r>
              <a:rPr sz="2400" spc="2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azurophilic</a:t>
            </a:r>
            <a:r>
              <a:rPr sz="2400" spc="35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granules</a:t>
            </a:r>
            <a:r>
              <a:rPr sz="2400" spc="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of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neutrophils</a:t>
            </a:r>
            <a:r>
              <a:rPr sz="2400" spc="7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contain</a:t>
            </a:r>
            <a:r>
              <a:rPr sz="2400" spc="4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the</a:t>
            </a:r>
            <a:r>
              <a:rPr sz="2400" spc="2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enzyme</a:t>
            </a:r>
            <a:r>
              <a:rPr sz="2400" spc="4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myeloperoxidase</a:t>
            </a:r>
            <a:r>
              <a:rPr sz="2400" spc="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(MPO),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which,</a:t>
            </a:r>
            <a:r>
              <a:rPr sz="2400" spc="3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in</a:t>
            </a:r>
            <a:r>
              <a:rPr sz="2400" spc="2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the</a:t>
            </a:r>
            <a:r>
              <a:rPr sz="2400" spc="25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presence</a:t>
            </a:r>
            <a:endParaRPr sz="2400" dirty="0">
              <a:latin typeface="Calibri"/>
              <a:cs typeface="Calibri"/>
            </a:endParaRPr>
          </a:p>
          <a:p>
            <a:pPr marL="241300">
              <a:lnSpc>
                <a:spcPts val="2055"/>
              </a:lnSpc>
            </a:pPr>
            <a:r>
              <a:rPr sz="2400" dirty="0">
                <a:latin typeface="Calibri"/>
                <a:cs typeface="Calibri"/>
              </a:rPr>
              <a:t>of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 </a:t>
            </a:r>
            <a:r>
              <a:rPr sz="2400" spc="-10" dirty="0">
                <a:latin typeface="Calibri"/>
                <a:cs typeface="Calibri"/>
              </a:rPr>
              <a:t>halide</a:t>
            </a:r>
            <a:r>
              <a:rPr sz="2400" spc="4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such</a:t>
            </a:r>
            <a:r>
              <a:rPr sz="2400" spc="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as</a:t>
            </a:r>
            <a:r>
              <a:rPr sz="2400" spc="2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Cl−</a:t>
            </a:r>
            <a:r>
              <a:rPr sz="2400" spc="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,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converts</a:t>
            </a:r>
            <a:r>
              <a:rPr sz="2400" spc="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H2O2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to</a:t>
            </a:r>
            <a:r>
              <a:rPr sz="2400" spc="1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hypochlorite</a:t>
            </a:r>
            <a:r>
              <a:rPr sz="2400" spc="3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(OCl2)</a:t>
            </a:r>
            <a:endParaRPr sz="2400" dirty="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790"/>
              </a:spcBef>
              <a:buFont typeface="Arial MT"/>
              <a:buChar char="•"/>
              <a:tabLst>
                <a:tab pos="240665" algn="l"/>
                <a:tab pos="241300" algn="l"/>
              </a:tabLst>
            </a:pPr>
            <a:r>
              <a:rPr sz="2400" u="sng" spc="-5" dirty="0">
                <a:latin typeface="Calibri"/>
                <a:cs typeface="Calibri"/>
              </a:rPr>
              <a:t>The</a:t>
            </a:r>
            <a:r>
              <a:rPr sz="2400" u="sng" spc="25" dirty="0">
                <a:latin typeface="Calibri"/>
                <a:cs typeface="Calibri"/>
              </a:rPr>
              <a:t> </a:t>
            </a:r>
            <a:r>
              <a:rPr sz="2400" u="sng" spc="-5" dirty="0">
                <a:latin typeface="Calibri"/>
                <a:cs typeface="Calibri"/>
              </a:rPr>
              <a:t>H2O2-MPO-halide</a:t>
            </a:r>
            <a:r>
              <a:rPr sz="2400" u="sng" dirty="0">
                <a:latin typeface="Calibri"/>
                <a:cs typeface="Calibri"/>
              </a:rPr>
              <a:t> </a:t>
            </a:r>
            <a:r>
              <a:rPr sz="2400" u="sng" spc="-25" dirty="0">
                <a:latin typeface="Calibri"/>
                <a:cs typeface="Calibri"/>
              </a:rPr>
              <a:t>system</a:t>
            </a:r>
            <a:r>
              <a:rPr sz="2400" u="sng" spc="35" dirty="0">
                <a:latin typeface="Calibri"/>
                <a:cs typeface="Calibri"/>
              </a:rPr>
              <a:t> </a:t>
            </a:r>
            <a:r>
              <a:rPr sz="2400" u="sng" spc="-5" dirty="0">
                <a:latin typeface="Calibri"/>
                <a:cs typeface="Calibri"/>
              </a:rPr>
              <a:t>is</a:t>
            </a:r>
            <a:r>
              <a:rPr sz="2400" u="sng" spc="25" dirty="0">
                <a:latin typeface="Calibri"/>
                <a:cs typeface="Calibri"/>
              </a:rPr>
              <a:t> </a:t>
            </a:r>
            <a:r>
              <a:rPr sz="2400" u="sng" spc="-5" dirty="0">
                <a:latin typeface="Calibri"/>
                <a:cs typeface="Calibri"/>
              </a:rPr>
              <a:t>the</a:t>
            </a:r>
            <a:r>
              <a:rPr sz="2400" u="sng" spc="25" dirty="0">
                <a:latin typeface="Calibri"/>
                <a:cs typeface="Calibri"/>
              </a:rPr>
              <a:t> </a:t>
            </a:r>
            <a:r>
              <a:rPr sz="2400" u="sng" spc="-10" dirty="0">
                <a:latin typeface="Calibri"/>
                <a:cs typeface="Calibri"/>
              </a:rPr>
              <a:t>most</a:t>
            </a:r>
            <a:r>
              <a:rPr sz="2400" u="sng" spc="15" dirty="0">
                <a:latin typeface="Calibri"/>
                <a:cs typeface="Calibri"/>
              </a:rPr>
              <a:t> </a:t>
            </a:r>
            <a:r>
              <a:rPr sz="2400" u="sng" spc="-15" dirty="0">
                <a:latin typeface="Calibri"/>
                <a:cs typeface="Calibri"/>
              </a:rPr>
              <a:t>efficient</a:t>
            </a:r>
            <a:r>
              <a:rPr sz="2400" u="sng" spc="75" dirty="0">
                <a:latin typeface="Calibri"/>
                <a:cs typeface="Calibri"/>
              </a:rPr>
              <a:t> </a:t>
            </a:r>
            <a:r>
              <a:rPr sz="2400" u="sng" spc="-10" dirty="0">
                <a:latin typeface="Calibri"/>
                <a:cs typeface="Calibri"/>
              </a:rPr>
              <a:t>bactericidal</a:t>
            </a:r>
            <a:r>
              <a:rPr sz="2400" u="sng" spc="50" dirty="0">
                <a:latin typeface="Calibri"/>
                <a:cs typeface="Calibri"/>
              </a:rPr>
              <a:t> </a:t>
            </a:r>
            <a:r>
              <a:rPr sz="2400" u="sng" spc="-25" dirty="0">
                <a:latin typeface="Calibri"/>
                <a:cs typeface="Calibri"/>
              </a:rPr>
              <a:t>system</a:t>
            </a:r>
            <a:r>
              <a:rPr sz="2400" u="sng" spc="40" dirty="0">
                <a:latin typeface="Calibri"/>
                <a:cs typeface="Calibri"/>
              </a:rPr>
              <a:t> </a:t>
            </a:r>
            <a:r>
              <a:rPr sz="2400" u="sng" dirty="0">
                <a:latin typeface="Calibri"/>
                <a:cs typeface="Calibri"/>
              </a:rPr>
              <a:t>of</a:t>
            </a:r>
            <a:r>
              <a:rPr sz="2400" u="sng" spc="5" dirty="0">
                <a:latin typeface="Calibri"/>
                <a:cs typeface="Calibri"/>
              </a:rPr>
              <a:t> </a:t>
            </a:r>
            <a:r>
              <a:rPr sz="2400" u="sng" spc="-10" dirty="0">
                <a:latin typeface="Calibri"/>
                <a:cs typeface="Calibri"/>
              </a:rPr>
              <a:t>neutrophils</a:t>
            </a:r>
            <a:r>
              <a:rPr sz="2400" spc="-10" dirty="0">
                <a:latin typeface="Calibri"/>
                <a:cs typeface="Calibri"/>
              </a:rPr>
              <a:t>.</a:t>
            </a:r>
            <a:endParaRPr sz="2400" dirty="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795"/>
              </a:spcBef>
              <a:buFont typeface="Arial MT"/>
              <a:buChar char="•"/>
              <a:tabLst>
                <a:tab pos="240665" algn="l"/>
                <a:tab pos="241300" algn="l"/>
              </a:tabLst>
            </a:pPr>
            <a:r>
              <a:rPr sz="2400" dirty="0">
                <a:latin typeface="Calibri"/>
                <a:cs typeface="Calibri"/>
              </a:rPr>
              <a:t>H2O2 </a:t>
            </a:r>
            <a:r>
              <a:rPr sz="2400" spc="-5" dirty="0">
                <a:latin typeface="Calibri"/>
                <a:cs typeface="Calibri"/>
              </a:rPr>
              <a:t>also</a:t>
            </a:r>
            <a:r>
              <a:rPr sz="2400" spc="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is</a:t>
            </a:r>
            <a:r>
              <a:rPr sz="2400" spc="-15" dirty="0">
                <a:latin typeface="Calibri"/>
                <a:cs typeface="Calibri"/>
              </a:rPr>
              <a:t> converted</a:t>
            </a:r>
            <a:r>
              <a:rPr sz="2400" spc="4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to</a:t>
            </a:r>
            <a:r>
              <a:rPr sz="2400" spc="10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hydroxyl</a:t>
            </a:r>
            <a:r>
              <a:rPr sz="2400" spc="15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radical</a:t>
            </a:r>
            <a:r>
              <a:rPr sz="2400" spc="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(OH•),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another</a:t>
            </a:r>
            <a:r>
              <a:rPr sz="2400" spc="2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powerful</a:t>
            </a:r>
            <a:r>
              <a:rPr sz="2400" spc="4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destructive</a:t>
            </a:r>
            <a:r>
              <a:rPr sz="2400" spc="4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agent.</a:t>
            </a:r>
            <a:endParaRPr sz="24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17244" y="1708099"/>
            <a:ext cx="10187940" cy="2968625"/>
          </a:xfrm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770"/>
              </a:spcBef>
              <a:buFont typeface="Arial MT"/>
              <a:buChar char="•"/>
              <a:tabLst>
                <a:tab pos="241300" algn="l"/>
              </a:tabLst>
            </a:pPr>
            <a:r>
              <a:rPr sz="2800" spc="-10" dirty="0">
                <a:latin typeface="Calibri"/>
                <a:cs typeface="Calibri"/>
              </a:rPr>
              <a:t>Oxygen-derived</a:t>
            </a:r>
            <a:r>
              <a:rPr sz="2800" spc="-4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radicals</a:t>
            </a:r>
            <a:r>
              <a:rPr sz="2800" spc="-25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may</a:t>
            </a:r>
            <a:r>
              <a:rPr sz="2800" spc="-5" dirty="0">
                <a:latin typeface="Calibri"/>
                <a:cs typeface="Calibri"/>
              </a:rPr>
              <a:t> be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released</a:t>
            </a:r>
            <a:r>
              <a:rPr sz="2800" spc="-40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extracellularly.</a:t>
            </a:r>
            <a:endParaRPr sz="28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675"/>
              </a:spcBef>
              <a:buFont typeface="Arial MT"/>
              <a:buChar char="•"/>
              <a:tabLst>
                <a:tab pos="241300" algn="l"/>
              </a:tabLst>
            </a:pPr>
            <a:r>
              <a:rPr sz="2800" spc="-5" dirty="0">
                <a:latin typeface="Calibri"/>
                <a:cs typeface="Calibri"/>
              </a:rPr>
              <a:t>Serum,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tissue</a:t>
            </a:r>
            <a:r>
              <a:rPr sz="2800" spc="-1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fluids,</a:t>
            </a:r>
            <a:r>
              <a:rPr sz="2800" spc="-1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and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host cells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possess</a:t>
            </a:r>
            <a:r>
              <a:rPr sz="2800" spc="-1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anti-oxidant</a:t>
            </a:r>
            <a:r>
              <a:rPr sz="2800" spc="-3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mechanisms:</a:t>
            </a:r>
            <a:endParaRPr sz="2800">
              <a:latin typeface="Calibri"/>
              <a:cs typeface="Calibri"/>
            </a:endParaRPr>
          </a:p>
          <a:p>
            <a:pPr marL="527685" marR="701040" indent="-515620">
              <a:lnSpc>
                <a:spcPts val="3030"/>
              </a:lnSpc>
              <a:spcBef>
                <a:spcPts val="1050"/>
              </a:spcBef>
              <a:buAutoNum type="arabicParenBoth"/>
              <a:tabLst>
                <a:tab pos="528320" algn="l"/>
              </a:tabLst>
            </a:pPr>
            <a:r>
              <a:rPr sz="2800" spc="-5" dirty="0">
                <a:latin typeface="Calibri"/>
                <a:cs typeface="Calibri"/>
              </a:rPr>
              <a:t>the </a:t>
            </a:r>
            <a:r>
              <a:rPr sz="2800" spc="-10" dirty="0">
                <a:latin typeface="Calibri"/>
                <a:cs typeface="Calibri"/>
              </a:rPr>
              <a:t>enzyme superoxide </a:t>
            </a:r>
            <a:r>
              <a:rPr sz="2800" spc="-5" dirty="0">
                <a:latin typeface="Calibri"/>
                <a:cs typeface="Calibri"/>
              </a:rPr>
              <a:t>dismutase, </a:t>
            </a:r>
            <a:r>
              <a:rPr sz="2800" dirty="0">
                <a:latin typeface="Calibri"/>
                <a:cs typeface="Calibri"/>
              </a:rPr>
              <a:t>which is </a:t>
            </a:r>
            <a:r>
              <a:rPr sz="2800" spc="-15" dirty="0">
                <a:latin typeface="Calibri"/>
                <a:cs typeface="Calibri"/>
              </a:rPr>
              <a:t>found </a:t>
            </a:r>
            <a:r>
              <a:rPr sz="2800" dirty="0">
                <a:latin typeface="Calibri"/>
                <a:cs typeface="Calibri"/>
              </a:rPr>
              <a:t>in or </a:t>
            </a:r>
            <a:r>
              <a:rPr sz="2800" spc="-10" dirty="0">
                <a:latin typeface="Calibri"/>
                <a:cs typeface="Calibri"/>
              </a:rPr>
              <a:t>can </a:t>
            </a:r>
            <a:r>
              <a:rPr sz="2800" spc="-5" dirty="0">
                <a:latin typeface="Calibri"/>
                <a:cs typeface="Calibri"/>
              </a:rPr>
              <a:t>be </a:t>
            </a:r>
            <a:r>
              <a:rPr sz="2800" spc="-620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activated</a:t>
            </a:r>
            <a:r>
              <a:rPr sz="2800" spc="-3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in </a:t>
            </a:r>
            <a:r>
              <a:rPr sz="2800" spc="5" dirty="0">
                <a:latin typeface="Calibri"/>
                <a:cs typeface="Calibri"/>
              </a:rPr>
              <a:t>a</a:t>
            </a:r>
            <a:r>
              <a:rPr sz="2800" spc="-1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variety</a:t>
            </a:r>
            <a:r>
              <a:rPr sz="2800" spc="-4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of </a:t>
            </a:r>
            <a:r>
              <a:rPr sz="2800" spc="-5" dirty="0">
                <a:latin typeface="Calibri"/>
                <a:cs typeface="Calibri"/>
              </a:rPr>
              <a:t>cell</a:t>
            </a:r>
            <a:r>
              <a:rPr sz="2800" spc="-1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types.</a:t>
            </a:r>
            <a:endParaRPr sz="2800">
              <a:latin typeface="Calibri"/>
              <a:cs typeface="Calibri"/>
            </a:endParaRPr>
          </a:p>
          <a:p>
            <a:pPr marL="527685" indent="-515620">
              <a:lnSpc>
                <a:spcPct val="100000"/>
              </a:lnSpc>
              <a:spcBef>
                <a:spcPts val="600"/>
              </a:spcBef>
              <a:buAutoNum type="arabicParenBoth"/>
              <a:tabLst>
                <a:tab pos="528320" algn="l"/>
              </a:tabLst>
            </a:pPr>
            <a:r>
              <a:rPr sz="2800" spc="-5" dirty="0">
                <a:latin typeface="Calibri"/>
                <a:cs typeface="Calibri"/>
              </a:rPr>
              <a:t>Catalase,</a:t>
            </a:r>
            <a:r>
              <a:rPr sz="2800" spc="-6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which</a:t>
            </a:r>
            <a:r>
              <a:rPr sz="2800" spc="-1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detoxifies</a:t>
            </a:r>
            <a:r>
              <a:rPr sz="2800" spc="-7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H2O2.</a:t>
            </a:r>
            <a:endParaRPr sz="2800">
              <a:latin typeface="Calibri"/>
              <a:cs typeface="Calibri"/>
            </a:endParaRPr>
          </a:p>
          <a:p>
            <a:pPr marL="527685" indent="-515620">
              <a:lnSpc>
                <a:spcPct val="100000"/>
              </a:lnSpc>
              <a:spcBef>
                <a:spcPts val="675"/>
              </a:spcBef>
              <a:buAutoNum type="arabicParenBoth"/>
              <a:tabLst>
                <a:tab pos="528320" algn="l"/>
              </a:tabLst>
            </a:pPr>
            <a:r>
              <a:rPr sz="2800" spc="-5" dirty="0">
                <a:latin typeface="Calibri"/>
                <a:cs typeface="Calibri"/>
              </a:rPr>
              <a:t>Glutathione</a:t>
            </a:r>
            <a:r>
              <a:rPr sz="2800" spc="-4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peroxidase,</a:t>
            </a:r>
            <a:r>
              <a:rPr sz="2800" spc="-5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another powerful</a:t>
            </a:r>
            <a:r>
              <a:rPr sz="2800" spc="-6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H2O2</a:t>
            </a:r>
            <a:r>
              <a:rPr sz="2800" spc="25" dirty="0">
                <a:latin typeface="Calibri"/>
                <a:cs typeface="Calibri"/>
              </a:rPr>
              <a:t> </a:t>
            </a:r>
            <a:r>
              <a:rPr sz="2800" spc="-35" dirty="0">
                <a:latin typeface="Calibri"/>
                <a:cs typeface="Calibri"/>
              </a:rPr>
              <a:t>detoxifier.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17244" y="1768220"/>
            <a:ext cx="10306050" cy="4101465"/>
          </a:xfrm>
          <a:prstGeom prst="rect">
            <a:avLst/>
          </a:prstGeom>
        </p:spPr>
        <p:txBody>
          <a:bodyPr vert="horz" wrap="square" lIns="0" tIns="90805" rIns="0" bIns="0" rtlCol="0">
            <a:spAutoFit/>
          </a:bodyPr>
          <a:lstStyle/>
          <a:p>
            <a:pPr marL="241300" marR="619125" indent="-228600">
              <a:lnSpc>
                <a:spcPct val="80000"/>
              </a:lnSpc>
              <a:spcBef>
                <a:spcPts val="715"/>
              </a:spcBef>
              <a:buFont typeface="Arial MT"/>
              <a:buChar char="•"/>
              <a:tabLst>
                <a:tab pos="241300" algn="l"/>
              </a:tabLst>
            </a:pPr>
            <a:r>
              <a:rPr sz="2600" spc="-5" dirty="0">
                <a:latin typeface="Calibri"/>
                <a:cs typeface="Calibri"/>
              </a:rPr>
              <a:t>Nitric</a:t>
            </a:r>
            <a:r>
              <a:rPr sz="2600" spc="25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Oxide.</a:t>
            </a:r>
            <a:r>
              <a:rPr sz="2600" spc="-15" dirty="0">
                <a:latin typeface="Calibri"/>
                <a:cs typeface="Calibri"/>
              </a:rPr>
              <a:t> </a:t>
            </a:r>
            <a:r>
              <a:rPr sz="2600" spc="-25" dirty="0">
                <a:latin typeface="Calibri"/>
                <a:cs typeface="Calibri"/>
              </a:rPr>
              <a:t>NO,</a:t>
            </a:r>
            <a:r>
              <a:rPr sz="2600" spc="15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a</a:t>
            </a:r>
            <a:r>
              <a:rPr sz="2600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soluble</a:t>
            </a:r>
            <a:r>
              <a:rPr sz="2600" spc="20" dirty="0">
                <a:latin typeface="Calibri"/>
                <a:cs typeface="Calibri"/>
              </a:rPr>
              <a:t> </a:t>
            </a:r>
            <a:r>
              <a:rPr sz="2600" spc="-20" dirty="0">
                <a:latin typeface="Calibri"/>
                <a:cs typeface="Calibri"/>
              </a:rPr>
              <a:t>gas</a:t>
            </a:r>
            <a:r>
              <a:rPr sz="2600" spc="-5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produced</a:t>
            </a:r>
            <a:r>
              <a:rPr sz="2600" dirty="0">
                <a:latin typeface="Calibri"/>
                <a:cs typeface="Calibri"/>
              </a:rPr>
              <a:t> </a:t>
            </a:r>
            <a:r>
              <a:rPr sz="2600" spc="-20" dirty="0">
                <a:latin typeface="Calibri"/>
                <a:cs typeface="Calibri"/>
              </a:rPr>
              <a:t>from</a:t>
            </a:r>
            <a:r>
              <a:rPr sz="2600" spc="5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arginine</a:t>
            </a:r>
            <a:r>
              <a:rPr sz="2600" spc="5" dirty="0">
                <a:latin typeface="Calibri"/>
                <a:cs typeface="Calibri"/>
              </a:rPr>
              <a:t> </a:t>
            </a:r>
            <a:r>
              <a:rPr sz="2600" spc="-20" dirty="0">
                <a:latin typeface="Calibri"/>
                <a:cs typeface="Calibri"/>
              </a:rPr>
              <a:t>by</a:t>
            </a:r>
            <a:r>
              <a:rPr sz="2600" spc="-5" dirty="0">
                <a:latin typeface="Calibri"/>
                <a:cs typeface="Calibri"/>
              </a:rPr>
              <a:t> the</a:t>
            </a:r>
            <a:r>
              <a:rPr sz="2600" spc="15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action</a:t>
            </a:r>
            <a:r>
              <a:rPr sz="2600" spc="15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of </a:t>
            </a:r>
            <a:r>
              <a:rPr sz="2600" spc="-575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nitric</a:t>
            </a:r>
            <a:r>
              <a:rPr sz="2600" spc="15" dirty="0">
                <a:latin typeface="Calibri"/>
                <a:cs typeface="Calibri"/>
              </a:rPr>
              <a:t> </a:t>
            </a:r>
            <a:r>
              <a:rPr sz="2600" spc="-15" dirty="0">
                <a:latin typeface="Calibri"/>
                <a:cs typeface="Calibri"/>
              </a:rPr>
              <a:t>oxide</a:t>
            </a:r>
            <a:r>
              <a:rPr sz="2600" spc="-5" dirty="0">
                <a:latin typeface="Calibri"/>
                <a:cs typeface="Calibri"/>
              </a:rPr>
              <a:t> </a:t>
            </a:r>
            <a:r>
              <a:rPr sz="2600" spc="-15" dirty="0">
                <a:latin typeface="Calibri"/>
                <a:cs typeface="Calibri"/>
              </a:rPr>
              <a:t>synthase</a:t>
            </a:r>
            <a:r>
              <a:rPr sz="2600" spc="-5" dirty="0">
                <a:latin typeface="Calibri"/>
                <a:cs typeface="Calibri"/>
              </a:rPr>
              <a:t> (NOS),</a:t>
            </a:r>
            <a:r>
              <a:rPr sz="2600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also</a:t>
            </a:r>
            <a:r>
              <a:rPr sz="2600" spc="10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participates</a:t>
            </a:r>
            <a:r>
              <a:rPr sz="2600" spc="5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in</a:t>
            </a:r>
            <a:r>
              <a:rPr sz="2600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microbial</a:t>
            </a:r>
            <a:r>
              <a:rPr sz="2600" spc="15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killing.</a:t>
            </a:r>
            <a:endParaRPr sz="2600">
              <a:latin typeface="Calibri"/>
              <a:cs typeface="Calibri"/>
            </a:endParaRPr>
          </a:p>
          <a:p>
            <a:pPr marL="241300" marR="873760" indent="-228600">
              <a:lnSpc>
                <a:spcPts val="2500"/>
              </a:lnSpc>
              <a:spcBef>
                <a:spcPts val="985"/>
              </a:spcBef>
              <a:buFont typeface="Arial MT"/>
              <a:buChar char="•"/>
              <a:tabLst>
                <a:tab pos="241300" algn="l"/>
              </a:tabLst>
            </a:pPr>
            <a:r>
              <a:rPr sz="2600" spc="-10" dirty="0">
                <a:latin typeface="Calibri"/>
                <a:cs typeface="Calibri"/>
              </a:rPr>
              <a:t>There are three </a:t>
            </a:r>
            <a:r>
              <a:rPr sz="2600" spc="-20" dirty="0">
                <a:latin typeface="Calibri"/>
                <a:cs typeface="Calibri"/>
              </a:rPr>
              <a:t>different </a:t>
            </a:r>
            <a:r>
              <a:rPr sz="2600" spc="-5" dirty="0">
                <a:latin typeface="Calibri"/>
                <a:cs typeface="Calibri"/>
              </a:rPr>
              <a:t>types </a:t>
            </a:r>
            <a:r>
              <a:rPr sz="2600" spc="-10" dirty="0">
                <a:latin typeface="Calibri"/>
                <a:cs typeface="Calibri"/>
              </a:rPr>
              <a:t>of </a:t>
            </a:r>
            <a:r>
              <a:rPr sz="2600" spc="-5" dirty="0">
                <a:latin typeface="Calibri"/>
                <a:cs typeface="Calibri"/>
              </a:rPr>
              <a:t>NOS: endothelial </a:t>
            </a:r>
            <a:r>
              <a:rPr sz="2600" spc="5" dirty="0">
                <a:latin typeface="Calibri"/>
                <a:cs typeface="Calibri"/>
              </a:rPr>
              <a:t>(eNOS), </a:t>
            </a:r>
            <a:r>
              <a:rPr sz="2600" spc="-10" dirty="0">
                <a:latin typeface="Calibri"/>
                <a:cs typeface="Calibri"/>
              </a:rPr>
              <a:t>neuronal </a:t>
            </a:r>
            <a:r>
              <a:rPr sz="2600" spc="-57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(nNOS),</a:t>
            </a:r>
            <a:r>
              <a:rPr sz="2600" spc="-10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and inducible</a:t>
            </a:r>
            <a:r>
              <a:rPr sz="2600" spc="-3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(iNOS).</a:t>
            </a:r>
            <a:endParaRPr sz="2600">
              <a:latin typeface="Calibri"/>
              <a:cs typeface="Calibri"/>
            </a:endParaRPr>
          </a:p>
          <a:p>
            <a:pPr marL="241300" marR="5080" indent="-228600">
              <a:lnSpc>
                <a:spcPct val="80000"/>
              </a:lnSpc>
              <a:spcBef>
                <a:spcPts val="1005"/>
              </a:spcBef>
              <a:buFont typeface="Arial MT"/>
              <a:buChar char="•"/>
              <a:tabLst>
                <a:tab pos="241300" algn="l"/>
              </a:tabLst>
            </a:pPr>
            <a:r>
              <a:rPr sz="2600" spc="-5" dirty="0">
                <a:latin typeface="Calibri"/>
                <a:cs typeface="Calibri"/>
              </a:rPr>
              <a:t>eNOS</a:t>
            </a:r>
            <a:r>
              <a:rPr sz="2600" dirty="0">
                <a:latin typeface="Calibri"/>
                <a:cs typeface="Calibri"/>
              </a:rPr>
              <a:t> and</a:t>
            </a:r>
            <a:r>
              <a:rPr sz="2600" spc="-5" dirty="0">
                <a:latin typeface="Calibri"/>
                <a:cs typeface="Calibri"/>
              </a:rPr>
              <a:t> nNOS</a:t>
            </a:r>
            <a:r>
              <a:rPr sz="2600" spc="10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are</a:t>
            </a:r>
            <a:r>
              <a:rPr sz="2600" spc="5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constitutively</a:t>
            </a:r>
            <a:r>
              <a:rPr sz="2600" spc="20" dirty="0">
                <a:latin typeface="Calibri"/>
                <a:cs typeface="Calibri"/>
              </a:rPr>
              <a:t> </a:t>
            </a:r>
            <a:r>
              <a:rPr sz="2600" spc="-15" dirty="0">
                <a:latin typeface="Calibri"/>
                <a:cs typeface="Calibri"/>
              </a:rPr>
              <a:t>expressed</a:t>
            </a:r>
            <a:r>
              <a:rPr sz="2600" spc="-25" dirty="0">
                <a:latin typeface="Calibri"/>
                <a:cs typeface="Calibri"/>
              </a:rPr>
              <a:t> </a:t>
            </a:r>
            <a:r>
              <a:rPr sz="2600" spc="-15" dirty="0">
                <a:latin typeface="Calibri"/>
                <a:cs typeface="Calibri"/>
              </a:rPr>
              <a:t>at</a:t>
            </a:r>
            <a:r>
              <a:rPr sz="2600" spc="5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low</a:t>
            </a:r>
            <a:r>
              <a:rPr sz="2600" spc="10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levels,</a:t>
            </a:r>
            <a:r>
              <a:rPr sz="2600" spc="-5" dirty="0">
                <a:latin typeface="Calibri"/>
                <a:cs typeface="Calibri"/>
              </a:rPr>
              <a:t> and</a:t>
            </a:r>
            <a:r>
              <a:rPr sz="2600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the</a:t>
            </a:r>
            <a:r>
              <a:rPr sz="2600" spc="20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NO</a:t>
            </a:r>
            <a:r>
              <a:rPr sz="2600" spc="5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they </a:t>
            </a:r>
            <a:r>
              <a:rPr sz="2600" spc="-570" dirty="0">
                <a:latin typeface="Calibri"/>
                <a:cs typeface="Calibri"/>
              </a:rPr>
              <a:t> </a:t>
            </a:r>
            <a:r>
              <a:rPr sz="2600" spc="-20" dirty="0">
                <a:latin typeface="Calibri"/>
                <a:cs typeface="Calibri"/>
              </a:rPr>
              <a:t>generate</a:t>
            </a:r>
            <a:r>
              <a:rPr sz="2600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acts </a:t>
            </a:r>
            <a:r>
              <a:rPr sz="2600" spc="-20" dirty="0">
                <a:latin typeface="Calibri"/>
                <a:cs typeface="Calibri"/>
              </a:rPr>
              <a:t>to</a:t>
            </a:r>
            <a:r>
              <a:rPr sz="2600" spc="10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maintain</a:t>
            </a:r>
            <a:r>
              <a:rPr sz="2600" spc="10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vascular</a:t>
            </a:r>
            <a:r>
              <a:rPr sz="2600" dirty="0">
                <a:latin typeface="Calibri"/>
                <a:cs typeface="Calibri"/>
              </a:rPr>
              <a:t> </a:t>
            </a:r>
            <a:r>
              <a:rPr sz="2600" spc="-15" dirty="0">
                <a:latin typeface="Calibri"/>
                <a:cs typeface="Calibri"/>
              </a:rPr>
              <a:t>tone</a:t>
            </a:r>
            <a:r>
              <a:rPr sz="2600" spc="15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and</a:t>
            </a:r>
            <a:r>
              <a:rPr sz="2600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as</a:t>
            </a:r>
            <a:r>
              <a:rPr sz="2600" spc="5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a</a:t>
            </a:r>
            <a:r>
              <a:rPr sz="2600" dirty="0">
                <a:latin typeface="Calibri"/>
                <a:cs typeface="Calibri"/>
              </a:rPr>
              <a:t> </a:t>
            </a:r>
            <a:r>
              <a:rPr sz="2600" spc="-30" dirty="0">
                <a:latin typeface="Calibri"/>
                <a:cs typeface="Calibri"/>
              </a:rPr>
              <a:t>neurotransmitter, </a:t>
            </a:r>
            <a:r>
              <a:rPr sz="2600" spc="-25" dirty="0">
                <a:latin typeface="Calibri"/>
                <a:cs typeface="Calibri"/>
              </a:rPr>
              <a:t> </a:t>
            </a:r>
            <a:r>
              <a:rPr sz="2600" spc="-20" dirty="0">
                <a:latin typeface="Calibri"/>
                <a:cs typeface="Calibri"/>
              </a:rPr>
              <a:t>respectively.</a:t>
            </a:r>
            <a:endParaRPr sz="2600">
              <a:latin typeface="Calibri"/>
              <a:cs typeface="Calibri"/>
            </a:endParaRPr>
          </a:p>
          <a:p>
            <a:pPr marL="241300" marR="344805" indent="-228600">
              <a:lnSpc>
                <a:spcPct val="80000"/>
              </a:lnSpc>
              <a:spcBef>
                <a:spcPts val="1010"/>
              </a:spcBef>
              <a:buFont typeface="Arial MT"/>
              <a:buChar char="•"/>
              <a:tabLst>
                <a:tab pos="241300" algn="l"/>
              </a:tabLst>
            </a:pPr>
            <a:r>
              <a:rPr sz="2600" dirty="0">
                <a:latin typeface="Calibri"/>
                <a:cs typeface="Calibri"/>
              </a:rPr>
              <a:t>iNOS,</a:t>
            </a:r>
            <a:r>
              <a:rPr sz="2600" spc="-15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is</a:t>
            </a:r>
            <a:r>
              <a:rPr sz="2600" spc="10" dirty="0">
                <a:latin typeface="Calibri"/>
                <a:cs typeface="Calibri"/>
              </a:rPr>
              <a:t> </a:t>
            </a:r>
            <a:r>
              <a:rPr sz="2600" spc="-15" dirty="0">
                <a:latin typeface="Calibri"/>
                <a:cs typeface="Calibri"/>
              </a:rPr>
              <a:t>involved</a:t>
            </a:r>
            <a:r>
              <a:rPr sz="2600" spc="-5" dirty="0">
                <a:latin typeface="Calibri"/>
                <a:cs typeface="Calibri"/>
              </a:rPr>
              <a:t> in </a:t>
            </a:r>
            <a:r>
              <a:rPr sz="2600" spc="-10" dirty="0">
                <a:latin typeface="Calibri"/>
                <a:cs typeface="Calibri"/>
              </a:rPr>
              <a:t>microbial</a:t>
            </a:r>
            <a:r>
              <a:rPr sz="2600" spc="1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killing,</a:t>
            </a:r>
            <a:r>
              <a:rPr sz="2600" spc="10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is</a:t>
            </a:r>
            <a:r>
              <a:rPr sz="2600" spc="5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expressed</a:t>
            </a:r>
            <a:r>
              <a:rPr sz="2600" spc="-30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when</a:t>
            </a:r>
            <a:r>
              <a:rPr sz="2600" spc="20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macrophages</a:t>
            </a:r>
            <a:r>
              <a:rPr sz="2600" spc="10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are </a:t>
            </a:r>
            <a:r>
              <a:rPr sz="2600" spc="-575" dirty="0">
                <a:latin typeface="Calibri"/>
                <a:cs typeface="Calibri"/>
              </a:rPr>
              <a:t> </a:t>
            </a:r>
            <a:r>
              <a:rPr sz="2600" spc="-15" dirty="0">
                <a:latin typeface="Calibri"/>
                <a:cs typeface="Calibri"/>
              </a:rPr>
              <a:t>activated</a:t>
            </a:r>
            <a:r>
              <a:rPr sz="2600" spc="10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and induces</a:t>
            </a:r>
            <a:r>
              <a:rPr sz="2600" spc="-15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the </a:t>
            </a:r>
            <a:r>
              <a:rPr sz="2600" spc="-10" dirty="0">
                <a:latin typeface="Calibri"/>
                <a:cs typeface="Calibri"/>
              </a:rPr>
              <a:t>production</a:t>
            </a:r>
            <a:r>
              <a:rPr sz="2600" spc="15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of</a:t>
            </a:r>
            <a:r>
              <a:rPr sz="2600" spc="-15" dirty="0">
                <a:latin typeface="Calibri"/>
                <a:cs typeface="Calibri"/>
              </a:rPr>
              <a:t> NO.</a:t>
            </a:r>
            <a:endParaRPr sz="2600">
              <a:latin typeface="Calibri"/>
              <a:cs typeface="Calibri"/>
            </a:endParaRPr>
          </a:p>
          <a:p>
            <a:pPr marL="241300" marR="241935" indent="-228600">
              <a:lnSpc>
                <a:spcPts val="2500"/>
              </a:lnSpc>
              <a:spcBef>
                <a:spcPts val="985"/>
              </a:spcBef>
              <a:buFont typeface="Arial MT"/>
              <a:buChar char="•"/>
              <a:tabLst>
                <a:tab pos="241300" algn="l"/>
              </a:tabLst>
            </a:pPr>
            <a:r>
              <a:rPr sz="2600" spc="-5" dirty="0">
                <a:latin typeface="Calibri"/>
                <a:cs typeface="Calibri"/>
              </a:rPr>
              <a:t>In </a:t>
            </a:r>
            <a:r>
              <a:rPr sz="2600" spc="-15" dirty="0">
                <a:latin typeface="Calibri"/>
                <a:cs typeface="Calibri"/>
              </a:rPr>
              <a:t>macrophages,</a:t>
            </a:r>
            <a:r>
              <a:rPr sz="2600" spc="15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NO</a:t>
            </a:r>
            <a:r>
              <a:rPr sz="2600" spc="30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reacts</a:t>
            </a:r>
            <a:r>
              <a:rPr sz="2600" spc="-10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with</a:t>
            </a:r>
            <a:r>
              <a:rPr sz="2600" spc="15" dirty="0">
                <a:latin typeface="Calibri"/>
                <a:cs typeface="Calibri"/>
              </a:rPr>
              <a:t> </a:t>
            </a:r>
            <a:r>
              <a:rPr sz="2600" spc="-15" dirty="0">
                <a:latin typeface="Calibri"/>
                <a:cs typeface="Calibri"/>
              </a:rPr>
              <a:t>superoxide</a:t>
            </a:r>
            <a:r>
              <a:rPr sz="2600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(O2</a:t>
            </a:r>
            <a:r>
              <a:rPr sz="2600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• )</a:t>
            </a:r>
            <a:r>
              <a:rPr sz="2600" spc="20" dirty="0">
                <a:latin typeface="Calibri"/>
                <a:cs typeface="Calibri"/>
              </a:rPr>
              <a:t> </a:t>
            </a:r>
            <a:r>
              <a:rPr sz="2600" spc="-20" dirty="0">
                <a:latin typeface="Calibri"/>
                <a:cs typeface="Calibri"/>
              </a:rPr>
              <a:t>to</a:t>
            </a:r>
            <a:r>
              <a:rPr sz="2600" spc="10" dirty="0">
                <a:latin typeface="Calibri"/>
                <a:cs typeface="Calibri"/>
              </a:rPr>
              <a:t> </a:t>
            </a:r>
            <a:r>
              <a:rPr sz="2600" spc="-20" dirty="0">
                <a:latin typeface="Calibri"/>
                <a:cs typeface="Calibri"/>
              </a:rPr>
              <a:t>generate</a:t>
            </a:r>
            <a:r>
              <a:rPr sz="2600" spc="-25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the</a:t>
            </a:r>
            <a:r>
              <a:rPr sz="2600" spc="15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highly </a:t>
            </a:r>
            <a:r>
              <a:rPr sz="2600" spc="-575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reactive</a:t>
            </a:r>
            <a:r>
              <a:rPr sz="2600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free</a:t>
            </a:r>
            <a:r>
              <a:rPr sz="2600" spc="-30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radical</a:t>
            </a:r>
            <a:r>
              <a:rPr sz="2600" spc="5" dirty="0">
                <a:latin typeface="Calibri"/>
                <a:cs typeface="Calibri"/>
              </a:rPr>
              <a:t> </a:t>
            </a:r>
            <a:r>
              <a:rPr sz="2600" spc="-15" dirty="0">
                <a:latin typeface="Calibri"/>
                <a:cs typeface="Calibri"/>
              </a:rPr>
              <a:t>peroxynitrite</a:t>
            </a:r>
            <a:r>
              <a:rPr sz="2600" spc="5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(ONOO•).</a:t>
            </a:r>
            <a:endParaRPr sz="2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17244" y="1768220"/>
            <a:ext cx="10292080" cy="4101465"/>
          </a:xfrm>
          <a:prstGeom prst="rect">
            <a:avLst/>
          </a:prstGeom>
        </p:spPr>
        <p:txBody>
          <a:bodyPr vert="horz" wrap="square" lIns="0" tIns="90805" rIns="0" bIns="0" rtlCol="0">
            <a:spAutoFit/>
          </a:bodyPr>
          <a:lstStyle/>
          <a:p>
            <a:pPr marL="241300" marR="191770" indent="-228600">
              <a:lnSpc>
                <a:spcPct val="80000"/>
              </a:lnSpc>
              <a:spcBef>
                <a:spcPts val="715"/>
              </a:spcBef>
              <a:buFont typeface="Arial MT"/>
              <a:buChar char="•"/>
              <a:tabLst>
                <a:tab pos="241300" algn="l"/>
              </a:tabLst>
            </a:pPr>
            <a:r>
              <a:rPr sz="2600" spc="-10" dirty="0">
                <a:latin typeface="Calibri"/>
                <a:cs typeface="Calibri"/>
              </a:rPr>
              <a:t>Granule</a:t>
            </a:r>
            <a:r>
              <a:rPr sz="2600" spc="5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Enzymes </a:t>
            </a:r>
            <a:r>
              <a:rPr sz="2600" spc="-5" dirty="0">
                <a:latin typeface="Calibri"/>
                <a:cs typeface="Calibri"/>
              </a:rPr>
              <a:t>and</a:t>
            </a:r>
            <a:r>
              <a:rPr sz="2600" spc="5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Other</a:t>
            </a:r>
            <a:r>
              <a:rPr sz="2600" spc="25" dirty="0">
                <a:latin typeface="Calibri"/>
                <a:cs typeface="Calibri"/>
              </a:rPr>
              <a:t> </a:t>
            </a:r>
            <a:r>
              <a:rPr sz="2600" spc="-15" dirty="0">
                <a:latin typeface="Calibri"/>
                <a:cs typeface="Calibri"/>
              </a:rPr>
              <a:t>Proteins:</a:t>
            </a:r>
            <a:r>
              <a:rPr sz="2600" spc="5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Neutrophils</a:t>
            </a:r>
            <a:r>
              <a:rPr sz="2600" spc="15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and</a:t>
            </a:r>
            <a:r>
              <a:rPr sz="2600" spc="5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monocytes</a:t>
            </a:r>
            <a:r>
              <a:rPr sz="2600" spc="20" dirty="0">
                <a:latin typeface="Calibri"/>
                <a:cs typeface="Calibri"/>
              </a:rPr>
              <a:t> </a:t>
            </a:r>
            <a:r>
              <a:rPr sz="2600" spc="-15" dirty="0">
                <a:latin typeface="Calibri"/>
                <a:cs typeface="Calibri"/>
              </a:rPr>
              <a:t>contain </a:t>
            </a:r>
            <a:r>
              <a:rPr sz="2600" spc="-575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granules </a:t>
            </a:r>
            <a:r>
              <a:rPr sz="2600" spc="-20" dirty="0">
                <a:latin typeface="Calibri"/>
                <a:cs typeface="Calibri"/>
              </a:rPr>
              <a:t>packed</a:t>
            </a:r>
            <a:r>
              <a:rPr sz="2600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with</a:t>
            </a:r>
            <a:r>
              <a:rPr sz="2600" spc="40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enzymes</a:t>
            </a:r>
            <a:r>
              <a:rPr sz="2600" spc="-5" dirty="0">
                <a:latin typeface="Calibri"/>
                <a:cs typeface="Calibri"/>
              </a:rPr>
              <a:t> and</a:t>
            </a:r>
            <a:r>
              <a:rPr sz="2600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anti-microbial</a:t>
            </a:r>
            <a:r>
              <a:rPr sz="2600" spc="15" dirty="0">
                <a:latin typeface="Calibri"/>
                <a:cs typeface="Calibri"/>
              </a:rPr>
              <a:t> </a:t>
            </a:r>
            <a:r>
              <a:rPr sz="2600" spc="-15" dirty="0">
                <a:latin typeface="Calibri"/>
                <a:cs typeface="Calibri"/>
              </a:rPr>
              <a:t>proteins</a:t>
            </a:r>
            <a:r>
              <a:rPr sz="2600" spc="5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that</a:t>
            </a:r>
            <a:r>
              <a:rPr sz="2600" spc="5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degrade </a:t>
            </a:r>
            <a:r>
              <a:rPr sz="2600" spc="-5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microbes</a:t>
            </a:r>
            <a:r>
              <a:rPr sz="2600" spc="10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and dead </a:t>
            </a:r>
            <a:r>
              <a:rPr sz="2600" spc="-10" dirty="0">
                <a:latin typeface="Calibri"/>
                <a:cs typeface="Calibri"/>
              </a:rPr>
              <a:t>tissues</a:t>
            </a:r>
            <a:r>
              <a:rPr sz="2600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and</a:t>
            </a:r>
            <a:r>
              <a:rPr sz="2600" dirty="0">
                <a:latin typeface="Calibri"/>
                <a:cs typeface="Calibri"/>
              </a:rPr>
              <a:t> </a:t>
            </a:r>
            <a:r>
              <a:rPr sz="2600" spc="-25" dirty="0">
                <a:latin typeface="Calibri"/>
                <a:cs typeface="Calibri"/>
              </a:rPr>
              <a:t>may</a:t>
            </a:r>
            <a:r>
              <a:rPr sz="2600" spc="10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contribute</a:t>
            </a:r>
            <a:r>
              <a:rPr sz="2600" dirty="0">
                <a:latin typeface="Calibri"/>
                <a:cs typeface="Calibri"/>
              </a:rPr>
              <a:t> </a:t>
            </a:r>
            <a:r>
              <a:rPr sz="2600" spc="-25" dirty="0">
                <a:latin typeface="Calibri"/>
                <a:cs typeface="Calibri"/>
              </a:rPr>
              <a:t>to</a:t>
            </a:r>
            <a:r>
              <a:rPr sz="2600" spc="5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tissue</a:t>
            </a:r>
            <a:r>
              <a:rPr sz="2600" spc="15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damage.</a:t>
            </a:r>
            <a:endParaRPr sz="26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385"/>
              </a:spcBef>
              <a:buFont typeface="Arial MT"/>
              <a:buChar char="•"/>
              <a:tabLst>
                <a:tab pos="241300" algn="l"/>
              </a:tabLst>
            </a:pPr>
            <a:r>
              <a:rPr sz="2600" spc="-10" dirty="0">
                <a:latin typeface="Calibri"/>
                <a:cs typeface="Calibri"/>
              </a:rPr>
              <a:t>Actively</a:t>
            </a:r>
            <a:r>
              <a:rPr sz="2600" spc="15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secretory </a:t>
            </a:r>
            <a:r>
              <a:rPr sz="2600" spc="-5" dirty="0">
                <a:latin typeface="Calibri"/>
                <a:cs typeface="Calibri"/>
              </a:rPr>
              <a:t>and </a:t>
            </a:r>
            <a:r>
              <a:rPr sz="2600" spc="-10" dirty="0">
                <a:latin typeface="Calibri"/>
                <a:cs typeface="Calibri"/>
              </a:rPr>
              <a:t>distinct</a:t>
            </a:r>
            <a:r>
              <a:rPr sz="2600" spc="5" dirty="0">
                <a:latin typeface="Calibri"/>
                <a:cs typeface="Calibri"/>
              </a:rPr>
              <a:t> </a:t>
            </a:r>
            <a:r>
              <a:rPr sz="2600" spc="-20" dirty="0">
                <a:latin typeface="Calibri"/>
                <a:cs typeface="Calibri"/>
              </a:rPr>
              <a:t>from</a:t>
            </a:r>
            <a:r>
              <a:rPr sz="2600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classical</a:t>
            </a:r>
            <a:r>
              <a:rPr sz="2600" spc="10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lysosomes.</a:t>
            </a:r>
            <a:endParaRPr sz="26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360"/>
              </a:spcBef>
              <a:buFont typeface="Arial MT"/>
              <a:buChar char="•"/>
              <a:tabLst>
                <a:tab pos="241300" algn="l"/>
              </a:tabLst>
            </a:pPr>
            <a:r>
              <a:rPr sz="2600" spc="-10" dirty="0">
                <a:latin typeface="Calibri"/>
                <a:cs typeface="Calibri"/>
              </a:rPr>
              <a:t>Neutrophils</a:t>
            </a:r>
            <a:r>
              <a:rPr sz="2600" spc="-15" dirty="0">
                <a:latin typeface="Calibri"/>
                <a:cs typeface="Calibri"/>
              </a:rPr>
              <a:t> </a:t>
            </a:r>
            <a:r>
              <a:rPr sz="2600" spc="-20" dirty="0">
                <a:latin typeface="Calibri"/>
                <a:cs typeface="Calibri"/>
              </a:rPr>
              <a:t>have</a:t>
            </a:r>
            <a:r>
              <a:rPr sz="2600" spc="15" dirty="0">
                <a:latin typeface="Calibri"/>
                <a:cs typeface="Calibri"/>
              </a:rPr>
              <a:t> </a:t>
            </a:r>
            <a:r>
              <a:rPr sz="2600" spc="-20" dirty="0">
                <a:latin typeface="Calibri"/>
                <a:cs typeface="Calibri"/>
              </a:rPr>
              <a:t>two</a:t>
            </a:r>
            <a:r>
              <a:rPr sz="2600" spc="5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main</a:t>
            </a:r>
            <a:r>
              <a:rPr sz="2600" spc="10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types</a:t>
            </a:r>
            <a:r>
              <a:rPr sz="2600" spc="5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of</a:t>
            </a:r>
            <a:r>
              <a:rPr sz="2600" spc="-15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granules:</a:t>
            </a:r>
            <a:endParaRPr sz="2600">
              <a:latin typeface="Calibri"/>
              <a:cs typeface="Calibri"/>
            </a:endParaRPr>
          </a:p>
          <a:p>
            <a:pPr marL="527685" marR="188595" indent="-515620">
              <a:lnSpc>
                <a:spcPct val="80000"/>
              </a:lnSpc>
              <a:spcBef>
                <a:spcPts val="1010"/>
              </a:spcBef>
              <a:buAutoNum type="arabicPeriod"/>
              <a:tabLst>
                <a:tab pos="527685" algn="l"/>
                <a:tab pos="528320" algn="l"/>
              </a:tabLst>
            </a:pPr>
            <a:r>
              <a:rPr sz="2600" spc="-5" dirty="0">
                <a:latin typeface="Calibri"/>
                <a:cs typeface="Calibri"/>
              </a:rPr>
              <a:t>The smaller specific (or secondary) </a:t>
            </a:r>
            <a:r>
              <a:rPr sz="2600" spc="-10" dirty="0">
                <a:latin typeface="Calibri"/>
                <a:cs typeface="Calibri"/>
              </a:rPr>
              <a:t>granules </a:t>
            </a:r>
            <a:r>
              <a:rPr sz="2600" spc="-15" dirty="0">
                <a:latin typeface="Calibri"/>
                <a:cs typeface="Calibri"/>
              </a:rPr>
              <a:t>contain lysozyme, </a:t>
            </a:r>
            <a:r>
              <a:rPr sz="2600" spc="-10" dirty="0">
                <a:latin typeface="Calibri"/>
                <a:cs typeface="Calibri"/>
              </a:rPr>
              <a:t> collagenase,</a:t>
            </a:r>
            <a:r>
              <a:rPr sz="2600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gelatinase,</a:t>
            </a:r>
            <a:r>
              <a:rPr sz="2600" spc="20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lactoferrin,</a:t>
            </a:r>
            <a:r>
              <a:rPr sz="2600" spc="25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plasminogen</a:t>
            </a:r>
            <a:r>
              <a:rPr sz="2600" spc="10" dirty="0">
                <a:latin typeface="Calibri"/>
                <a:cs typeface="Calibri"/>
              </a:rPr>
              <a:t> </a:t>
            </a:r>
            <a:r>
              <a:rPr sz="2600" spc="-35" dirty="0">
                <a:latin typeface="Calibri"/>
                <a:cs typeface="Calibri"/>
              </a:rPr>
              <a:t>activator,</a:t>
            </a:r>
            <a:r>
              <a:rPr sz="2600" spc="45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histaminase, </a:t>
            </a:r>
            <a:r>
              <a:rPr sz="2600" spc="-570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and</a:t>
            </a:r>
            <a:r>
              <a:rPr sz="2600" spc="-10" dirty="0">
                <a:latin typeface="Calibri"/>
                <a:cs typeface="Calibri"/>
              </a:rPr>
              <a:t> alkaline</a:t>
            </a:r>
            <a:r>
              <a:rPr sz="2600" spc="15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phosphatase.</a:t>
            </a:r>
            <a:endParaRPr sz="2600">
              <a:latin typeface="Calibri"/>
              <a:cs typeface="Calibri"/>
            </a:endParaRPr>
          </a:p>
          <a:p>
            <a:pPr marL="527685" marR="5080" indent="-515620">
              <a:lnSpc>
                <a:spcPts val="2500"/>
              </a:lnSpc>
              <a:spcBef>
                <a:spcPts val="985"/>
              </a:spcBef>
              <a:buAutoNum type="arabicPeriod"/>
              <a:tabLst>
                <a:tab pos="527685" algn="l"/>
                <a:tab pos="528320" algn="l"/>
              </a:tabLst>
            </a:pPr>
            <a:r>
              <a:rPr sz="2600" spc="-5" dirty="0">
                <a:latin typeface="Calibri"/>
                <a:cs typeface="Calibri"/>
              </a:rPr>
              <a:t>The</a:t>
            </a:r>
            <a:r>
              <a:rPr sz="2600" spc="-10" dirty="0">
                <a:latin typeface="Calibri"/>
                <a:cs typeface="Calibri"/>
              </a:rPr>
              <a:t> larger</a:t>
            </a:r>
            <a:r>
              <a:rPr sz="2600" spc="-30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azurophil</a:t>
            </a:r>
            <a:r>
              <a:rPr sz="2600" spc="15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(or</a:t>
            </a:r>
            <a:r>
              <a:rPr sz="2600" spc="1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primary) </a:t>
            </a:r>
            <a:r>
              <a:rPr sz="2600" spc="-10" dirty="0">
                <a:latin typeface="Calibri"/>
                <a:cs typeface="Calibri"/>
              </a:rPr>
              <a:t>granules</a:t>
            </a:r>
            <a:r>
              <a:rPr sz="2600" spc="-15" dirty="0">
                <a:latin typeface="Calibri"/>
                <a:cs typeface="Calibri"/>
              </a:rPr>
              <a:t> contain</a:t>
            </a:r>
            <a:r>
              <a:rPr sz="2600" spc="-5" dirty="0">
                <a:latin typeface="Calibri"/>
                <a:cs typeface="Calibri"/>
              </a:rPr>
              <a:t> </a:t>
            </a:r>
            <a:r>
              <a:rPr sz="2600" spc="-25" dirty="0">
                <a:latin typeface="Calibri"/>
                <a:cs typeface="Calibri"/>
              </a:rPr>
              <a:t>MPO,</a:t>
            </a:r>
            <a:r>
              <a:rPr sz="2600" spc="10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bactericidal </a:t>
            </a:r>
            <a:r>
              <a:rPr sz="2600" dirty="0">
                <a:latin typeface="Calibri"/>
                <a:cs typeface="Calibri"/>
              </a:rPr>
              <a:t> </a:t>
            </a:r>
            <a:r>
              <a:rPr sz="2600" spc="-20" dirty="0">
                <a:latin typeface="Calibri"/>
                <a:cs typeface="Calibri"/>
              </a:rPr>
              <a:t>factors</a:t>
            </a:r>
            <a:r>
              <a:rPr sz="2600" spc="5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(such</a:t>
            </a:r>
            <a:r>
              <a:rPr sz="2600" spc="5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as</a:t>
            </a:r>
            <a:r>
              <a:rPr sz="2600" spc="15" dirty="0">
                <a:latin typeface="Calibri"/>
                <a:cs typeface="Calibri"/>
              </a:rPr>
              <a:t> </a:t>
            </a:r>
            <a:r>
              <a:rPr sz="2600" spc="-15" dirty="0">
                <a:latin typeface="Calibri"/>
                <a:cs typeface="Calibri"/>
              </a:rPr>
              <a:t>defensins),</a:t>
            </a:r>
            <a:r>
              <a:rPr sz="2600" spc="-25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acid</a:t>
            </a:r>
            <a:r>
              <a:rPr sz="2600" dirty="0">
                <a:latin typeface="Calibri"/>
                <a:cs typeface="Calibri"/>
              </a:rPr>
              <a:t> </a:t>
            </a:r>
            <a:r>
              <a:rPr sz="2600" spc="-20" dirty="0">
                <a:latin typeface="Calibri"/>
                <a:cs typeface="Calibri"/>
              </a:rPr>
              <a:t>hydrolases,</a:t>
            </a:r>
            <a:r>
              <a:rPr sz="2600" spc="5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and</a:t>
            </a:r>
            <a:r>
              <a:rPr sz="2600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a</a:t>
            </a:r>
            <a:r>
              <a:rPr sz="2600" spc="15" dirty="0">
                <a:latin typeface="Calibri"/>
                <a:cs typeface="Calibri"/>
              </a:rPr>
              <a:t> </a:t>
            </a:r>
            <a:r>
              <a:rPr sz="2600" spc="-15" dirty="0">
                <a:latin typeface="Calibri"/>
                <a:cs typeface="Calibri"/>
              </a:rPr>
              <a:t>variety</a:t>
            </a:r>
            <a:r>
              <a:rPr sz="2600" spc="10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of</a:t>
            </a:r>
            <a:r>
              <a:rPr sz="2600" spc="15" dirty="0">
                <a:latin typeface="Calibri"/>
                <a:cs typeface="Calibri"/>
              </a:rPr>
              <a:t> </a:t>
            </a:r>
            <a:r>
              <a:rPr sz="2600" spc="-15" dirty="0">
                <a:latin typeface="Calibri"/>
                <a:cs typeface="Calibri"/>
              </a:rPr>
              <a:t>neutral </a:t>
            </a:r>
            <a:r>
              <a:rPr sz="2600" spc="-10" dirty="0">
                <a:latin typeface="Calibri"/>
                <a:cs typeface="Calibri"/>
              </a:rPr>
              <a:t> </a:t>
            </a:r>
            <a:r>
              <a:rPr sz="2600" spc="-15" dirty="0">
                <a:latin typeface="Calibri"/>
                <a:cs typeface="Calibri"/>
              </a:rPr>
              <a:t>proteases</a:t>
            </a:r>
            <a:r>
              <a:rPr sz="2600" spc="5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(elastase,</a:t>
            </a:r>
            <a:r>
              <a:rPr sz="2600" spc="-5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cathepsin</a:t>
            </a:r>
            <a:r>
              <a:rPr sz="2600" spc="15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G,</a:t>
            </a:r>
            <a:r>
              <a:rPr sz="2600" spc="-15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nonspecific</a:t>
            </a:r>
            <a:r>
              <a:rPr sz="2600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collagenases,</a:t>
            </a:r>
            <a:r>
              <a:rPr sz="2600" spc="-15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proteinase</a:t>
            </a:r>
            <a:r>
              <a:rPr sz="2600" spc="8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3).</a:t>
            </a:r>
            <a:endParaRPr sz="2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17244" y="1792605"/>
            <a:ext cx="10328275" cy="4167504"/>
          </a:xfrm>
          <a:prstGeom prst="rect">
            <a:avLst/>
          </a:prstGeom>
        </p:spPr>
        <p:txBody>
          <a:bodyPr vert="horz" wrap="square" lIns="0" tIns="55880" rIns="0" bIns="0" rtlCol="0">
            <a:spAutoFit/>
          </a:bodyPr>
          <a:lstStyle/>
          <a:p>
            <a:pPr marL="241300" marR="97790" indent="-228600">
              <a:lnSpc>
                <a:spcPct val="90000"/>
              </a:lnSpc>
              <a:spcBef>
                <a:spcPts val="440"/>
              </a:spcBef>
              <a:buFont typeface="Arial MT"/>
              <a:buChar char="•"/>
              <a:tabLst>
                <a:tab pos="241300" algn="l"/>
              </a:tabLst>
            </a:pPr>
            <a:r>
              <a:rPr sz="2800" spc="-10" dirty="0">
                <a:latin typeface="Calibri"/>
                <a:cs typeface="Calibri"/>
              </a:rPr>
              <a:t>Neutrophil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Extracellular</a:t>
            </a:r>
            <a:r>
              <a:rPr sz="2800" spc="-45" dirty="0">
                <a:latin typeface="Calibri"/>
                <a:cs typeface="Calibri"/>
              </a:rPr>
              <a:t> </a:t>
            </a:r>
            <a:r>
              <a:rPr sz="2800" spc="-50" dirty="0">
                <a:latin typeface="Calibri"/>
                <a:cs typeface="Calibri"/>
              </a:rPr>
              <a:t>Traps</a:t>
            </a:r>
            <a:r>
              <a:rPr sz="2800" spc="-30" dirty="0">
                <a:latin typeface="Calibri"/>
                <a:cs typeface="Calibri"/>
              </a:rPr>
              <a:t> </a:t>
            </a:r>
            <a:r>
              <a:rPr sz="2800" spc="-35" dirty="0">
                <a:latin typeface="Calibri"/>
                <a:cs typeface="Calibri"/>
              </a:rPr>
              <a:t>(NETs):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are</a:t>
            </a:r>
            <a:r>
              <a:rPr sz="2800" spc="-10" dirty="0">
                <a:latin typeface="Calibri"/>
                <a:cs typeface="Calibri"/>
              </a:rPr>
              <a:t> extracellular</a:t>
            </a:r>
            <a:r>
              <a:rPr sz="2800" spc="-2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fibrillar 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networks that </a:t>
            </a:r>
            <a:r>
              <a:rPr sz="2800" spc="-20" dirty="0">
                <a:latin typeface="Calibri"/>
                <a:cs typeface="Calibri"/>
              </a:rPr>
              <a:t>concentrate </a:t>
            </a:r>
            <a:r>
              <a:rPr sz="2800" spc="-5" dirty="0">
                <a:latin typeface="Calibri"/>
                <a:cs typeface="Calibri"/>
              </a:rPr>
              <a:t>anti-microbial </a:t>
            </a:r>
            <a:r>
              <a:rPr sz="2800" spc="-10" dirty="0">
                <a:latin typeface="Calibri"/>
                <a:cs typeface="Calibri"/>
              </a:rPr>
              <a:t>substances </a:t>
            </a:r>
            <a:r>
              <a:rPr sz="2800" spc="-15" dirty="0">
                <a:latin typeface="Calibri"/>
                <a:cs typeface="Calibri"/>
              </a:rPr>
              <a:t>at </a:t>
            </a:r>
            <a:r>
              <a:rPr sz="2800" spc="-5" dirty="0">
                <a:latin typeface="Calibri"/>
                <a:cs typeface="Calibri"/>
              </a:rPr>
              <a:t>sites of 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infection</a:t>
            </a:r>
            <a:r>
              <a:rPr sz="2800" spc="-2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and </a:t>
            </a:r>
            <a:r>
              <a:rPr sz="2800" spc="-20" dirty="0">
                <a:latin typeface="Calibri"/>
                <a:cs typeface="Calibri"/>
              </a:rPr>
              <a:t>prevent</a:t>
            </a:r>
            <a:r>
              <a:rPr sz="2800" spc="3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the</a:t>
            </a:r>
            <a:r>
              <a:rPr sz="2800" spc="-10" dirty="0">
                <a:latin typeface="Calibri"/>
                <a:cs typeface="Calibri"/>
              </a:rPr>
              <a:t> spread</a:t>
            </a:r>
            <a:r>
              <a:rPr sz="2800" dirty="0">
                <a:latin typeface="Calibri"/>
                <a:cs typeface="Calibri"/>
              </a:rPr>
              <a:t> of </a:t>
            </a:r>
            <a:r>
              <a:rPr sz="2800" spc="-5" dirty="0">
                <a:latin typeface="Calibri"/>
                <a:cs typeface="Calibri"/>
              </a:rPr>
              <a:t>the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microbes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by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trapping </a:t>
            </a:r>
            <a:r>
              <a:rPr sz="2800" dirty="0">
                <a:latin typeface="Calibri"/>
                <a:cs typeface="Calibri"/>
              </a:rPr>
              <a:t>them</a:t>
            </a:r>
            <a:r>
              <a:rPr sz="2800" spc="-1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in </a:t>
            </a:r>
            <a:r>
              <a:rPr sz="2800" spc="-62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the </a:t>
            </a:r>
            <a:r>
              <a:rPr sz="2800" dirty="0">
                <a:latin typeface="Calibri"/>
                <a:cs typeface="Calibri"/>
              </a:rPr>
              <a:t>fibrils.</a:t>
            </a:r>
            <a:endParaRPr sz="2800">
              <a:latin typeface="Calibri"/>
              <a:cs typeface="Calibri"/>
            </a:endParaRPr>
          </a:p>
          <a:p>
            <a:pPr marL="241300" marR="5080" indent="-228600">
              <a:lnSpc>
                <a:spcPts val="3030"/>
              </a:lnSpc>
              <a:spcBef>
                <a:spcPts val="1050"/>
              </a:spcBef>
              <a:buFont typeface="Arial MT"/>
              <a:buChar char="•"/>
              <a:tabLst>
                <a:tab pos="241300" algn="l"/>
              </a:tabLst>
            </a:pPr>
            <a:r>
              <a:rPr sz="2800" spc="-10" dirty="0">
                <a:latin typeface="Calibri"/>
                <a:cs typeface="Calibri"/>
              </a:rPr>
              <a:t>They </a:t>
            </a:r>
            <a:r>
              <a:rPr sz="2800" spc="-15" dirty="0">
                <a:latin typeface="Calibri"/>
                <a:cs typeface="Calibri"/>
              </a:rPr>
              <a:t>are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produced</a:t>
            </a:r>
            <a:r>
              <a:rPr sz="2800" spc="15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by</a:t>
            </a:r>
            <a:r>
              <a:rPr sz="2800" spc="1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neutrophils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in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response</a:t>
            </a:r>
            <a:r>
              <a:rPr sz="2800" spc="-20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to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infectious</a:t>
            </a:r>
            <a:r>
              <a:rPr sz="2800" spc="-1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pathogens </a:t>
            </a:r>
            <a:r>
              <a:rPr sz="2800" spc="-61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(mainly bacteria </a:t>
            </a:r>
            <a:r>
              <a:rPr sz="2800" dirty="0">
                <a:latin typeface="Calibri"/>
                <a:cs typeface="Calibri"/>
              </a:rPr>
              <a:t>and </a:t>
            </a:r>
            <a:r>
              <a:rPr sz="2800" spc="-5" dirty="0">
                <a:latin typeface="Calibri"/>
                <a:cs typeface="Calibri"/>
              </a:rPr>
              <a:t>fungi) </a:t>
            </a:r>
            <a:r>
              <a:rPr sz="2800" dirty="0">
                <a:latin typeface="Calibri"/>
                <a:cs typeface="Calibri"/>
              </a:rPr>
              <a:t>and </a:t>
            </a:r>
            <a:r>
              <a:rPr sz="2800" spc="-5" dirty="0">
                <a:latin typeface="Calibri"/>
                <a:cs typeface="Calibri"/>
              </a:rPr>
              <a:t>inflammatory </a:t>
            </a:r>
            <a:r>
              <a:rPr sz="2800" spc="-15" dirty="0">
                <a:latin typeface="Calibri"/>
                <a:cs typeface="Calibri"/>
              </a:rPr>
              <a:t>mediators </a:t>
            </a:r>
            <a:r>
              <a:rPr sz="2800" spc="5" dirty="0">
                <a:latin typeface="Calibri"/>
                <a:cs typeface="Calibri"/>
              </a:rPr>
              <a:t>(e.g., 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chemokines,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cytokines,</a:t>
            </a:r>
            <a:r>
              <a:rPr sz="2800" spc="-1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and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complement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proteins).</a:t>
            </a:r>
            <a:endParaRPr sz="2800">
              <a:latin typeface="Calibri"/>
              <a:cs typeface="Calibri"/>
            </a:endParaRPr>
          </a:p>
          <a:p>
            <a:pPr marL="241300" marR="443865" indent="-228600">
              <a:lnSpc>
                <a:spcPts val="3030"/>
              </a:lnSpc>
              <a:spcBef>
                <a:spcPts val="994"/>
              </a:spcBef>
              <a:buFont typeface="Arial MT"/>
              <a:buChar char="•"/>
              <a:tabLst>
                <a:tab pos="241300" algn="l"/>
              </a:tabLst>
            </a:pPr>
            <a:r>
              <a:rPr sz="2800" spc="-5" dirty="0">
                <a:latin typeface="Calibri"/>
                <a:cs typeface="Calibri"/>
              </a:rPr>
              <a:t>Consist </a:t>
            </a:r>
            <a:r>
              <a:rPr sz="2800" dirty="0">
                <a:latin typeface="Calibri"/>
                <a:cs typeface="Calibri"/>
              </a:rPr>
              <a:t>of </a:t>
            </a:r>
            <a:r>
              <a:rPr sz="2800" spc="5" dirty="0">
                <a:latin typeface="Calibri"/>
                <a:cs typeface="Calibri"/>
              </a:rPr>
              <a:t>a </a:t>
            </a:r>
            <a:r>
              <a:rPr sz="2800" spc="-5" dirty="0">
                <a:latin typeface="Calibri"/>
                <a:cs typeface="Calibri"/>
              </a:rPr>
              <a:t>viscous meshwork </a:t>
            </a:r>
            <a:r>
              <a:rPr sz="2800" dirty="0">
                <a:latin typeface="Calibri"/>
                <a:cs typeface="Calibri"/>
              </a:rPr>
              <a:t>of </a:t>
            </a:r>
            <a:r>
              <a:rPr sz="2800" spc="-5" dirty="0">
                <a:latin typeface="Calibri"/>
                <a:cs typeface="Calibri"/>
              </a:rPr>
              <a:t>nuclear </a:t>
            </a:r>
            <a:r>
              <a:rPr sz="2800" spc="-10" dirty="0">
                <a:latin typeface="Calibri"/>
                <a:cs typeface="Calibri"/>
              </a:rPr>
              <a:t>chromatin that </a:t>
            </a:r>
            <a:r>
              <a:rPr sz="2800" spc="-5" dirty="0">
                <a:latin typeface="Calibri"/>
                <a:cs typeface="Calibri"/>
              </a:rPr>
              <a:t>binds </a:t>
            </a:r>
            <a:r>
              <a:rPr sz="2800" dirty="0">
                <a:latin typeface="Calibri"/>
                <a:cs typeface="Calibri"/>
              </a:rPr>
              <a:t>and </a:t>
            </a:r>
            <a:r>
              <a:rPr sz="2800" spc="-620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concentrates</a:t>
            </a:r>
            <a:r>
              <a:rPr sz="2800" spc="-10" dirty="0">
                <a:latin typeface="Calibri"/>
                <a:cs typeface="Calibri"/>
              </a:rPr>
              <a:t> granule</a:t>
            </a:r>
            <a:r>
              <a:rPr sz="2800" spc="-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proteins</a:t>
            </a:r>
            <a:r>
              <a:rPr sz="2800" spc="-2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such</a:t>
            </a:r>
            <a:r>
              <a:rPr sz="2800" spc="2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as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anti-microbial</a:t>
            </a:r>
            <a:r>
              <a:rPr sz="2800" spc="-3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peptides</a:t>
            </a:r>
            <a:r>
              <a:rPr sz="2800" spc="4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and 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enzymes.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64951" y="1956570"/>
            <a:ext cx="10203816" cy="4669781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7244" y="613105"/>
            <a:ext cx="7551420" cy="6953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25" dirty="0"/>
              <a:t>Leukocyte-Mediated</a:t>
            </a:r>
            <a:r>
              <a:rPr spc="95" dirty="0"/>
              <a:t> </a:t>
            </a:r>
            <a:r>
              <a:rPr spc="-10" dirty="0"/>
              <a:t>Tissue</a:t>
            </a:r>
            <a:r>
              <a:rPr spc="10" dirty="0"/>
              <a:t> </a:t>
            </a:r>
            <a:r>
              <a:rPr spc="-5" dirty="0"/>
              <a:t>Injury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17244" y="1792605"/>
            <a:ext cx="9888220" cy="3014980"/>
          </a:xfrm>
          <a:prstGeom prst="rect">
            <a:avLst/>
          </a:prstGeom>
        </p:spPr>
        <p:txBody>
          <a:bodyPr vert="horz" wrap="square" lIns="0" tIns="55880" rIns="0" bIns="0" rtlCol="0">
            <a:spAutoFit/>
          </a:bodyPr>
          <a:lstStyle/>
          <a:p>
            <a:pPr marL="527685" marR="5080" indent="-515620">
              <a:lnSpc>
                <a:spcPct val="90000"/>
              </a:lnSpc>
              <a:spcBef>
                <a:spcPts val="440"/>
              </a:spcBef>
              <a:buAutoNum type="arabicPeriod"/>
              <a:tabLst>
                <a:tab pos="527685" algn="l"/>
                <a:tab pos="528320" algn="l"/>
              </a:tabLst>
            </a:pPr>
            <a:r>
              <a:rPr sz="2800" dirty="0">
                <a:latin typeface="Calibri"/>
                <a:cs typeface="Calibri"/>
              </a:rPr>
              <a:t>As </a:t>
            </a:r>
            <a:r>
              <a:rPr sz="2800" spc="-5" dirty="0">
                <a:latin typeface="Calibri"/>
                <a:cs typeface="Calibri"/>
              </a:rPr>
              <a:t>part </a:t>
            </a:r>
            <a:r>
              <a:rPr sz="2800" dirty="0">
                <a:latin typeface="Calibri"/>
                <a:cs typeface="Calibri"/>
              </a:rPr>
              <a:t>of a </a:t>
            </a:r>
            <a:r>
              <a:rPr sz="2800" spc="-5" dirty="0">
                <a:latin typeface="Calibri"/>
                <a:cs typeface="Calibri"/>
              </a:rPr>
              <a:t>normal </a:t>
            </a:r>
            <a:r>
              <a:rPr sz="2800" spc="-20" dirty="0">
                <a:latin typeface="Calibri"/>
                <a:cs typeface="Calibri"/>
              </a:rPr>
              <a:t>defense </a:t>
            </a:r>
            <a:r>
              <a:rPr sz="2800" spc="-5" dirty="0">
                <a:latin typeface="Calibri"/>
                <a:cs typeface="Calibri"/>
              </a:rPr>
              <a:t>reaction </a:t>
            </a:r>
            <a:r>
              <a:rPr sz="2800" spc="-10" dirty="0">
                <a:latin typeface="Calibri"/>
                <a:cs typeface="Calibri"/>
              </a:rPr>
              <a:t>against infectious microbes, </a:t>
            </a:r>
            <a:r>
              <a:rPr sz="2800" spc="-62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when tissues </a:t>
            </a:r>
            <a:r>
              <a:rPr sz="2800" spc="-15" dirty="0">
                <a:latin typeface="Calibri"/>
                <a:cs typeface="Calibri"/>
              </a:rPr>
              <a:t>at </a:t>
            </a:r>
            <a:r>
              <a:rPr sz="2800" dirty="0">
                <a:latin typeface="Calibri"/>
                <a:cs typeface="Calibri"/>
              </a:rPr>
              <a:t>or </a:t>
            </a:r>
            <a:r>
              <a:rPr sz="2800" spc="-5" dirty="0">
                <a:latin typeface="Calibri"/>
                <a:cs typeface="Calibri"/>
              </a:rPr>
              <a:t>near </a:t>
            </a:r>
            <a:r>
              <a:rPr sz="2800" spc="-10" dirty="0">
                <a:latin typeface="Calibri"/>
                <a:cs typeface="Calibri"/>
              </a:rPr>
              <a:t>the </a:t>
            </a:r>
            <a:r>
              <a:rPr sz="2800" spc="-5" dirty="0">
                <a:latin typeface="Calibri"/>
                <a:cs typeface="Calibri"/>
              </a:rPr>
              <a:t>site </a:t>
            </a:r>
            <a:r>
              <a:rPr sz="2800" dirty="0">
                <a:latin typeface="Calibri"/>
                <a:cs typeface="Calibri"/>
              </a:rPr>
              <a:t>of </a:t>
            </a:r>
            <a:r>
              <a:rPr sz="2800" spc="-10" dirty="0">
                <a:latin typeface="Calibri"/>
                <a:cs typeface="Calibri"/>
              </a:rPr>
              <a:t>infection </a:t>
            </a:r>
            <a:r>
              <a:rPr sz="2800" spc="-15" dirty="0">
                <a:latin typeface="Calibri"/>
                <a:cs typeface="Calibri"/>
              </a:rPr>
              <a:t>suffer collateral </a:t>
            </a:r>
            <a:r>
              <a:rPr sz="2800" spc="-1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damage.</a:t>
            </a:r>
            <a:endParaRPr sz="2800">
              <a:latin typeface="Calibri"/>
              <a:cs typeface="Calibri"/>
            </a:endParaRPr>
          </a:p>
          <a:p>
            <a:pPr marL="527685" marR="630555" indent="-515620">
              <a:lnSpc>
                <a:spcPts val="3020"/>
              </a:lnSpc>
              <a:spcBef>
                <a:spcPts val="1060"/>
              </a:spcBef>
              <a:buAutoNum type="arabicPeriod"/>
              <a:tabLst>
                <a:tab pos="527685" algn="l"/>
                <a:tab pos="528320" algn="l"/>
              </a:tabLst>
            </a:pPr>
            <a:r>
              <a:rPr sz="2800" dirty="0">
                <a:latin typeface="Calibri"/>
                <a:cs typeface="Calibri"/>
              </a:rPr>
              <a:t>When </a:t>
            </a:r>
            <a:r>
              <a:rPr sz="2800" spc="-5" dirty="0">
                <a:latin typeface="Calibri"/>
                <a:cs typeface="Calibri"/>
              </a:rPr>
              <a:t>the inflammatory response </a:t>
            </a:r>
            <a:r>
              <a:rPr sz="2800" dirty="0">
                <a:latin typeface="Calibri"/>
                <a:cs typeface="Calibri"/>
              </a:rPr>
              <a:t>is </a:t>
            </a:r>
            <a:r>
              <a:rPr sz="2800" spc="-10" dirty="0">
                <a:latin typeface="Calibri"/>
                <a:cs typeface="Calibri"/>
              </a:rPr>
              <a:t>inappropriately </a:t>
            </a:r>
            <a:r>
              <a:rPr sz="2800" spc="-15" dirty="0">
                <a:latin typeface="Calibri"/>
                <a:cs typeface="Calibri"/>
              </a:rPr>
              <a:t>directed </a:t>
            </a:r>
            <a:r>
              <a:rPr sz="2800" spc="-62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against</a:t>
            </a:r>
            <a:r>
              <a:rPr sz="2800" spc="-4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host</a:t>
            </a:r>
            <a:r>
              <a:rPr sz="2800" spc="-1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tissues,</a:t>
            </a:r>
            <a:r>
              <a:rPr sz="2800" spc="-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as in </a:t>
            </a:r>
            <a:r>
              <a:rPr sz="2800" spc="-5" dirty="0">
                <a:latin typeface="Calibri"/>
                <a:cs typeface="Calibri"/>
              </a:rPr>
              <a:t>certain</a:t>
            </a:r>
            <a:r>
              <a:rPr sz="2800" spc="-2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autoimmune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diseases.</a:t>
            </a:r>
            <a:endParaRPr sz="2800">
              <a:latin typeface="Calibri"/>
              <a:cs typeface="Calibri"/>
            </a:endParaRPr>
          </a:p>
          <a:p>
            <a:pPr marL="527685" marR="1440180" indent="-515620">
              <a:lnSpc>
                <a:spcPts val="3030"/>
              </a:lnSpc>
              <a:spcBef>
                <a:spcPts val="1010"/>
              </a:spcBef>
              <a:buAutoNum type="arabicPeriod"/>
              <a:tabLst>
                <a:tab pos="527685" algn="l"/>
                <a:tab pos="528320" algn="l"/>
              </a:tabLst>
            </a:pPr>
            <a:r>
              <a:rPr sz="2800" dirty="0">
                <a:latin typeface="Calibri"/>
                <a:cs typeface="Calibri"/>
              </a:rPr>
              <a:t>When </a:t>
            </a:r>
            <a:r>
              <a:rPr sz="2800" spc="-5" dirty="0">
                <a:latin typeface="Calibri"/>
                <a:cs typeface="Calibri"/>
              </a:rPr>
              <a:t>the host </a:t>
            </a:r>
            <a:r>
              <a:rPr sz="2800" spc="-10" dirty="0">
                <a:latin typeface="Calibri"/>
                <a:cs typeface="Calibri"/>
              </a:rPr>
              <a:t>“hyper-reacts” against </a:t>
            </a:r>
            <a:r>
              <a:rPr sz="2800" spc="-5" dirty="0">
                <a:latin typeface="Calibri"/>
                <a:cs typeface="Calibri"/>
              </a:rPr>
              <a:t>usually </a:t>
            </a:r>
            <a:r>
              <a:rPr sz="2800" dirty="0">
                <a:latin typeface="Calibri"/>
                <a:cs typeface="Calibri"/>
              </a:rPr>
              <a:t>harmless </a:t>
            </a:r>
            <a:r>
              <a:rPr sz="2800" spc="-620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environmental</a:t>
            </a:r>
            <a:r>
              <a:rPr sz="2800" spc="-4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substances.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17244" y="1708099"/>
            <a:ext cx="10360025" cy="4251960"/>
          </a:xfrm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770"/>
              </a:spcBef>
              <a:buFont typeface="Arial MT"/>
              <a:buChar char="•"/>
              <a:tabLst>
                <a:tab pos="241300" algn="l"/>
              </a:tabLst>
            </a:pPr>
            <a:r>
              <a:rPr sz="2800" spc="-15" dirty="0">
                <a:latin typeface="Calibri"/>
                <a:cs typeface="Calibri"/>
              </a:rPr>
              <a:t>Leukocytes</a:t>
            </a:r>
            <a:r>
              <a:rPr sz="2800" spc="-10" dirty="0">
                <a:latin typeface="Calibri"/>
                <a:cs typeface="Calibri"/>
              </a:rPr>
              <a:t> damage </a:t>
            </a:r>
            <a:r>
              <a:rPr sz="2800" dirty="0">
                <a:latin typeface="Calibri"/>
                <a:cs typeface="Calibri"/>
              </a:rPr>
              <a:t>tissues</a:t>
            </a:r>
            <a:r>
              <a:rPr sz="2800" spc="-5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by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releasing</a:t>
            </a:r>
            <a:r>
              <a:rPr sz="2800" spc="-3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injurious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molecules:</a:t>
            </a:r>
            <a:endParaRPr sz="2800">
              <a:latin typeface="Calibri"/>
              <a:cs typeface="Calibri"/>
            </a:endParaRPr>
          </a:p>
          <a:p>
            <a:pPr marL="241300" marR="5080" indent="-228600">
              <a:lnSpc>
                <a:spcPct val="90000"/>
              </a:lnSpc>
              <a:spcBef>
                <a:spcPts val="1015"/>
              </a:spcBef>
              <a:buFont typeface="Arial MT"/>
              <a:buChar char="•"/>
              <a:tabLst>
                <a:tab pos="241300" algn="l"/>
              </a:tabLst>
            </a:pPr>
            <a:r>
              <a:rPr sz="2800" spc="-10" dirty="0">
                <a:latin typeface="Calibri"/>
                <a:cs typeface="Calibri"/>
              </a:rPr>
              <a:t>If</a:t>
            </a:r>
            <a:r>
              <a:rPr sz="2800" spc="9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phagocytes</a:t>
            </a:r>
            <a:r>
              <a:rPr sz="2800" spc="85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encounter</a:t>
            </a:r>
            <a:r>
              <a:rPr sz="2800" spc="10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materials</a:t>
            </a:r>
            <a:r>
              <a:rPr sz="2800" spc="4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that</a:t>
            </a:r>
            <a:r>
              <a:rPr sz="2800" spc="10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cannot</a:t>
            </a:r>
            <a:r>
              <a:rPr sz="2800" spc="10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be</a:t>
            </a:r>
            <a:r>
              <a:rPr sz="2800" spc="9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easily</a:t>
            </a:r>
            <a:r>
              <a:rPr sz="2800" spc="6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ingested, </a:t>
            </a:r>
            <a:r>
              <a:rPr sz="2800" spc="-5" dirty="0">
                <a:latin typeface="Calibri"/>
                <a:cs typeface="Calibri"/>
              </a:rPr>
              <a:t> such</a:t>
            </a:r>
            <a:r>
              <a:rPr sz="2800" spc="2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as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immune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complexes</a:t>
            </a:r>
            <a:r>
              <a:rPr sz="2800" spc="-1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deposited</a:t>
            </a:r>
            <a:r>
              <a:rPr sz="2800" spc="-2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on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immovable</a:t>
            </a:r>
            <a:r>
              <a:rPr sz="2800" spc="-1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flat</a:t>
            </a:r>
            <a:r>
              <a:rPr sz="2800" spc="-3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surfaces </a:t>
            </a:r>
            <a:r>
              <a:rPr sz="2800" spc="-5" dirty="0">
                <a:latin typeface="Calibri"/>
                <a:cs typeface="Calibri"/>
              </a:rPr>
              <a:t> </a:t>
            </a:r>
            <a:r>
              <a:rPr sz="2800" spc="5" dirty="0">
                <a:latin typeface="Calibri"/>
                <a:cs typeface="Calibri"/>
              </a:rPr>
              <a:t>(e.g., </a:t>
            </a:r>
            <a:r>
              <a:rPr sz="2800" dirty="0">
                <a:latin typeface="Calibri"/>
                <a:cs typeface="Calibri"/>
              </a:rPr>
              <a:t>glomerular </a:t>
            </a:r>
            <a:r>
              <a:rPr sz="2800" spc="-5" dirty="0">
                <a:latin typeface="Calibri"/>
                <a:cs typeface="Calibri"/>
              </a:rPr>
              <a:t>basement </a:t>
            </a:r>
            <a:r>
              <a:rPr sz="2800" spc="-10" dirty="0">
                <a:latin typeface="Calibri"/>
                <a:cs typeface="Calibri"/>
              </a:rPr>
              <a:t>membrane), </a:t>
            </a:r>
            <a:r>
              <a:rPr sz="2800" spc="-5" dirty="0">
                <a:latin typeface="Calibri"/>
                <a:cs typeface="Calibri"/>
              </a:rPr>
              <a:t>the </a:t>
            </a:r>
            <a:r>
              <a:rPr sz="2800" dirty="0">
                <a:latin typeface="Calibri"/>
                <a:cs typeface="Calibri"/>
              </a:rPr>
              <a:t>inability of </a:t>
            </a:r>
            <a:r>
              <a:rPr sz="2800" spc="-5" dirty="0">
                <a:latin typeface="Calibri"/>
                <a:cs typeface="Calibri"/>
              </a:rPr>
              <a:t>the </a:t>
            </a:r>
            <a:r>
              <a:rPr sz="2800" spc="-15" dirty="0">
                <a:latin typeface="Calibri"/>
                <a:cs typeface="Calibri"/>
              </a:rPr>
              <a:t>leukocytes </a:t>
            </a:r>
            <a:r>
              <a:rPr sz="2800" spc="-620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to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surround</a:t>
            </a:r>
            <a:r>
              <a:rPr sz="2800" dirty="0">
                <a:latin typeface="Calibri"/>
                <a:cs typeface="Calibri"/>
              </a:rPr>
              <a:t> and </a:t>
            </a:r>
            <a:r>
              <a:rPr sz="2800" spc="-10" dirty="0">
                <a:latin typeface="Calibri"/>
                <a:cs typeface="Calibri"/>
              </a:rPr>
              <a:t>ingest</a:t>
            </a:r>
            <a:r>
              <a:rPr sz="2800" spc="-1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these</a:t>
            </a:r>
            <a:r>
              <a:rPr sz="2800" spc="-2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substances</a:t>
            </a:r>
            <a:r>
              <a:rPr sz="2800" spc="3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(“frustrated</a:t>
            </a:r>
            <a:r>
              <a:rPr sz="2800" spc="-5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phagocytosis”) 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triggers </a:t>
            </a:r>
            <a:r>
              <a:rPr sz="2800" spc="-10" dirty="0">
                <a:latin typeface="Calibri"/>
                <a:cs typeface="Calibri"/>
              </a:rPr>
              <a:t>strong activation </a:t>
            </a:r>
            <a:r>
              <a:rPr sz="2800" dirty="0">
                <a:latin typeface="Calibri"/>
                <a:cs typeface="Calibri"/>
              </a:rPr>
              <a:t>and </a:t>
            </a:r>
            <a:r>
              <a:rPr sz="2800" spc="-5" dirty="0">
                <a:latin typeface="Calibri"/>
                <a:cs typeface="Calibri"/>
              </a:rPr>
              <a:t>the release </a:t>
            </a:r>
            <a:r>
              <a:rPr sz="2800" dirty="0">
                <a:latin typeface="Calibri"/>
                <a:cs typeface="Calibri"/>
              </a:rPr>
              <a:t>of </a:t>
            </a:r>
            <a:r>
              <a:rPr sz="2800" spc="-15" dirty="0">
                <a:latin typeface="Calibri"/>
                <a:cs typeface="Calibri"/>
              </a:rPr>
              <a:t>large </a:t>
            </a:r>
            <a:r>
              <a:rPr sz="2800" spc="-10" dirty="0">
                <a:latin typeface="Calibri"/>
                <a:cs typeface="Calibri"/>
              </a:rPr>
              <a:t>amounts </a:t>
            </a:r>
            <a:r>
              <a:rPr sz="2800" dirty="0">
                <a:latin typeface="Calibri"/>
                <a:cs typeface="Calibri"/>
              </a:rPr>
              <a:t>of </a:t>
            </a:r>
            <a:r>
              <a:rPr sz="2800" spc="-10" dirty="0">
                <a:latin typeface="Calibri"/>
                <a:cs typeface="Calibri"/>
              </a:rPr>
              <a:t>granule </a:t>
            </a:r>
            <a:r>
              <a:rPr sz="2800" spc="-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enzymes </a:t>
            </a:r>
            <a:r>
              <a:rPr sz="2800" spc="-15" dirty="0">
                <a:latin typeface="Calibri"/>
                <a:cs typeface="Calibri"/>
              </a:rPr>
              <a:t>into</a:t>
            </a:r>
            <a:r>
              <a:rPr sz="2800" spc="-5" dirty="0">
                <a:latin typeface="Calibri"/>
                <a:cs typeface="Calibri"/>
              </a:rPr>
              <a:t> the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extracellular</a:t>
            </a:r>
            <a:r>
              <a:rPr sz="2800" spc="-50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environment.</a:t>
            </a:r>
            <a:endParaRPr sz="2800">
              <a:latin typeface="Calibri"/>
              <a:cs typeface="Calibri"/>
            </a:endParaRPr>
          </a:p>
          <a:p>
            <a:pPr marL="241300" marR="74930" indent="-228600" algn="just">
              <a:lnSpc>
                <a:spcPts val="3030"/>
              </a:lnSpc>
              <a:spcBef>
                <a:spcPts val="1045"/>
              </a:spcBef>
              <a:buFont typeface="Arial MT"/>
              <a:buChar char="•"/>
              <a:tabLst>
                <a:tab pos="241300" algn="l"/>
              </a:tabLst>
            </a:pPr>
            <a:r>
              <a:rPr sz="2800" dirty="0">
                <a:latin typeface="Calibri"/>
                <a:cs typeface="Calibri"/>
              </a:rPr>
              <a:t>Some </a:t>
            </a:r>
            <a:r>
              <a:rPr sz="2800" spc="-5" dirty="0">
                <a:latin typeface="Calibri"/>
                <a:cs typeface="Calibri"/>
              </a:rPr>
              <a:t>phagocytosed </a:t>
            </a:r>
            <a:r>
              <a:rPr sz="2800" spc="-10" dirty="0">
                <a:latin typeface="Calibri"/>
                <a:cs typeface="Calibri"/>
              </a:rPr>
              <a:t>substances, </a:t>
            </a:r>
            <a:r>
              <a:rPr sz="2800" spc="-5" dirty="0">
                <a:latin typeface="Calibri"/>
                <a:cs typeface="Calibri"/>
              </a:rPr>
              <a:t>such </a:t>
            </a:r>
            <a:r>
              <a:rPr sz="2800" dirty="0">
                <a:latin typeface="Calibri"/>
                <a:cs typeface="Calibri"/>
              </a:rPr>
              <a:t>as </a:t>
            </a:r>
            <a:r>
              <a:rPr sz="2800" spc="-25" dirty="0">
                <a:latin typeface="Calibri"/>
                <a:cs typeface="Calibri"/>
              </a:rPr>
              <a:t>urate </a:t>
            </a:r>
            <a:r>
              <a:rPr sz="2800" dirty="0">
                <a:latin typeface="Calibri"/>
                <a:cs typeface="Calibri"/>
              </a:rPr>
              <a:t>and </a:t>
            </a:r>
            <a:r>
              <a:rPr sz="2800" spc="-5" dirty="0">
                <a:latin typeface="Calibri"/>
                <a:cs typeface="Calibri"/>
              </a:rPr>
              <a:t>silica crystals, </a:t>
            </a:r>
            <a:r>
              <a:rPr sz="2800" spc="-20" dirty="0">
                <a:latin typeface="Calibri"/>
                <a:cs typeface="Calibri"/>
              </a:rPr>
              <a:t>may </a:t>
            </a:r>
            <a:r>
              <a:rPr sz="2800" spc="-62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damage </a:t>
            </a:r>
            <a:r>
              <a:rPr sz="2800" spc="-5" dirty="0">
                <a:latin typeface="Calibri"/>
                <a:cs typeface="Calibri"/>
              </a:rPr>
              <a:t>the </a:t>
            </a:r>
            <a:r>
              <a:rPr sz="2800" spc="-10" dirty="0">
                <a:latin typeface="Calibri"/>
                <a:cs typeface="Calibri"/>
              </a:rPr>
              <a:t>membrane </a:t>
            </a:r>
            <a:r>
              <a:rPr sz="2800" spc="5" dirty="0">
                <a:latin typeface="Calibri"/>
                <a:cs typeface="Calibri"/>
              </a:rPr>
              <a:t>of </a:t>
            </a:r>
            <a:r>
              <a:rPr sz="2800" spc="-5" dirty="0">
                <a:latin typeface="Calibri"/>
                <a:cs typeface="Calibri"/>
              </a:rPr>
              <a:t>the phagolysosome and </a:t>
            </a:r>
            <a:r>
              <a:rPr sz="2800" dirty="0">
                <a:latin typeface="Calibri"/>
                <a:cs typeface="Calibri"/>
              </a:rPr>
              <a:t>lead </a:t>
            </a:r>
            <a:r>
              <a:rPr sz="2800" spc="-15" dirty="0">
                <a:latin typeface="Calibri"/>
                <a:cs typeface="Calibri"/>
              </a:rPr>
              <a:t>to </a:t>
            </a:r>
            <a:r>
              <a:rPr sz="2800" spc="-5" dirty="0">
                <a:latin typeface="Calibri"/>
                <a:cs typeface="Calibri"/>
              </a:rPr>
              <a:t>the release </a:t>
            </a:r>
            <a:r>
              <a:rPr sz="2800" spc="-62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of</a:t>
            </a:r>
            <a:r>
              <a:rPr sz="2800" spc="-3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damaging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contents.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88265" rIns="0" bIns="0" rtlCol="0">
            <a:spAutoFit/>
          </a:bodyPr>
          <a:lstStyle/>
          <a:p>
            <a:pPr marL="12700" marR="5080">
              <a:lnSpc>
                <a:spcPts val="4750"/>
              </a:lnSpc>
              <a:spcBef>
                <a:spcPts val="695"/>
              </a:spcBef>
            </a:pPr>
            <a:r>
              <a:rPr spc="-55" dirty="0"/>
              <a:t>Termination</a:t>
            </a:r>
            <a:r>
              <a:rPr spc="105" dirty="0"/>
              <a:t> </a:t>
            </a:r>
            <a:r>
              <a:rPr spc="-5" dirty="0"/>
              <a:t>of</a:t>
            </a:r>
            <a:r>
              <a:rPr spc="-10" dirty="0"/>
              <a:t> </a:t>
            </a:r>
            <a:r>
              <a:rPr spc="-5" dirty="0"/>
              <a:t>the</a:t>
            </a:r>
            <a:r>
              <a:rPr spc="25" dirty="0"/>
              <a:t> </a:t>
            </a:r>
            <a:r>
              <a:rPr spc="-20" dirty="0"/>
              <a:t>Acute</a:t>
            </a:r>
            <a:r>
              <a:rPr spc="45" dirty="0"/>
              <a:t> </a:t>
            </a:r>
            <a:r>
              <a:rPr spc="-20" dirty="0"/>
              <a:t>Inflammatory </a:t>
            </a:r>
            <a:r>
              <a:rPr spc="-980" dirty="0"/>
              <a:t> </a:t>
            </a:r>
            <a:r>
              <a:rPr spc="-25" dirty="0"/>
              <a:t>Response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17244" y="1708099"/>
            <a:ext cx="10259695" cy="2587625"/>
          </a:xfrm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770"/>
              </a:spcBef>
              <a:buFont typeface="Arial MT"/>
              <a:buChar char="•"/>
              <a:tabLst>
                <a:tab pos="241300" algn="l"/>
              </a:tabLst>
            </a:pPr>
            <a:r>
              <a:rPr sz="2800" spc="-10" dirty="0">
                <a:latin typeface="Calibri"/>
                <a:cs typeface="Calibri"/>
              </a:rPr>
              <a:t>Inflammation</a:t>
            </a:r>
            <a:r>
              <a:rPr sz="2800" spc="-1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declines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after</a:t>
            </a:r>
            <a:r>
              <a:rPr sz="2800" spc="-5" dirty="0">
                <a:latin typeface="Calibri"/>
                <a:cs typeface="Calibri"/>
              </a:rPr>
              <a:t> the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offending</a:t>
            </a:r>
            <a:r>
              <a:rPr sz="2800" spc="-4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agents</a:t>
            </a:r>
            <a:r>
              <a:rPr sz="2800" spc="-5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are</a:t>
            </a:r>
            <a:r>
              <a:rPr sz="2800" spc="-10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removed.</a:t>
            </a:r>
            <a:endParaRPr sz="2800">
              <a:latin typeface="Calibri"/>
              <a:cs typeface="Calibri"/>
            </a:endParaRPr>
          </a:p>
          <a:p>
            <a:pPr marL="241300" marR="5080" indent="-228600">
              <a:lnSpc>
                <a:spcPts val="3030"/>
              </a:lnSpc>
              <a:spcBef>
                <a:spcPts val="1055"/>
              </a:spcBef>
              <a:buFont typeface="Arial MT"/>
              <a:buChar char="•"/>
              <a:tabLst>
                <a:tab pos="241300" algn="l"/>
              </a:tabLst>
            </a:pPr>
            <a:r>
              <a:rPr sz="2800" spc="-5" dirty="0">
                <a:latin typeface="Calibri"/>
                <a:cs typeface="Calibri"/>
              </a:rPr>
              <a:t>Active termination mechanisms include </a:t>
            </a:r>
            <a:r>
              <a:rPr sz="2800" dirty="0">
                <a:latin typeface="Calibri"/>
                <a:cs typeface="Calibri"/>
              </a:rPr>
              <a:t>a </a:t>
            </a:r>
            <a:r>
              <a:rPr sz="2800" spc="-10" dirty="0">
                <a:latin typeface="Calibri"/>
                <a:cs typeface="Calibri"/>
              </a:rPr>
              <a:t>switch </a:t>
            </a:r>
            <a:r>
              <a:rPr sz="2800" dirty="0">
                <a:latin typeface="Calibri"/>
                <a:cs typeface="Calibri"/>
              </a:rPr>
              <a:t>in the type </a:t>
            </a:r>
            <a:r>
              <a:rPr sz="2800" spc="-5" dirty="0">
                <a:latin typeface="Calibri"/>
                <a:cs typeface="Calibri"/>
              </a:rPr>
              <a:t>of 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arachidonic </a:t>
            </a:r>
            <a:r>
              <a:rPr sz="2800" dirty="0">
                <a:latin typeface="Calibri"/>
                <a:cs typeface="Calibri"/>
              </a:rPr>
              <a:t>acid </a:t>
            </a:r>
            <a:r>
              <a:rPr sz="2800" spc="-10" dirty="0">
                <a:latin typeface="Calibri"/>
                <a:cs typeface="Calibri"/>
              </a:rPr>
              <a:t>metabolite produced, from proinflammatory </a:t>
            </a:r>
            <a:r>
              <a:rPr sz="2800" spc="-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leukotrienes </a:t>
            </a:r>
            <a:r>
              <a:rPr sz="2800" spc="-15" dirty="0">
                <a:latin typeface="Calibri"/>
                <a:cs typeface="Calibri"/>
              </a:rPr>
              <a:t>to </a:t>
            </a:r>
            <a:r>
              <a:rPr sz="2800" spc="-5" dirty="0">
                <a:latin typeface="Calibri"/>
                <a:cs typeface="Calibri"/>
              </a:rPr>
              <a:t>anti-inflammatory lipoxins, and the </a:t>
            </a:r>
            <a:r>
              <a:rPr sz="2800" spc="-10" dirty="0">
                <a:latin typeface="Calibri"/>
                <a:cs typeface="Calibri"/>
              </a:rPr>
              <a:t>liberation </a:t>
            </a:r>
            <a:r>
              <a:rPr sz="2800" dirty="0">
                <a:latin typeface="Calibri"/>
                <a:cs typeface="Calibri"/>
              </a:rPr>
              <a:t>of </a:t>
            </a:r>
            <a:r>
              <a:rPr sz="2800" spc="-5" dirty="0">
                <a:latin typeface="Calibri"/>
                <a:cs typeface="Calibri"/>
              </a:rPr>
              <a:t>anti- 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inflammatory</a:t>
            </a:r>
            <a:r>
              <a:rPr sz="2800" spc="-5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cytokines,</a:t>
            </a:r>
            <a:r>
              <a:rPr sz="2800" spc="-4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including</a:t>
            </a:r>
            <a:r>
              <a:rPr sz="2800" spc="3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transforming</a:t>
            </a:r>
            <a:r>
              <a:rPr sz="2800" spc="-7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growth</a:t>
            </a:r>
            <a:r>
              <a:rPr sz="2800" spc="-2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factor-β</a:t>
            </a:r>
            <a:r>
              <a:rPr sz="2800" spc="-60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(TGF- </a:t>
            </a:r>
            <a:r>
              <a:rPr sz="2800" spc="-61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β)</a:t>
            </a:r>
            <a:r>
              <a:rPr sz="2800" spc="-1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and </a:t>
            </a:r>
            <a:r>
              <a:rPr sz="2800" spc="-5" dirty="0">
                <a:latin typeface="Calibri"/>
                <a:cs typeface="Calibri"/>
              </a:rPr>
              <a:t>IL-10,</a:t>
            </a:r>
            <a:r>
              <a:rPr sz="2800" spc="3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from</a:t>
            </a:r>
            <a:r>
              <a:rPr sz="2800" spc="-4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macrophages </a:t>
            </a:r>
            <a:r>
              <a:rPr sz="2800" dirty="0">
                <a:latin typeface="Calibri"/>
                <a:cs typeface="Calibri"/>
              </a:rPr>
              <a:t>and</a:t>
            </a:r>
            <a:r>
              <a:rPr sz="2800" spc="2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other</a:t>
            </a:r>
            <a:r>
              <a:rPr sz="2800" spc="-1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cells.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462C1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1192</TotalTime>
  <Words>1496</Words>
  <Application>Microsoft Office PowerPoint</Application>
  <PresentationFormat>Widescreen</PresentationFormat>
  <Paragraphs>103</Paragraphs>
  <Slides>31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6" baseType="lpstr">
      <vt:lpstr>Arial</vt:lpstr>
      <vt:lpstr>Arial MT</vt:lpstr>
      <vt:lpstr>Calibri</vt:lpstr>
      <vt:lpstr>Calibri Light</vt:lpstr>
      <vt:lpstr>Office Theme</vt:lpstr>
      <vt:lpstr>Introduction To Pathology</vt:lpstr>
      <vt:lpstr>PowerPoint Presentation</vt:lpstr>
      <vt:lpstr>Leukocyte Recruitment to Sites of Inflammation</vt:lpstr>
      <vt:lpstr>PowerPoint Presentation</vt:lpstr>
      <vt:lpstr>PowerPoint Presentation</vt:lpstr>
      <vt:lpstr>Leukocyte Adhesion to Endothelium</vt:lpstr>
      <vt:lpstr>PowerPoint Presentation</vt:lpstr>
      <vt:lpstr>PowerPoint Presentation</vt:lpstr>
      <vt:lpstr>Selectins:</vt:lpstr>
      <vt:lpstr>Selectins:</vt:lpstr>
      <vt:lpstr>Integrins:</vt:lpstr>
      <vt:lpstr>PowerPoint Presentation</vt:lpstr>
      <vt:lpstr>Leukocyte Migration Through Endothelium</vt:lpstr>
      <vt:lpstr>Chemotaxis of Leukocytes</vt:lpstr>
      <vt:lpstr>PowerPoint Presentation</vt:lpstr>
      <vt:lpstr>PowerPoint Presentation</vt:lpstr>
      <vt:lpstr>Phagocytosis and Clearance of the Offending  Agent</vt:lpstr>
      <vt:lpstr>PowerPoint Presentation</vt:lpstr>
      <vt:lpstr>PowerPoint Presentation</vt:lpstr>
      <vt:lpstr>Phagocytosis</vt:lpstr>
      <vt:lpstr>PowerPoint Presentation</vt:lpstr>
      <vt:lpstr>PowerPoint Presentation</vt:lpstr>
      <vt:lpstr>Intracellular Destruction of Microbes and  Debris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Leukocyte-Mediated Tissue Injury</vt:lpstr>
      <vt:lpstr>PowerPoint Presentation</vt:lpstr>
      <vt:lpstr>Termination of the Acute Inflammatory  Response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Pathology</dc:title>
  <dc:creator>asem</dc:creator>
  <cp:lastModifiedBy>Microsoft account</cp:lastModifiedBy>
  <cp:revision>14</cp:revision>
  <dcterms:created xsi:type="dcterms:W3CDTF">2023-10-30T17:15:18Z</dcterms:created>
  <dcterms:modified xsi:type="dcterms:W3CDTF">2023-10-31T13:40:20Z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2023-10-30T00:00:00Z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2023-10-30T00:00:00Z</vt:filetime>
  </property>
</Properties>
</file>