
<file path=[Content_Types].xml><?xml version="1.0" encoding="utf-8"?>
<Types xmlns="http://schemas.openxmlformats.org/package/2006/content-types">
  <Default Extension="png" ContentType="image/png"/>
  <Default Extension="svg" ContentType="image/svg+xml"/>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33"/>
  </p:notesMasterIdLst>
  <p:sldIdLst>
    <p:sldId id="430" r:id="rId5"/>
    <p:sldId id="431" r:id="rId6"/>
    <p:sldId id="433" r:id="rId7"/>
    <p:sldId id="432" r:id="rId8"/>
    <p:sldId id="312" r:id="rId9"/>
    <p:sldId id="310" r:id="rId10"/>
    <p:sldId id="434" r:id="rId11"/>
    <p:sldId id="314" r:id="rId12"/>
    <p:sldId id="315" r:id="rId13"/>
    <p:sldId id="435" r:id="rId14"/>
    <p:sldId id="317" r:id="rId15"/>
    <p:sldId id="318" r:id="rId16"/>
    <p:sldId id="319" r:id="rId17"/>
    <p:sldId id="320" r:id="rId18"/>
    <p:sldId id="321" r:id="rId19"/>
    <p:sldId id="322" r:id="rId20"/>
    <p:sldId id="323" r:id="rId21"/>
    <p:sldId id="325" r:id="rId22"/>
    <p:sldId id="436" r:id="rId23"/>
    <p:sldId id="326" r:id="rId24"/>
    <p:sldId id="327" r:id="rId25"/>
    <p:sldId id="328" r:id="rId26"/>
    <p:sldId id="329" r:id="rId27"/>
    <p:sldId id="437" r:id="rId28"/>
    <p:sldId id="331" r:id="rId29"/>
    <p:sldId id="332" r:id="rId30"/>
    <p:sldId id="333" r:id="rId31"/>
    <p:sldId id="334" r:id="rId3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p:scale>
          <a:sx n="77" d="100"/>
          <a:sy n="77" d="100"/>
        </p:scale>
        <p:origin x="498" y="5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viewProps" Target="viewProps.xml"/><Relationship Id="rId8" Type="http://schemas.openxmlformats.org/officeDocument/2006/relationships/slide" Target="slides/slide4.xml"/><Relationship Id="rId3" Type="http://schemas.openxmlformats.org/officeDocument/2006/relationships/customXml" Target="../customXml/item3.xml"/></Relationships>
</file>

<file path=ppt/ink/ink1.xml><?xml version="1.0" encoding="utf-8"?>
<inkml:ink xmlns:inkml="http://www.w3.org/2003/InkML">
  <inkml:definitions>
    <inkml:context xml:id="ctx0">
      <inkml:inkSource xml:id="inkSrc0">
        <inkml:traceFormat>
          <inkml:channel name="X" type="integer" max="32768" units="cm"/>
          <inkml:channel name="Y" type="integer" max="32768" units="cm"/>
          <inkml:channel name="F" type="integer" max="2047" units="cm"/>
          <inkml:channel name="T" type="integer" max="2.14748E9" units="dev"/>
        </inkml:traceFormat>
        <inkml:channelProperties>
          <inkml:channelProperty channel="X" name="resolution" value="1612.59839" units="1/cm"/>
          <inkml:channelProperty channel="Y" name="resolution" value="2580.15747" units="1/cm"/>
          <inkml:channelProperty channel="F" name="resolution" value="10E-6" units="1/cm"/>
          <inkml:channelProperty channel="T" name="resolution" value="1" units="1/dev"/>
        </inkml:channelProperties>
      </inkml:inkSource>
      <inkml:timestamp xml:id="ts0" timeString="2023-11-06T13:19:25.275"/>
    </inkml:context>
    <inkml:brush xml:id="br0">
      <inkml:brushProperty name="width" value="0.04667" units="cm"/>
      <inkml:brushProperty name="height" value="0.04667" units="cm"/>
      <inkml:brushProperty name="fitToCurve" value="1"/>
    </inkml:brush>
  </inkml:definitions>
  <inkml:traceGroup>
    <inkml:annotationXML>
      <emma:emma xmlns:emma="http://www.w3.org/2003/04/emma" version="1.0">
        <emma:interpretation id="{876BE579-0031-4800-8A98-123F5CEC8524}" emma:medium="tactile" emma:mode="ink">
          <msink:context xmlns:msink="http://schemas.microsoft.com/ink/2010/main" type="writingRegion" rotatedBoundingBox="25986,11288 26005,11288 26005,11335 25986,11335"/>
        </emma:interpretation>
      </emma:emma>
    </inkml:annotationXML>
    <inkml:traceGroup>
      <inkml:annotationXML>
        <emma:emma xmlns:emma="http://www.w3.org/2003/04/emma" version="1.0">
          <emma:interpretation id="{6B2E5154-D12A-46AD-B5FB-16D19DCF6DD2}" emma:medium="tactile" emma:mode="ink">
            <msink:context xmlns:msink="http://schemas.microsoft.com/ink/2010/main" type="paragraph" rotatedBoundingBox="25986,11288 26005,11288 26005,11335 25986,11335" alignmentLevel="1"/>
          </emma:interpretation>
        </emma:emma>
      </inkml:annotationXML>
      <inkml:traceGroup>
        <inkml:annotationXML>
          <emma:emma xmlns:emma="http://www.w3.org/2003/04/emma" version="1.0">
            <emma:interpretation id="{9F68FC96-B21D-4AB0-9911-ABF119F15675}" emma:medium="tactile" emma:mode="ink">
              <msink:context xmlns:msink="http://schemas.microsoft.com/ink/2010/main" type="line" rotatedBoundingBox="25986,11288 26005,11288 26005,11335 25986,11335"/>
            </emma:interpretation>
          </emma:emma>
        </inkml:annotationXML>
        <inkml:traceGroup>
          <inkml:annotationXML>
            <emma:emma xmlns:emma="http://www.w3.org/2003/04/emma" version="1.0">
              <emma:interpretation id="{372E5CA6-E307-4722-8D3A-36F3EB47BCA0}" emma:medium="tactile" emma:mode="ink">
                <msink:context xmlns:msink="http://schemas.microsoft.com/ink/2010/main" type="inkWord" rotatedBoundingBox="25986,11288 26005,11288 26005,11335 25986,11335"/>
              </emma:interpretation>
              <emma:one-of disjunction-type="recognition" id="oneOf0">
                <emma:interpretation id="interp0" emma:lang="en-US" emma:confidence="0">
                  <emma:literal>.</emma:literal>
                </emma:interpretation>
                <emma:interpretation id="interp1" emma:lang="en-US" emma:confidence="0">
                  <emma:literal>a</emma:literal>
                </emma:interpretation>
                <emma:interpretation id="interp2" emma:lang="en-US" emma:confidence="0">
                  <emma:literal>&lt;</emma:literal>
                </emma:interpretation>
                <emma:interpretation id="interp3" emma:lang="en-US" emma:confidence="0">
                  <emma:literal>&amp;</emma:literal>
                </emma:interpretation>
                <emma:interpretation id="interp4" emma:lang="en-US" emma:confidence="0">
                  <emma:literal>:</emma:literal>
                </emma:interpretation>
              </emma:one-of>
            </emma:emma>
          </inkml:annotationXML>
          <inkml:trace contextRef="#ctx0" brushRef="#br0">3264 3040 80 0,'-3'-11'54'0,"2"4"-13"0,-2 0-15 15,3 0-3-15,0 4 4 0,0 3 2 0,-2-3-4 16,2 3-12-16,0 0-10 0,-6-4-1 0,5 4 0 0,-2 0-4 15,3 5-8-15,0 0-10 0,0 2-11 0,0 0-8 16,0-2-8-16,0 5 1 0,0-2-4 0</inkml:trace>
        </inkml:traceGroup>
      </inkml:traceGroup>
    </inkml:traceGroup>
  </inkml:traceGroup>
</inkml:ink>
</file>

<file path=ppt/ink/ink2.xml><?xml version="1.0" encoding="utf-8"?>
<inkml:ink xmlns:inkml="http://www.w3.org/2003/InkML">
  <inkml:definitions>
    <inkml:context xml:id="ctx0">
      <inkml:inkSource xml:id="inkSrc0">
        <inkml:traceFormat>
          <inkml:channel name="X" type="integer" max="32768" units="cm"/>
          <inkml:channel name="Y" type="integer" max="32768" units="cm"/>
          <inkml:channel name="F" type="integer" max="2047" units="cm"/>
          <inkml:channel name="T" type="integer" max="2.14748E9" units="dev"/>
        </inkml:traceFormat>
        <inkml:channelProperties>
          <inkml:channelProperty channel="X" name="resolution" value="1612.59839" units="1/cm"/>
          <inkml:channelProperty channel="Y" name="resolution" value="2580.15747" units="1/cm"/>
          <inkml:channelProperty channel="F" name="resolution" value="10E-6" units="1/cm"/>
          <inkml:channelProperty channel="T" name="resolution" value="1" units="1/dev"/>
        </inkml:channelProperties>
      </inkml:inkSource>
      <inkml:timestamp xml:id="ts0" timeString="2023-11-06T13:23:57.834"/>
    </inkml:context>
    <inkml:brush xml:id="br0">
      <inkml:brushProperty name="width" value="0.04667" units="cm"/>
      <inkml:brushProperty name="height" value="0.04667" units="cm"/>
      <inkml:brushProperty name="fitToCurve" value="1"/>
    </inkml:brush>
    <inkml:brush xml:id="br1">
      <inkml:brushProperty name="width" value="0.04667" units="cm"/>
      <inkml:brushProperty name="height" value="0.04667" units="cm"/>
      <inkml:brushProperty name="color" value="#ED1C24"/>
      <inkml:brushProperty name="fitToCurve" value="1"/>
    </inkml:brush>
  </inkml:definitions>
  <inkml:traceGroup>
    <inkml:annotationXML>
      <emma:emma xmlns:emma="http://www.w3.org/2003/04/emma" version="1.0">
        <emma:interpretation id="{B77456C5-6993-4816-B86D-C315D1A45298}" emma:medium="tactile" emma:mode="ink">
          <msink:context xmlns:msink="http://schemas.microsoft.com/ink/2010/main" type="writingRegion" rotatedBoundingBox="13501,14312 16233,14312 16233,16403 13501,16403"/>
        </emma:interpretation>
      </emma:emma>
    </inkml:annotationXML>
    <inkml:traceGroup>
      <inkml:annotationXML>
        <emma:emma xmlns:emma="http://www.w3.org/2003/04/emma" version="1.0">
          <emma:interpretation id="{0C5B7204-1B8E-43AA-AFC9-7F54604041F5}" emma:medium="tactile" emma:mode="ink">
            <msink:context xmlns:msink="http://schemas.microsoft.com/ink/2010/main" type="paragraph" rotatedBoundingBox="13501,14312 16233,14312 16233,16403 13501,16403" alignmentLevel="1"/>
          </emma:interpretation>
        </emma:emma>
      </inkml:annotationXML>
      <inkml:traceGroup>
        <inkml:annotationXML>
          <emma:emma xmlns:emma="http://www.w3.org/2003/04/emma" version="1.0">
            <emma:interpretation id="{1B94C020-5092-4AA8-8875-6E7E9CBEDBF2}" emma:medium="tactile" emma:mode="ink">
              <msink:context xmlns:msink="http://schemas.microsoft.com/ink/2010/main" type="line" rotatedBoundingBox="13501,14312 16233,14312 16233,16403 13501,16403"/>
            </emma:interpretation>
          </emma:emma>
        </inkml:annotationXML>
        <inkml:traceGroup>
          <inkml:annotationXML>
            <emma:emma xmlns:emma="http://www.w3.org/2003/04/emma" version="1.0">
              <emma:interpretation id="{89852F8D-12B6-4C9F-B8CB-494912EB80F8}" emma:medium="tactile" emma:mode="ink">
                <msink:context xmlns:msink="http://schemas.microsoft.com/ink/2010/main" type="inkWord" rotatedBoundingBox="13497,16232 16043,14087 16460,14582 13914,16727"/>
              </emma:interpretation>
              <emma:one-of disjunction-type="recognition" id="oneOf0">
                <emma:interpretation id="interp0" emma:lang="en-US" emma:confidence="0">
                  <emma:literal>;</emma:literal>
                </emma:interpretation>
                <emma:interpretation id="interp1" emma:lang="en-US" emma:confidence="0">
                  <emma:literal>.</emma:literal>
                </emma:interpretation>
                <emma:interpretation id="interp2" emma:lang="en-US" emma:confidence="0">
                  <emma:literal>:</emma:literal>
                </emma:interpretation>
                <emma:interpretation id="interp3" emma:lang="en-US" emma:confidence="0">
                  <emma:literal>h</emma:literal>
                </emma:interpretation>
                <emma:interpretation id="interp4" emma:lang="en-US" emma:confidence="0">
                  <emma:literal>e</emma:literal>
                </emma:interpretation>
              </emma:one-of>
            </emma:emma>
          </inkml:annotationXML>
          <inkml:trace contextRef="#ctx0" brushRef="#br0">-2171 2094 44 0,'-4'0'44'0,"-1"-3"-4"0,2 0-3 16,2 3-2-16,-2 0 0 0,-5-5 7 0,1 5 11 0,3-2-1 15,-1 2 7-15,2 0 4 0,2 0 2 0,-2 0-7 16,3 0 5-16,0 0-4 0,0-3-6 0,0-2-2 0,0 5-9 15,3 0-4-15,-3 0-3 0,1 0 16 0,7 0 9 16,3 0 21-16,1 4-4 0,8-3-2 0,-1-1-3 16,0 3-5-16,5-1-2 0,6-1-11 0,3 3-5 0,-2-4-6 15,9 0-3-15,5 3-15 0,-2-3-4 0,0 0 4 16,2 0-6-16,2 0-8 0,-5 0-4 0,-2 0 1 0,-4 3-4 16,3-3-4-16,-8 1 6 0,0 2-3 0,-1-2-3 0,-6-1 0 15,-3 0 0-15,2 3-3 0,-3 1 5 0,-5-4-2 16,-1 0 0-16,-5 0-2 0,0 0 4 0,-1 3-2 15,-1-3-6-15,-2 0 3 0,-5 0-3 0,6 0 6 0,-5 0-8 16,4 0-1-16,-5 0-3 0,0 0 1 0,0 0 1 16,-2 4 2-16,2-4 4 0,0 0-5 0,0 1 0 0,-3-1 3 15,3 0-7-15,0 0 4 0,0 0 7 0,-1-1-2 16,1 1 4-16,-3 0-2 0,3 0-5 0,0 0-1 16,-3-4 0-16,3 1 4 0,-5 3-9 0,5-4 0 0,0 0-1 15,-1 0 4-15,-5 4 5 0,1-6-1 0,-2 6 1 0,2 0-1 16,1-5 8-16,-1 0-11 0,-1 4 11 0,1 1-5 15,-1 0 9-15,1 0-11 0,-2 0 7 0,2 0-6 16,-2 0 1-16,-1 0 3 0,1-6 4 0,2 2-2 0,1 3-8 16,-1-2 11-16,1-1-2 0,-2 1-3 0,0-1 0 15,0 1 2-15,2 3-2 0,1 0-5 0,-2 0 2 0,1 0 0 16,4-3 10-16,-8-4-7 0,7 5-2 0,-5 0 10 16,1-2-8-16,4 4 6 0,-5-3-2 0,5 1 1 15,-2-3 7-15,0 4 3 0,3 1-2 0,0-4 1 0,0 1 1 16,0 3-5-16,0 0 8 0,0 0-3 0,0-2-1 0,0 2 1 15,0 0 7-15,0 0-7 0,0 0-3 0,0 0 4 16,0 0-9-16,0 0 2 0,0 0 2 0,0 0-4 0,0 0 4 16,0 0-5-16,0 0-1 0,0 0 7 0,0 0-3 15,0 0-8-15,0 0 8 0,0 2 21 0,3 1 9 16,1 1-7-16,2-3 1 0,-2 2-28 0,4-3-5 0,-4 7 0 16,4-1 0-16,1-1 0 0,1-1 0 0,-4 2 0 15,4-2 0-15,-1 3 0 0,2-4 0 0,-2 1 0 0,3-1 0 16,-5 5 0-16,5-5 0 0,-2 7 0 0,-1-6 0 15,0-3 0-15,5 6 0 0,-13 0 0 0,4 1 0 0,1 1 0 16,-6-4 0-16,0 0 0 0,1 2 0 0,2-3 0 16,-6 2 0-16,2 4 0 0,-5-3 0 0,0 4 0 0,-8-4 0 15,5-2 0-15,-3 0 0 0,-2 1 0 0,0 3 0 16,-1-3 0-16,0-1-114 0,-1-1-213 0,0 0-55 16,-4 0-10-16,4 0 62 0,-3-1 87 0</inkml:trace>
          <inkml:trace contextRef="#ctx0" brushRef="#br1" timeOffset="30021.1286">492 195 10 0,'1'-2'15'0,"-1"0"7"0,0 1-5 15,0 0-5-15,0-1-4 0,0 0-4 0,0 0-1 16,0 0-3-16,1 2 0 0,0-2 0 0,1 1 0 0,1 0-3 16,-1-1-1-16,0-2-2 0,-1 4-2 15,1-2 2-15,0-2-5 0,-1 2-4 0,1-2 2 0,0 1-8 16</inkml:trace>
        </inkml:traceGroup>
      </inkml:traceGroup>
    </inkml:traceGroup>
  </inkml:traceGroup>
</inkml:ink>
</file>

<file path=ppt/ink/ink3.xml><?xml version="1.0" encoding="utf-8"?>
<inkml:ink xmlns:inkml="http://www.w3.org/2003/InkML">
  <inkml:definitions>
    <inkml:context xml:id="ctx0">
      <inkml:inkSource xml:id="inkSrc0">
        <inkml:traceFormat>
          <inkml:channel name="X" type="integer" max="32768" units="cm"/>
          <inkml:channel name="Y" type="integer" max="32768" units="cm"/>
          <inkml:channel name="F" type="integer" max="2047" units="cm"/>
          <inkml:channel name="T" type="integer" max="2.14748E9" units="dev"/>
        </inkml:traceFormat>
        <inkml:channelProperties>
          <inkml:channelProperty channel="X" name="resolution" value="1612.59839" units="1/cm"/>
          <inkml:channelProperty channel="Y" name="resolution" value="2580.15747" units="1/cm"/>
          <inkml:channelProperty channel="F" name="resolution" value="10E-6" units="1/cm"/>
          <inkml:channelProperty channel="T" name="resolution" value="1" units="1/dev"/>
        </inkml:channelProperties>
      </inkml:inkSource>
      <inkml:timestamp xml:id="ts0" timeString="2023-11-06T13:26:38.052"/>
    </inkml:context>
    <inkml:brush xml:id="br0">
      <inkml:brushProperty name="width" value="0.04667" units="cm"/>
      <inkml:brushProperty name="height" value="0.04667" units="cm"/>
      <inkml:brushProperty name="color" value="#ED1C24"/>
      <inkml:brushProperty name="fitToCurve" value="1"/>
    </inkml:brush>
    <inkml:brush xml:id="br1">
      <inkml:brushProperty name="width" value="0.04667" units="cm"/>
      <inkml:brushProperty name="height" value="0.04667" units="cm"/>
      <inkml:brushProperty name="fitToCurve" value="1"/>
    </inkml:brush>
  </inkml:definitions>
  <inkml:traceGroup>
    <inkml:annotationXML>
      <emma:emma xmlns:emma="http://www.w3.org/2003/04/emma" version="1.0">
        <emma:interpretation id="{598F3FE8-7267-434E-8A83-5D0D6FDEEAE7}" emma:medium="tactile" emma:mode="ink">
          <msink:context xmlns:msink="http://schemas.microsoft.com/ink/2010/main" type="writingRegion" rotatedBoundingBox="18441,15776 28132,14982 28240,16298 18549,17091"/>
        </emma:interpretation>
      </emma:emma>
    </inkml:annotationXML>
    <inkml:traceGroup>
      <inkml:annotationXML>
        <emma:emma xmlns:emma="http://www.w3.org/2003/04/emma" version="1.0">
          <emma:interpretation id="{CAF8E3D2-3E2B-4AEF-B0C7-5FF19209CAF7}" emma:medium="tactile" emma:mode="ink">
            <msink:context xmlns:msink="http://schemas.microsoft.com/ink/2010/main" type="paragraph" rotatedBoundingBox="18441,15776 28132,14982 28240,16298 18549,17091" alignmentLevel="1"/>
          </emma:interpretation>
        </emma:emma>
      </inkml:annotationXML>
      <inkml:traceGroup>
        <inkml:annotationXML>
          <emma:emma xmlns:emma="http://www.w3.org/2003/04/emma" version="1.0">
            <emma:interpretation id="{FDAB52F5-D531-466E-9D08-48EF76E8ECC2}" emma:medium="tactile" emma:mode="ink">
              <msink:context xmlns:msink="http://schemas.microsoft.com/ink/2010/main" type="line" rotatedBoundingBox="18441,15776 28132,14982 28240,16298 18549,17091"/>
            </emma:interpretation>
          </emma:emma>
        </inkml:annotationXML>
        <inkml:traceGroup>
          <inkml:annotationXML>
            <emma:emma xmlns:emma="http://www.w3.org/2003/04/emma" version="1.0">
              <emma:interpretation id="{3FABE5BC-B0EB-4249-B669-063201D7E5A0}" emma:medium="tactile" emma:mode="ink">
                <msink:context xmlns:msink="http://schemas.microsoft.com/ink/2010/main" type="inkWord" rotatedBoundingBox="18442,15790 24647,15282 24753,16583 18549,17091"/>
              </emma:interpretation>
              <emma:one-of disjunction-type="recognition" id="oneOf0">
                <emma:interpretation id="interp0" emma:lang="en-US" emma:confidence="0">
                  <emma:literal>(Tue. 12-12-67</emma:literal>
                </emma:interpretation>
                <emma:interpretation id="interp1" emma:lang="en-US" emma:confidence="0">
                  <emma:literal>(TNF 112-1/12-6)</emma:literal>
                </emma:interpretation>
                <emma:interpretation id="interp2" emma:lang="en-US" emma:confidence="0">
                  <emma:literal>(TNF 112-1112-6)</emma:literal>
                </emma:interpretation>
                <emma:interpretation id="interp3" emma:lang="en-US" emma:confidence="0">
                  <emma:literal>(Tues 12-12-63</emma:literal>
                </emma:interpretation>
                <emma:interpretation id="interp4" emma:lang="en-US" emma:confidence="0">
                  <emma:literal>(TNF 1/2-1112-6)</emma:literal>
                </emma:interpretation>
              </emma:one-of>
            </emma:emma>
          </inkml:annotationXML>
          <inkml:trace contextRef="#ctx0" brushRef="#br0">3000 1633 81 0,'0'-6'64'0,"0"2"2"16,0 0-2-16,-5 3 3 0,4-2 4 0,-6 3 13 0,2 0-3 15,-8 0 2-15,2 4 0 0,-5 0 0 0,1 6-1 16,-2 1 10-16,-5 2-9 0,-1 7-10 0,1-2-11 16,3 4-12-16,2 3-6 0,2 2-19 0,1 2-1 0,2 1-15 15,5 3 5-15,1 0-14 0,3-3 5 0,3 1-1 16,3-3 1-16,-1 2-5 0,8-4 3 0,-4-1-6 0,-1-1 5 15,4-4-11-15,1-1-11 0,-1-2-24 0,3-2-21 16,-4-2-21-16,0-2-25 0,2 0-18 0,-3-6-7 16,2 3 3-16,1-4 2 0,-1 0 12 0,2-4 15 0,-2 0 15 15,4-2 15-15,-4 0 9 0</inkml:trace>
          <inkml:trace contextRef="#ctx0" brushRef="#br0" timeOffset="274.3754">3338 1769 66 0,'1'-8'49'0,"4"2"-2"0,-5-1 3 0,0 3 4 16,0 2 4-16,0-2 7 0,-2-2 1 0,-1 6 0 0,2 6 5 16,-5-5 13-16,0 5-1 0,-4 4 8 0,3 1 1 15,-2 2-2-15,2 2-6 0,-2 0-15 0,-1-1-8 0,6 6-12 16,-4 1-16-16,1-1-9 0,0 2-12 0,2 1 0 15,-2 3-8-15,0 1 2 0,3-5-1 0,-1 0-5 0,1-1-3 16,0-3 1-16,-2 1-11 0,4 2-25 0,-2-6-23 16,1 0-20-16,-1-2-9 0,-2-2-8 0,2-1-8 15,2-3 0-15,-4-1 2 0,2-2-2 0,3-3 5 0,-5-1 0 16,1 0 9-16,2-1 12 0,-1-3 15 0,3-2 7 16</inkml:trace>
          <inkml:trace contextRef="#ctx0" brushRef="#br0" timeOffset="503.0024">3122 1811 69 0,'-5'-8'49'0,"2"-3"-5"0,-1 5 0 15,-3-1 10-15,1 0 13 0,-1-3 9 0,1 7 12 0,2 3 4 16,2-3 0-16,2-1 7 0,-6 1 2 0,5 2 1 16,1 1-5-16,0 0-12 0,0 0-14 0,1-3-12 15,5 3 2-15,0 0 3 0,7 3 8 0,0-3-7 0,4 1-18 16,1-1-8-16,4 3-26 0,1 0-6 0,0 1 3 15,0-2-7-15,3-1-1 0,-2 2-7 0,2 1-30 16,-3-1-26-16,0-2-37 0,-1 1-22 0,-3 2-30 0,-2 0-21 16,0 2-5-16,-3-3 3 0,-1 3 7 0,-2-1 22 15,-2 1 22-15,0 0 23 0,-2 2-52 0</inkml:trace>
          <inkml:trace contextRef="#ctx0" brushRef="#br0" timeOffset="983.9184">3525 2260 68 0,'-6'5'43'0,"6"1"-7"0,-4-2-2 16,4-1 9-16,0 0 5 0,0-3 13 0,0 0 3 15,0 0 3-15,0 1-10 0,3-1-10 0,-2-7-6 0,2 3 2 16,1-3 4-16,2-3-7 0,0 3-1 0,1-6-2 16,0 3-8-16,-2-1-7 0,5-2 1 0,-1 0 2 0,-2-2-7 15,2-1 2-15,2-1-1 0,2-3-6 0,-4 0 3 16,0-1-2-16,1 0 3 0,4-4 0 0,-5 0-1 0,0 1 1 15,-2 3-3-15,0 1-5 0,3-2 5 0,-4 5 6 16,1 5 9-16,-1 5-3 0,-4 0-4 0,2 1-8 0,-4 2-4 16,0 1-12-16,0 3 4 0,0 3 3 0,0 1-2 15,0 3 2-15,-1 4-5 0,1 2 3 0,4 1-6 16,-4 3 5-16,-3 5-2 0,3-4 0 0,0 5 0 0,3 0-4 16,0 1 6-16,3-2 2 0,-1 1-6 0,-3-3 6 15,5-1-4-15,0-2 0 0,-2-2 0 0,5-2 0 16,-4 1 0-16,1-1 2 0,0-5-4 0,3 0 5 0,-1 1-5 15,-2-5 3-15,1-3 1 0,-1 2 0 0,2-3-1 16,-1-3-1-16,2 2-2 0,-1-3 2 0,-2 1 0 0,3-7 4 16,-4 2-2-16,2-1-6 0,-3-2 10 0,0 0-6 15,3-2 2-15,-3 3-4 0,1-6 4 0,-5-1-6 16,6-4 1-16,3 1 3 0,-5-2 0 0,-1-1 2 0,0 1-2 16,4 0 2-16,-4-2-2 0,3 6 0 0,-2 1-2 15,0 2 0-15,-3 2-10 0,5 3 2 0,-4 2-15 0,-1-2-6 16,-2 3-13-16,0 0-10 0,2 4-14 0,3 3-20 0,-5 0-8 15,0 0-1-15,3 0-3 0,1-4 0 16,0 4-1-16,27 11-212 16</inkml:trace>
          <inkml:trace contextRef="#ctx0" brushRef="#br0" timeOffset="1372.6012">4415 1830 64 0,'11'-2'46'15,"-6"-3"-6"-15,3 5-5 0,2 0 4 0,-6 0 8 0,1-1 8 16,2-3 0-16,-4 1 5 0,-2 2 1 0,2-2 2 16,-3-1 8-16,0 2-9 0,-3 0-5 0,2-3-7 15,-7 5-8-15,1-4-1 0,-3 4-12 0,1 0-4 0,1 0 0 16,-5-4-12-16,1 3-4 0,0-5-2 0,1 6-7 0,-2 0 5 16,1 0 1-16,-2 0-3 0,-1-4-1 0,1 0-7 15,-2 2 2-15,4 1 4 0,3 1 0 0,-1 0-3 16,3-3 2-16,3 3 5 0,2 0-9 0,-4 0 4 0,2 0-4 15,4 0 2-15,0 3 5 0,0-3-1 0,0 1-2 16,0 5 0-16,0 1 0 0,0 1-2 0,0 3 3 0,0 2-1 16,4-1 0-16,2 5 0 0,-4-3 0 0,2 3 2 15,-4 3-1-15,0 5 2 0,0-4 12 0,0 1-2 16,0 5 4-16,0-1 2 0,-2-2-1 0,2 0-2 0,-2 1-1 16,0-2-7-16,2-1-5 0,-6-3 6 0,5 1-5 15,-2-2 0-15,2-1-4 0,-5 0 0 0,1-2 1 16,1-5-1-16,0 1 3 0,-2 0-5 0,4-1-10 0,-1-4-18 15,2-2-14-15,-5 0-18 0,5 1-14 0,-2 0-2 16,3-5-2-16,0 0 5 0,0 0-18 0,0 0-7 0,0 0-1 16,3 0 8-16,-3-7 13 0,0 0 20 0,4 0 3 15,0 1 8-15</inkml:trace>
          <inkml:trace contextRef="#ctx0" brushRef="#br0" timeOffset="1550.3329">4239 2139 26 0,'-3'-6'45'0,"-2"2"-1"0,2-1-5 0,0 5 1 15,-1-5 5-15,3 1 16 0,-2-3 4 0,0 5 7 16,3 2-3-16,0-5-10 0,0 2-13 0,6 0 0 0,-2 2-4 16,0 1-1-16,4-6-3 0,0 6-7 0,2-4-10 15,4 4-10-15,0-2-4 0,-2 2-4 0,4 0 0 16,1 2-3-16,2 2 2 0,0-4-9 0,-2 0-18 0,2 0-17 16,6 0-10-16,-5 0-18 0,3 0-23 0,0 0-17 15,3 0-5-15,-2 4 7 0,-3-4 11 0</inkml:trace>
          <inkml:trace contextRef="#ctx0" brushRef="#br0" timeOffset="2269.0519">5260 1593 63 0,'0'-5'55'0,"0"3"-4"0,0-2-2 16,0 4-5-16,0 0 10 0,0 0 21 0,-5 6 15 0,-2 4 7 15,-2 3 0-15,-2 5 2 0,-4 3 9 0,-1 6 9 16,-3 2-4-16,-2 4-13 0,0 7-2 0,0-1-11 0,2 0-20 15,-4 3-27-15,-4 1-18 0,4-2-10 0,0 0 2 16,3-1-8-16,-2-3-6 0,3-3-15 0,6-3-24 0,-4-3-29 16,5 2-23-16,-1-5-21 0,-2-3-22 0,5-1-9 15,5-1-7-15,-3-6-4 0,4-3 8 0,-2 0 15 16,5-1 23-16,1-3 20 0,0-2 16 0</inkml:trace>
          <inkml:trace contextRef="#ctx0" brushRef="#br0" timeOffset="2690.4861">5641 1693 32 0,'3'-4'36'16,"1"0"-6"-16,-4 0-3 0,3 0 2 0,-3 0 2 16,0-2 8-16,0 0 7 0,0 2 8 0,0-3 6 15,0 7 0-15,0-4-3 0,0 4-2 0,0-3-7 0,0 3-11 16,0 0-9-16,0 3 7 0,-3 1 17 0,3 2 5 15,-4 2-3-15,-3 5 3 0,2 1-3 0,-5 5 3 0,3 2-10 16,0 4-13-16,-5 2-3 0,1 1-11 0,2 4-6 16,-6-1-6-16,7 3-4 0,-7-4-6 0,6 4 5 15,-2-6-5-15,-4 4 6 0,4-6-10 0,1 4-13 0,-2-6-8 16,6-3-16-16,-4-2-6 0,1-5-13 0,2 2-10 16,0-4-9-16,2 1-8 0,-2-3-3 0,3-2 1 0,1 1 2 15,0-3 5-15,3-2 9 0,0-4 7 0,0 3 12 16,0-1 9-16,7-2 0 0,1 0 3 0</inkml:trace>
          <inkml:trace contextRef="#ctx0" brushRef="#br0" timeOffset="3058.2585">5786 1792 57 0,'5'-9'39'0,"-3"-1"-5"15,0 3 0-15,-4 2 2 0,2 0 6 0,0 1-4 0,0 1 0 16,0 3-6-16,0 0 2 0,-2 0 12 0,2 7 8 16,-2-1 12-16,-1 1 3 0,0 7-4 0,-1-5-6 15,0 8 0-15,-4 2-6 0,0 2-7 0,-3 1-6 0,0 5-1 16,-1-2-10-16,5-2-1 0,-2-3-5 0,-1 4 0 16,4-1 6-16,-7 0-7 0,7-2 1 0,-5-3-9 0,1 1 1 15,2-5-1-15,1 2-9 0,1-1 6 0,-1 0-5 16,3-6 0-16,-2 0-2 0,5-1 5 0,-2-1 5 0,0 0-7 15,3 2 2-15,0-8-5 0,0 2 3 16,0-3 2-16,3 3-6 0,-3-2 2 0,4 1 3 0,3-2-6 0,1 0-2 16,0 0 2-16,2 0-2 0,2 0 5 15,2-2-5-15,-2 2 1 0,1 0-10 0,6-1-7 0,-2-2-13 16,-1-1-20-16,-1 4-19 0,-2-4-16 0,3-1-10 16,1 4-9-16,-4-5-13 0,0 2 5 0,-7-3 2 15,6 3 2-15,-2 1 7 0,2-3 15 0,-5 2 17 0,0-1 12 16,-1 0 5-16</inkml:trace>
          <inkml:trace contextRef="#ctx0" brushRef="#br0" timeOffset="3228.2029">5965 2106 18 0,'0'0'38'0,"5"0"3"0,-2-1-4 16,-3-3-2-16,0 4-1 0,0 0-2 0,0 0 3 0,0-3 2 16,0 3-7-16,0 0-4 0,3 0 3 0,-1 0 4 15,3 0 1-15,1 3 3 0,1-3-2 0,1 5-6 0,-1-3-4 16,5 2-2-16,-1-4-7 0,1 3-8 0,-3 1-4 15,5-3-1-15,-2 2-7 0,-2-2-16 0,3-1-31 16,1 0-21-16,-5 0-16 0,6 0-10 0,-5 0 5 0,-9 0 8 16</inkml:trace>
          <inkml:trace contextRef="#ctx0" brushRef="#br0" timeOffset="3486.1712">6314 1809 69 0,'3'-6'46'15,"-3"1"-3"-15,3 1-4 0,-3 2 5 0,1-1 3 16,-1 3 0-16,0 0 2 0,6 0 14 0,-4 3 14 0,-2 1 2 16,0 5 6-16,0 0-3 0,0 3 4 0,0 2-6 15,0 3-7-15,0 3-16 0,-2-2-18 0,2 3-19 0,0 5-6 16,0-3-8-16,0 2-1 0,0 0-15 0,-6-1-18 15,5-2-35-15,-2-1-26 0,0-2-23 0,-1 3-7 0,2-6 2 16,-3 1 3-16,0-3 6 0,5 2 5 0,0-3 18 16,0-1 9-16,0-2-47 0</inkml:trace>
          <inkml:trace contextRef="#ctx0" brushRef="#br0" timeOffset="3940.7889">6951 1660 71 0,'0'1'51'0,"-2"2"-4"0,-3 0 8 16,0 3 11-16,-2 5 14 0,-2-2 11 0,-2 8-3 0,-4 1-1 16,1 6-2-16,-5 7 5 0,1 0 5 15,-3 4 14-15,0 4-3 0,3 0-9 0,-4 0-24 0,1 2-9 16,3-1-27-16,-4-5-14 0,2 3-16 0,1-4-1 16,1-2-19-16,2-3-33 0,3-1-38 0,0-2-37 0,2-3-23 15,5 0-23-15,-4-3-3 0,2-3 16 0,7-3 19 16,1 4 23-16,0-5 20 0,1 1 14 0</inkml:trace>
          <inkml:trace contextRef="#ctx0" brushRef="#br0" timeOffset="4419.0439">7435 1828 19 0,'3'-9'43'0,"-3"4"-6"0,0-2-6 16,-3-2-2-16,3 3 3 0,0-3 5 0,5 1 11 0,-5 5 7 16,4-3 2-16,-4 6 0 0,0 0-3 0,0-1-4 15,0 1-2-15,-1 0-2 0,1 0-15 0,0 0 10 16,-3 4 17-16,1 6-4 0,-4 1-5 0,-1 8-1 0,1 2-14 15,-4 6-1-15,-1 1-2 0,2 3-9 0,-3 5-11 16,-2-2-6-16,4-1 1 0,-2-1-6 0,0-1 2 0,7-1 0 16,-3-3-4-16,3-3-13 0,3 0-13 0,-1 0-10 15,-4-6-16-15,1 0-11 0,0-1-7 0,5-6-8 16,-5 2-1-16,6 1-2 0,-1-4 1 0,1-4 3 0,0-2 8 16,-3 0 9-16,3-1 9 0,4 1 4 0,-4-4 4 15,6-4-2-15</inkml:trace>
          <inkml:trace contextRef="#ctx0" brushRef="#br0" timeOffset="4763.0738">7646 1857 53 0,'0'-10'36'0,"4"2"-7"16,-1 1-1-16,1 1-4 0,-4 6 0 0,0 0-2 15,0 0-6-15,0 0 2 0,0 2 3 0,0 2 7 16,0 0 1-16,-1 7 5 0,-2-1 3 0,3 4-3 0,-3 0 1 15,-4 3-4-15,1 1-1 0,0 0-1 0,0 6-2 16,-1 0 1-16,1-2 1 0,1 0-5 0,-6-1 2 0,4-1 0 16,1 1 1-16,-1-3-4 0,-3-1 1 0,1 0-7 15,-1-2-1-15,3-2-4 0,2 2 0 0,-2-2-3 16,3 0 5-16,-1-2 0 0,1-1-7 0,0 3-1 16,-2-7-1-16,5 1 0 0,-2 1-2 0,3-5-2 0,-3 0-1 15,3-2 0-15,0 2 6 0,6 0-3 0,-2-3-3 16,3 0 5-16,0 1-3 0,5-1 0 0,-3 0-2 0,2 0-3 15,1 0 3-15,2 0-10 0,1-1-5 0,-2 1-8 16,4-6-2-16,-4 2-15 0,2 4-1 0,-1-2-8 16,-2 2-10-16,1 0-9 0,-1 0-4 0,-1-5-7 0,-1 1-6 15,2 4 6-15,-3-6 7 0,2 5 11 0,2-3 7 16,-7 2-39-16</inkml:trace>
          <inkml:trace contextRef="#ctx0" brushRef="#br0" timeOffset="5006.4708">7975 2119 54 0,'0'0'51'0,"0"0"-2"0,0 0 0 16,0 0 0-16,0 0 3 0,0-4-6 0,0 1 0 0,6 3 4 15,-6 0 3-15,1 0-10 0,9 3-4 0,-2 1-7 16,3-3-7-16,1 2-9 0,-1-3-3 0,5 1-7 0,-1 2-5 15,1-1-9-15,94 6-315 16,-66-8 129 0</inkml:trace>
          <inkml:trace contextRef="#ctx0" brushRef="#br0" timeOffset="5394.1807">8670 1818 53 0,'6'0'45'0,"-6"0"-2"16,0 0-3-16,1 0-1 0,2-3 1 16,-3 3 5-16,0 0 8 0,-3 0 5 0,2 3 6 0,-5 1 0 15,1 2 3-15,1 6 1 0,-3 2 2 0,-2-1 8 16,-5 4-5-16,-1-3-13 0,-4 4-6 0,0 4-10 0,2 0-7 15,-5 1-5-15,-1 2-5 0,0 3-6 0,0 0-6 16,-1-4 1-16,3 0-5 0,0 1 0 0,4-3-2 16,-2-1 1-16,7-2-10 0,-1-3 4 0,2-2 0 0,4 4-7 15,-4-4 10-15,7-1-12 0,1-2 5 0,3-4 0 16,6 3 0-16,-2-3 5 0,4-1-9 0,-1-5 2 0,1 1-4 16,1-2 6-16,4-2-8 0,-4-2-5 0,0 1 2 15,2-2 3-15,2 0 9 0,-1-2-6 0,-1 0 2 16,-3-3 1-16,-2 3 2 0,-1-4 0 0,-3 1-3 0,1 1 3 15,-3 0 3-15,-3 1-3 0,1-2 4 0,-3 2-11 16,3-1 8-16,-2 2-1 0,-2 2-2 0,4-1 4 0,0-1-15 16,-1 1-15-16,3 2-12 0,0 4-21 15,0-5-23-15,-2 3-29 0,-1 2-22 0,2 0-8 0,-5 0 1 16,5-3 142-16,-2 3-168 0,3-1 49 0</inkml:trace>
          <inkml:trace contextRef="#ctx0" brushRef="#br0" timeOffset="5718.1797">8958 1792 70 0,'0'-2'71'16,"0"2"-1"-16,2-1-9 0,1 1-5 0,-3 0 0 16,3 0 8-16,-3 3 9 0,1 1 6 0,3 3 16 0,2 1 6 15,-4 3 12-15,2 3 7 0,-1 4 9 0,-3 2 15 16,3 5-8-16,1 3-19 0,-1 0-14 0,-1 6-16 16,-2-4-18-16,0 4-26 0,0-3-17 0,0 4-9 0,0-5-5 15,-5 3-6-15,-2-4-4 0,-2-2 0 0,-2 3-12 16,-7-3-29-16,2-2-34 0,-6-1-53 0,-2-3-42 0,-5-2-33 15,-2-3-12-15,-3 1-3 0,-1-2 9 0,-4-5 22 16,-2 1 25-16,2-3 31 0</inkml:trace>
        </inkml:traceGroup>
        <inkml:traceGroup>
          <inkml:annotationXML>
            <emma:emma xmlns:emma="http://www.w3.org/2003/04/emma" version="1.0">
              <emma:interpretation id="{E6F7FD67-3D7A-40DC-8670-523905E40844}" emma:medium="tactile" emma:mode="ink">
                <msink:context xmlns:msink="http://schemas.microsoft.com/ink/2010/main" type="inkWord" rotatedBoundingBox="27449,15038 28132,14982 28199,15801 27516,15857"/>
              </emma:interpretation>
              <emma:one-of disjunction-type="recognition" id="oneOf1">
                <emma:interpretation id="interp5" emma:lang="en-US" emma:confidence="0">
                  <emma:literal>O</emma:literal>
                </emma:interpretation>
                <emma:interpretation id="interp6" emma:lang="en-US" emma:confidence="0">
                  <emma:literal>8</emma:literal>
                </emma:interpretation>
                <emma:interpretation id="interp7" emma:lang="en-US" emma:confidence="0">
                  <emma:literal>.</emma:literal>
                </emma:interpretation>
                <emma:interpretation id="interp8" emma:lang="en-US" emma:confidence="0">
                  <emma:literal>0</emma:literal>
                </emma:interpretation>
                <emma:interpretation id="interp9" emma:lang="en-US" emma:confidence="0">
                  <emma:literal>Q</emma:literal>
                </emma:interpretation>
              </emma:one-of>
            </emma:emma>
          </inkml:annotationXML>
          <inkml:trace contextRef="#ctx0" brushRef="#br1" timeOffset="39572.1754">12022 1042 6 0,'4'0'19'0,"-4"0"11"0,0-3-9 0,3 0-3 16,-3-1-3-16,0-2 0 0,0 2 2 0,0 0 1 0,0 0 2 16,0 2 3-16,3 2 1 0,-3-3-2 0,0 3 4 15,0-1 5-15,0-5 4 0,0 0 5 0,0 2-2 16,0 4-2-16,0-4 6 0,-3 4-3 0,0 0 4 16,-1 0 2-16,2-4 0 0,-3 0-2 0,3 4 1 0,-1 0-6 15,-4 0 4-15,5 0-2 0,-8 0-1 0,2 0 0 16,-4 0 0-16,0 4-4 0,1-1-1 0,-4 1 0 0,1 3-4 15,2 3-5-15,1-3-1 0,-4 7-1 0,3-1 8 16,4 1-9-16,-1 1 3 0,-4 3 4 0,7 4-2 16,-5-3-3-16,3 2 2 0,-2 0 8 0,3 2-5 15,3 0 2-15,-4 1-2 0,7-3-2 0,-3 1-10 0,4-1 6 16,-6 1-7-16,6 2-3 0,0-4-1 0,-2 1 1 16,4-2-4-16,4-2 4 0,-5 4-5 0,-1-1 4 0,4-1 3 15,4 2-9-15,-1-4 5 0,0 0-1 16,2 1 2-16,1-1 0 0,-3-3-2 0,5 0-7 0,-1-3 5 15,2 0-1-15,2 0-9 0,-1-1 7 0,0-3-5 16,0 3 1-16,2-7 8 0,-1 1-3 0,0 0-1 0,3-1-1 16,1-3-3-16,-2 0-1 0,1 0-2 0,0 0 6 15,3-7-7-15,0 1 3 0,0 2 5 0,2-3-2 16,-4 0 2-16,0 1-8 0,-5-1 3 0,5-3-3 0,-6 2 4 16,6-2-5-16,-5-2 4 0,1 1 4 0,-2-3-4 15,4 0 0-15,-4-3 4 0,5 3-7 0,-5-3 1 0,4-2 6 16,-5 2-6-16,0-1 0 0,-1-4 3 0,1 4 5 15,-4-1-6-15,3-1 0 0,-7 2-4 0,-1 0 6 16,1-2 2-16,-4 1-4 0,0 5 2 0,0-6 0 16,0 1-7-16,-4 0 5 0,4 1-2 0,-6 1-1 0,5-2 3 15,-5 2 2-15,0 0-2 0,3-1 0 0,-4 1 5 16,-2 2-7-16,-1-1-2 0,1 2 4 0,-1-2-10 0,-3 2-9 16,1 1-18-16,-2 3-15 0,-1-1-16 0,-3 4-28 15,-1-4-14-15,-2 2-32 0,-5 1-24 0,-4 4-18 16,-1 4-6-16,1 0 9 0,-2 0 23 0,2 0 28 15,-5 0 17-15</inkml:trace>
          <inkml:trace contextRef="#ctx0" brushRef="#br1" timeOffset="43268.851">12147 991 23 0,'-6'0'32'0,"4"0"-4"0,2-4-8 15,0 1-1-15,0 0-2 0,0 0 0 0,-3 3 5 16,2 0-2-16,-2-4 1 0,3 1 2 0,-9 3-5 16,2 0 2-16,7-1 2 0,-4-4-2 0,-4-1 0 0,3 3 0 15,0-1-1-15,1 3-1 0,0-2 1 0,-1 3-5 16,-1 0 7-16,-2 0 1 0,-2 3 1 0,1 1-1 15,-3 0 2-15,2 2-3 0,-1-1-2 0,-1-1 2 16,-1 2-1-16,1 2 5 0,-2 0-4 0,-1 4 2 0,4-2-1 16,-2-2 5-16,0 2-3 0,1 0-2 0,3 0 2 15,-1 1-3-15,1-2 0 0,1 1 0 0,0 4-2 16,4-3-2-16,-3 2-3 0,1 1 3 0,0-1 2 0,0-1 4 16,5 1-11-16,-3-3 4 0,1 5 4 0,0-3 1 15,1 1 2-15,2 3 1 0,0-1 3 0,0-4-4 16,0 2 4-16,0-1-3 0,0 1 9 0,0 2 8 0,2-5-9 15,-2 4 4-15,0-5 7 0,0 5-3 0,0-2-6 16,0 1 9-16,0-3-2 0,0 3 6 0,0-3-9 16,0 0 6-16,0 1-9 0,0-1 3 0,0 1 4 0,3-1-3 15,0-1 1-15,1 2-7 0,-4-3 7 0,1 3-12 16,7-6 7-16,-4 7-5 0,9 3-17 16,-7-9-13-16,11 8 0 0,-11-8 0 0,1-1 0 15,3 1 0-15,-2-2 0 0,3 3 0 0,-3-3 0 16,0-2 0-16,1 2 0 0,3-2 0 0,-5 0 0 0,3 2 0 15,-3 0 0-15,5-1 0 0,-6 1 0 0,7-1 0 16,-2 1 0-16,1-4 0 0,0 0 0 0,-1 4 0 16,1-4 0-16,2 0 0 0,-2 0 0 0,-1-4 0 15,1 0 0-15,0 4 0 0,-4 0 0 0,4 0 0 0,0-2 0 16,-5 1 0-16,3 1 0 0,-3-3 0 0,2-1 0 16,-2 0 0-16,2 0 0 0,2 2 0 0,1 0 0 0,-2-2 0 15,-1-1 0-15,1 4 0 0,2-3 0 0,-4-3 0 16,3 3 0-16,-4-3 0 0,2 1 0 0,-1-1 0 15,2 0 0-15,-2-3 0 0,-1 3 0 0,-3 0 0 0,1-3 0 16,-1 2 0-16,0-1 0 0,2-4 0 0,-4 3 0 16,3-3 0-16,0 2 0 0,-4-3 0 0,5 0 0 0,-5 1 0 15,4-2 0-15,1 0 0 0,-2-2 0 16,3 2 0-16,-5 2 0 0,3-7 0 0,-3 5 0 0,-2-2 0 16,3 0 0-16,-3 2 0 0,0-3 0 0,0 2 0 15,-5-1 0-15,3 2 0 0,-1 0 0 0,-5-2 0 0,4 2 0 16,-5 1 0-16,-1-2 0 0,1 3 0 0,-1-2 0 15,4 1 0-15,-4 0 0 0,3 2 0 0,-5 2 0 16,1-4 0-16,2 1 0 0,-8 2 0 0,4 1 0 0,-5-2 0 16,-2-1 0-16,-2 2-12 0,-2 1-162 0,-3 2-34 15,0-2-37-15,-4-1-7 0,1 1 11 0,-3 0 17 0,1 0 26 16,1 2 35-16,1-1 26 0</inkml:trace>
        </inkml:traceGroup>
      </inkml:traceGroup>
    </inkml:traceGroup>
  </inkml:traceGroup>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303F535-1A71-4B69-BC10-77150FCB0DDD}" type="datetimeFigureOut">
              <a:rPr lang="en-US" smtClean="0"/>
              <a:t>11/6/2023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472A941-5ABF-41D9-8506-441E06DBCD8D}" type="slidenum">
              <a:rPr lang="en-US" smtClean="0"/>
              <a:t>‹#›</a:t>
            </a:fld>
            <a:endParaRPr lang="en-US"/>
          </a:p>
        </p:txBody>
      </p:sp>
    </p:spTree>
    <p:extLst>
      <p:ext uri="{BB962C8B-B14F-4D97-AF65-F5344CB8AC3E}">
        <p14:creationId xmlns:p14="http://schemas.microsoft.com/office/powerpoint/2010/main" val="9599383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p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87" name="Google Shape;187;p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096781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a typeface="+mn-lt"/>
                <a:cs typeface="+mn-lt"/>
              </a:rPr>
              <a:t>The lipid mediators prostaglandins and leukotrienes are produced from arachidonic acid present in membrane phospholipids, and they stimulate vascular and cellular reactions in acute inflammation. </a:t>
            </a:r>
          </a:p>
          <a:p>
            <a:r>
              <a:rPr lang="en-US" dirty="0">
                <a:ea typeface="+mn-lt"/>
                <a:cs typeface="+mn-lt"/>
              </a:rPr>
              <a:t>Arachidonic acid is a 20-carbon polyunsaturated fatty acid that is derived from dietary sources or by conversion from the essential fatty acid linoleic acid. </a:t>
            </a:r>
          </a:p>
          <a:p>
            <a:r>
              <a:rPr lang="en-US" dirty="0">
                <a:ea typeface="+mn-lt"/>
                <a:cs typeface="+mn-lt"/>
              </a:rPr>
              <a:t>Most cellular arachidonic acid is esterified and incorporated into membrane phospholipids. </a:t>
            </a:r>
          </a:p>
          <a:p>
            <a:r>
              <a:rPr lang="en-US" dirty="0">
                <a:ea typeface="+mn-lt"/>
                <a:cs typeface="+mn-lt"/>
              </a:rPr>
              <a:t>Mechanical, chemical, and physical stimuli or other mediators (e.g., C5a) trigger the release of arachidonic acid from membranes by activating cellular phospholipases, mainly phospholipase A2. </a:t>
            </a:r>
          </a:p>
          <a:p>
            <a:r>
              <a:rPr lang="en-US" dirty="0">
                <a:ea typeface="+mn-lt"/>
                <a:cs typeface="+mn-lt"/>
              </a:rPr>
              <a:t>Once freed from the membrane, arachidonic acid is rapidly converted to bioactive mediators. These mediators, also called eicosanoids (because they are derived from 20-carbon fatty acids; Greek </a:t>
            </a:r>
            <a:r>
              <a:rPr lang="en-US" dirty="0" err="1">
                <a:ea typeface="+mn-lt"/>
                <a:cs typeface="+mn-lt"/>
              </a:rPr>
              <a:t>eicosa</a:t>
            </a:r>
            <a:r>
              <a:rPr lang="en-US" dirty="0">
                <a:ea typeface="+mn-lt"/>
                <a:cs typeface="+mn-lt"/>
              </a:rPr>
              <a:t> = 20), are synthesized by two major classes of enzymes: cyclooxygenases (which generate prostaglandins) and lipoxygenases (which produce leukotrienes and lipoxins) (Fig. 3.9). Eicosanoids bind to G protein-coupled receptors on many cell types and can mediate virtually every step of inflammation.</a:t>
            </a:r>
            <a:endParaRPr lang="en-US" dirty="0"/>
          </a:p>
          <a:p>
            <a:endParaRPr lang="en-US" dirty="0"/>
          </a:p>
        </p:txBody>
      </p:sp>
      <p:sp>
        <p:nvSpPr>
          <p:cNvPr id="4" name="Slide Number Placeholder 3"/>
          <p:cNvSpPr>
            <a:spLocks noGrp="1"/>
          </p:cNvSpPr>
          <p:nvPr>
            <p:ph type="sldNum" sz="quarter" idx="5"/>
          </p:nvPr>
        </p:nvSpPr>
        <p:spPr/>
        <p:txBody>
          <a:bodyPr/>
          <a:lstStyle/>
          <a:p>
            <a:fld id="{AFA8D010-6D82-4BB7-918F-A164F965CCF8}" type="slidenum">
              <a:rPr lang="en-US" smtClean="0"/>
              <a:t>11</a:t>
            </a:fld>
            <a:endParaRPr lang="en-US"/>
          </a:p>
        </p:txBody>
      </p:sp>
    </p:spTree>
    <p:extLst>
      <p:ext uri="{BB962C8B-B14F-4D97-AF65-F5344CB8AC3E}">
        <p14:creationId xmlns:p14="http://schemas.microsoft.com/office/powerpoint/2010/main" val="10009854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5F01379-B86E-1754-96E7-6D257494536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xmlns="" id="{BC83D371-94CB-8A11-2637-3DF4DBD174E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xmlns="" id="{28A8AAA9-5476-6CA6-50D4-A6F45C20DC3B}"/>
              </a:ext>
            </a:extLst>
          </p:cNvPr>
          <p:cNvSpPr>
            <a:spLocks noGrp="1"/>
          </p:cNvSpPr>
          <p:nvPr>
            <p:ph type="dt" sz="half" idx="10"/>
          </p:nvPr>
        </p:nvSpPr>
        <p:spPr/>
        <p:txBody>
          <a:bodyPr/>
          <a:lstStyle/>
          <a:p>
            <a:fld id="{135A194B-90C1-4A94-8C84-AD5043900FC1}" type="datetimeFigureOut">
              <a:rPr lang="en-US" smtClean="0"/>
              <a:t>11/6/2023</a:t>
            </a:fld>
            <a:endParaRPr lang="en-US"/>
          </a:p>
        </p:txBody>
      </p:sp>
      <p:sp>
        <p:nvSpPr>
          <p:cNvPr id="5" name="Footer Placeholder 4">
            <a:extLst>
              <a:ext uri="{FF2B5EF4-FFF2-40B4-BE49-F238E27FC236}">
                <a16:creationId xmlns:a16="http://schemas.microsoft.com/office/drawing/2014/main" xmlns="" id="{EFC29BFD-BB9A-94CA-A15E-915E292F94D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4375AD93-936C-0FE8-0BC2-480FB591DF1A}"/>
              </a:ext>
            </a:extLst>
          </p:cNvPr>
          <p:cNvSpPr>
            <a:spLocks noGrp="1"/>
          </p:cNvSpPr>
          <p:nvPr>
            <p:ph type="sldNum" sz="quarter" idx="12"/>
          </p:nvPr>
        </p:nvSpPr>
        <p:spPr/>
        <p:txBody>
          <a:bodyPr/>
          <a:lstStyle/>
          <a:p>
            <a:fld id="{AD289309-C72A-450F-ADCD-180A28F6693B}" type="slidenum">
              <a:rPr lang="en-US" smtClean="0"/>
              <a:t>‹#›</a:t>
            </a:fld>
            <a:endParaRPr lang="en-US"/>
          </a:p>
        </p:txBody>
      </p:sp>
    </p:spTree>
    <p:extLst>
      <p:ext uri="{BB962C8B-B14F-4D97-AF65-F5344CB8AC3E}">
        <p14:creationId xmlns:p14="http://schemas.microsoft.com/office/powerpoint/2010/main" val="31897313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B60608F-F908-AB68-68B4-0F613457726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xmlns="" id="{298F6371-DC45-6AED-601F-2AD996B3A95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22148110-2EB0-3673-D089-A9765B9B9A4A}"/>
              </a:ext>
            </a:extLst>
          </p:cNvPr>
          <p:cNvSpPr>
            <a:spLocks noGrp="1"/>
          </p:cNvSpPr>
          <p:nvPr>
            <p:ph type="dt" sz="half" idx="10"/>
          </p:nvPr>
        </p:nvSpPr>
        <p:spPr/>
        <p:txBody>
          <a:bodyPr/>
          <a:lstStyle/>
          <a:p>
            <a:fld id="{135A194B-90C1-4A94-8C84-AD5043900FC1}" type="datetimeFigureOut">
              <a:rPr lang="en-US" smtClean="0"/>
              <a:t>11/6/2023</a:t>
            </a:fld>
            <a:endParaRPr lang="en-US"/>
          </a:p>
        </p:txBody>
      </p:sp>
      <p:sp>
        <p:nvSpPr>
          <p:cNvPr id="5" name="Footer Placeholder 4">
            <a:extLst>
              <a:ext uri="{FF2B5EF4-FFF2-40B4-BE49-F238E27FC236}">
                <a16:creationId xmlns:a16="http://schemas.microsoft.com/office/drawing/2014/main" xmlns="" id="{F5328F15-12ED-7705-5D4E-9F08E37BB26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826C3A64-6933-CADC-05D2-2E030C540C34}"/>
              </a:ext>
            </a:extLst>
          </p:cNvPr>
          <p:cNvSpPr>
            <a:spLocks noGrp="1"/>
          </p:cNvSpPr>
          <p:nvPr>
            <p:ph type="sldNum" sz="quarter" idx="12"/>
          </p:nvPr>
        </p:nvSpPr>
        <p:spPr/>
        <p:txBody>
          <a:bodyPr/>
          <a:lstStyle/>
          <a:p>
            <a:fld id="{AD289309-C72A-450F-ADCD-180A28F6693B}" type="slidenum">
              <a:rPr lang="en-US" smtClean="0"/>
              <a:t>‹#›</a:t>
            </a:fld>
            <a:endParaRPr lang="en-US"/>
          </a:p>
        </p:txBody>
      </p:sp>
    </p:spTree>
    <p:extLst>
      <p:ext uri="{BB962C8B-B14F-4D97-AF65-F5344CB8AC3E}">
        <p14:creationId xmlns:p14="http://schemas.microsoft.com/office/powerpoint/2010/main" val="42732103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EA99D17-7D16-F892-E09C-1C0BBF26C3C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xmlns="" id="{427B6C01-C79D-A21D-BBC0-3D3429918DB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xmlns="" id="{64239B98-49EE-4E14-D9D3-2DD649047FF1}"/>
              </a:ext>
            </a:extLst>
          </p:cNvPr>
          <p:cNvSpPr>
            <a:spLocks noGrp="1"/>
          </p:cNvSpPr>
          <p:nvPr>
            <p:ph type="dt" sz="half" idx="10"/>
          </p:nvPr>
        </p:nvSpPr>
        <p:spPr/>
        <p:txBody>
          <a:bodyPr/>
          <a:lstStyle/>
          <a:p>
            <a:fld id="{135A194B-90C1-4A94-8C84-AD5043900FC1}" type="datetimeFigureOut">
              <a:rPr lang="en-US" smtClean="0"/>
              <a:t>11/6/2023</a:t>
            </a:fld>
            <a:endParaRPr lang="en-US"/>
          </a:p>
        </p:txBody>
      </p:sp>
      <p:sp>
        <p:nvSpPr>
          <p:cNvPr id="5" name="Footer Placeholder 4">
            <a:extLst>
              <a:ext uri="{FF2B5EF4-FFF2-40B4-BE49-F238E27FC236}">
                <a16:creationId xmlns:a16="http://schemas.microsoft.com/office/drawing/2014/main" xmlns="" id="{18856089-4852-C990-68B0-226EAE48922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7C1196D5-B794-39F7-5887-63F5D6BE6FA7}"/>
              </a:ext>
            </a:extLst>
          </p:cNvPr>
          <p:cNvSpPr>
            <a:spLocks noGrp="1"/>
          </p:cNvSpPr>
          <p:nvPr>
            <p:ph type="sldNum" sz="quarter" idx="12"/>
          </p:nvPr>
        </p:nvSpPr>
        <p:spPr/>
        <p:txBody>
          <a:bodyPr/>
          <a:lstStyle/>
          <a:p>
            <a:fld id="{AD289309-C72A-450F-ADCD-180A28F6693B}" type="slidenum">
              <a:rPr lang="en-US" smtClean="0"/>
              <a:t>‹#›</a:t>
            </a:fld>
            <a:endParaRPr lang="en-US"/>
          </a:p>
        </p:txBody>
      </p:sp>
    </p:spTree>
    <p:extLst>
      <p:ext uri="{BB962C8B-B14F-4D97-AF65-F5344CB8AC3E}">
        <p14:creationId xmlns:p14="http://schemas.microsoft.com/office/powerpoint/2010/main" val="9190545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7C6404B-ED3D-B26D-42E9-E4B3AFE225C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xmlns="" id="{E503DF34-193D-0AB1-B0E0-53F96CB67F5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xmlns="" id="{5FB9311D-35CC-2E6D-41DC-118B3B4B2D4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xmlns="" id="{C51E7C1C-5BAE-56FE-71DD-C9A263FD93CF}"/>
              </a:ext>
            </a:extLst>
          </p:cNvPr>
          <p:cNvSpPr>
            <a:spLocks noGrp="1"/>
          </p:cNvSpPr>
          <p:nvPr>
            <p:ph type="dt" sz="half" idx="10"/>
          </p:nvPr>
        </p:nvSpPr>
        <p:spPr/>
        <p:txBody>
          <a:bodyPr/>
          <a:lstStyle/>
          <a:p>
            <a:fld id="{135A194B-90C1-4A94-8C84-AD5043900FC1}" type="datetimeFigureOut">
              <a:rPr lang="en-US" smtClean="0"/>
              <a:t>11/6/2023</a:t>
            </a:fld>
            <a:endParaRPr lang="en-US"/>
          </a:p>
        </p:txBody>
      </p:sp>
      <p:sp>
        <p:nvSpPr>
          <p:cNvPr id="6" name="Footer Placeholder 5">
            <a:extLst>
              <a:ext uri="{FF2B5EF4-FFF2-40B4-BE49-F238E27FC236}">
                <a16:creationId xmlns:a16="http://schemas.microsoft.com/office/drawing/2014/main" xmlns="" id="{56F5DE04-5CA0-7686-0308-F4159C514F2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1998F44C-6465-3023-62BC-BCF3C95BE11C}"/>
              </a:ext>
            </a:extLst>
          </p:cNvPr>
          <p:cNvSpPr>
            <a:spLocks noGrp="1"/>
          </p:cNvSpPr>
          <p:nvPr>
            <p:ph type="sldNum" sz="quarter" idx="12"/>
          </p:nvPr>
        </p:nvSpPr>
        <p:spPr/>
        <p:txBody>
          <a:bodyPr/>
          <a:lstStyle/>
          <a:p>
            <a:fld id="{AD289309-C72A-450F-ADCD-180A28F6693B}" type="slidenum">
              <a:rPr lang="en-US" smtClean="0"/>
              <a:t>‹#›</a:t>
            </a:fld>
            <a:endParaRPr lang="en-US"/>
          </a:p>
        </p:txBody>
      </p:sp>
    </p:spTree>
    <p:extLst>
      <p:ext uri="{BB962C8B-B14F-4D97-AF65-F5344CB8AC3E}">
        <p14:creationId xmlns:p14="http://schemas.microsoft.com/office/powerpoint/2010/main" val="34698926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94FEC51-B2D2-2461-02C4-8FF41D98340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xmlns="" id="{F5D314E2-AEA5-DB96-1518-95AF95AC595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xmlns="" id="{91B0C897-BEB0-1CFF-6436-4D9564ADCB0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xmlns="" id="{DDE68BBB-34D4-5EFA-C1D4-0E4A8965486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xmlns="" id="{01B2ED12-7B62-E3A6-FCB0-17D1B565F67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xmlns="" id="{90B92B8F-CFBE-6901-AEDD-1EA92FC8CD3E}"/>
              </a:ext>
            </a:extLst>
          </p:cNvPr>
          <p:cNvSpPr>
            <a:spLocks noGrp="1"/>
          </p:cNvSpPr>
          <p:nvPr>
            <p:ph type="dt" sz="half" idx="10"/>
          </p:nvPr>
        </p:nvSpPr>
        <p:spPr/>
        <p:txBody>
          <a:bodyPr/>
          <a:lstStyle/>
          <a:p>
            <a:fld id="{135A194B-90C1-4A94-8C84-AD5043900FC1}" type="datetimeFigureOut">
              <a:rPr lang="en-US" smtClean="0"/>
              <a:t>11/6/2023</a:t>
            </a:fld>
            <a:endParaRPr lang="en-US"/>
          </a:p>
        </p:txBody>
      </p:sp>
      <p:sp>
        <p:nvSpPr>
          <p:cNvPr id="8" name="Footer Placeholder 7">
            <a:extLst>
              <a:ext uri="{FF2B5EF4-FFF2-40B4-BE49-F238E27FC236}">
                <a16:creationId xmlns:a16="http://schemas.microsoft.com/office/drawing/2014/main" xmlns="" id="{DB110936-1886-FCF4-2E1B-07384F45C57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xmlns="" id="{AD61E335-57B6-688F-670F-C7013F7C6E99}"/>
              </a:ext>
            </a:extLst>
          </p:cNvPr>
          <p:cNvSpPr>
            <a:spLocks noGrp="1"/>
          </p:cNvSpPr>
          <p:nvPr>
            <p:ph type="sldNum" sz="quarter" idx="12"/>
          </p:nvPr>
        </p:nvSpPr>
        <p:spPr/>
        <p:txBody>
          <a:bodyPr/>
          <a:lstStyle/>
          <a:p>
            <a:fld id="{AD289309-C72A-450F-ADCD-180A28F6693B}" type="slidenum">
              <a:rPr lang="en-US" smtClean="0"/>
              <a:t>‹#›</a:t>
            </a:fld>
            <a:endParaRPr lang="en-US"/>
          </a:p>
        </p:txBody>
      </p:sp>
    </p:spTree>
    <p:extLst>
      <p:ext uri="{BB962C8B-B14F-4D97-AF65-F5344CB8AC3E}">
        <p14:creationId xmlns:p14="http://schemas.microsoft.com/office/powerpoint/2010/main" val="26138166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92B997A-805C-5A75-7DBB-30B50DDA9CA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xmlns="" id="{0D659052-2D26-2FFE-4D5D-45AE0CCEC64A}"/>
              </a:ext>
            </a:extLst>
          </p:cNvPr>
          <p:cNvSpPr>
            <a:spLocks noGrp="1"/>
          </p:cNvSpPr>
          <p:nvPr>
            <p:ph type="dt" sz="half" idx="10"/>
          </p:nvPr>
        </p:nvSpPr>
        <p:spPr/>
        <p:txBody>
          <a:bodyPr/>
          <a:lstStyle/>
          <a:p>
            <a:fld id="{135A194B-90C1-4A94-8C84-AD5043900FC1}" type="datetimeFigureOut">
              <a:rPr lang="en-US" smtClean="0"/>
              <a:t>11/6/2023</a:t>
            </a:fld>
            <a:endParaRPr lang="en-US"/>
          </a:p>
        </p:txBody>
      </p:sp>
      <p:sp>
        <p:nvSpPr>
          <p:cNvPr id="4" name="Footer Placeholder 3">
            <a:extLst>
              <a:ext uri="{FF2B5EF4-FFF2-40B4-BE49-F238E27FC236}">
                <a16:creationId xmlns:a16="http://schemas.microsoft.com/office/drawing/2014/main" xmlns="" id="{9BA62142-7011-C21B-A849-46873EFFD7C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xmlns="" id="{9EF276BA-2759-262B-F1A1-4C87E7DD14C6}"/>
              </a:ext>
            </a:extLst>
          </p:cNvPr>
          <p:cNvSpPr>
            <a:spLocks noGrp="1"/>
          </p:cNvSpPr>
          <p:nvPr>
            <p:ph type="sldNum" sz="quarter" idx="12"/>
          </p:nvPr>
        </p:nvSpPr>
        <p:spPr/>
        <p:txBody>
          <a:bodyPr/>
          <a:lstStyle/>
          <a:p>
            <a:fld id="{AD289309-C72A-450F-ADCD-180A28F6693B}" type="slidenum">
              <a:rPr lang="en-US" smtClean="0"/>
              <a:t>‹#›</a:t>
            </a:fld>
            <a:endParaRPr lang="en-US"/>
          </a:p>
        </p:txBody>
      </p:sp>
    </p:spTree>
    <p:extLst>
      <p:ext uri="{BB962C8B-B14F-4D97-AF65-F5344CB8AC3E}">
        <p14:creationId xmlns:p14="http://schemas.microsoft.com/office/powerpoint/2010/main" val="8599017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xmlns="" id="{E664BC2D-7E81-DCF5-7EDF-1F881FB64B61}"/>
              </a:ext>
            </a:extLst>
          </p:cNvPr>
          <p:cNvSpPr>
            <a:spLocks noGrp="1"/>
          </p:cNvSpPr>
          <p:nvPr>
            <p:ph type="dt" sz="half" idx="10"/>
          </p:nvPr>
        </p:nvSpPr>
        <p:spPr/>
        <p:txBody>
          <a:bodyPr/>
          <a:lstStyle/>
          <a:p>
            <a:fld id="{135A194B-90C1-4A94-8C84-AD5043900FC1}" type="datetimeFigureOut">
              <a:rPr lang="en-US" smtClean="0"/>
              <a:t>11/6/2023</a:t>
            </a:fld>
            <a:endParaRPr lang="en-US"/>
          </a:p>
        </p:txBody>
      </p:sp>
      <p:sp>
        <p:nvSpPr>
          <p:cNvPr id="3" name="Footer Placeholder 2">
            <a:extLst>
              <a:ext uri="{FF2B5EF4-FFF2-40B4-BE49-F238E27FC236}">
                <a16:creationId xmlns:a16="http://schemas.microsoft.com/office/drawing/2014/main" xmlns="" id="{8DE48EE0-8568-B301-D1C7-5FAD219E254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xmlns="" id="{FECC946E-4511-FD6B-9A93-B8C6EC7B4EE0}"/>
              </a:ext>
            </a:extLst>
          </p:cNvPr>
          <p:cNvSpPr>
            <a:spLocks noGrp="1"/>
          </p:cNvSpPr>
          <p:nvPr>
            <p:ph type="sldNum" sz="quarter" idx="12"/>
          </p:nvPr>
        </p:nvSpPr>
        <p:spPr/>
        <p:txBody>
          <a:bodyPr/>
          <a:lstStyle/>
          <a:p>
            <a:fld id="{AD289309-C72A-450F-ADCD-180A28F6693B}" type="slidenum">
              <a:rPr lang="en-US" smtClean="0"/>
              <a:t>‹#›</a:t>
            </a:fld>
            <a:endParaRPr lang="en-US"/>
          </a:p>
        </p:txBody>
      </p:sp>
    </p:spTree>
    <p:extLst>
      <p:ext uri="{BB962C8B-B14F-4D97-AF65-F5344CB8AC3E}">
        <p14:creationId xmlns:p14="http://schemas.microsoft.com/office/powerpoint/2010/main" val="364185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7A4F04C-E67E-3336-9805-25D5F3878D4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xmlns="" id="{D87BACFD-A1BD-6A28-F882-1F3AA54FF6E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xmlns="" id="{85F87900-A57F-BF97-0D1D-9952B242B36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655B76E4-10EB-200B-EBC2-A0477FAA24B9}"/>
              </a:ext>
            </a:extLst>
          </p:cNvPr>
          <p:cNvSpPr>
            <a:spLocks noGrp="1"/>
          </p:cNvSpPr>
          <p:nvPr>
            <p:ph type="dt" sz="half" idx="10"/>
          </p:nvPr>
        </p:nvSpPr>
        <p:spPr/>
        <p:txBody>
          <a:bodyPr/>
          <a:lstStyle/>
          <a:p>
            <a:fld id="{135A194B-90C1-4A94-8C84-AD5043900FC1}" type="datetimeFigureOut">
              <a:rPr lang="en-US" smtClean="0"/>
              <a:t>11/6/2023</a:t>
            </a:fld>
            <a:endParaRPr lang="en-US"/>
          </a:p>
        </p:txBody>
      </p:sp>
      <p:sp>
        <p:nvSpPr>
          <p:cNvPr id="6" name="Footer Placeholder 5">
            <a:extLst>
              <a:ext uri="{FF2B5EF4-FFF2-40B4-BE49-F238E27FC236}">
                <a16:creationId xmlns:a16="http://schemas.microsoft.com/office/drawing/2014/main" xmlns="" id="{37ABECEA-B083-E541-83EF-E16B8D747B7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349D7563-4EAD-E3D0-19E7-0F26D1FE99AB}"/>
              </a:ext>
            </a:extLst>
          </p:cNvPr>
          <p:cNvSpPr>
            <a:spLocks noGrp="1"/>
          </p:cNvSpPr>
          <p:nvPr>
            <p:ph type="sldNum" sz="quarter" idx="12"/>
          </p:nvPr>
        </p:nvSpPr>
        <p:spPr/>
        <p:txBody>
          <a:bodyPr/>
          <a:lstStyle/>
          <a:p>
            <a:fld id="{AD289309-C72A-450F-ADCD-180A28F6693B}" type="slidenum">
              <a:rPr lang="en-US" smtClean="0"/>
              <a:t>‹#›</a:t>
            </a:fld>
            <a:endParaRPr lang="en-US"/>
          </a:p>
        </p:txBody>
      </p:sp>
    </p:spTree>
    <p:extLst>
      <p:ext uri="{BB962C8B-B14F-4D97-AF65-F5344CB8AC3E}">
        <p14:creationId xmlns:p14="http://schemas.microsoft.com/office/powerpoint/2010/main" val="33221187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4E3335C-A06B-1084-80F4-FA773049059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xmlns="" id="{2CC63EA5-EC25-8E88-C603-48BFE692B0D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xmlns="" id="{CAE2E598-4881-D2C9-C7BE-7CC69C5EAC0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E6EC828C-1B35-C1EB-BD99-FF625C4B8745}"/>
              </a:ext>
            </a:extLst>
          </p:cNvPr>
          <p:cNvSpPr>
            <a:spLocks noGrp="1"/>
          </p:cNvSpPr>
          <p:nvPr>
            <p:ph type="dt" sz="half" idx="10"/>
          </p:nvPr>
        </p:nvSpPr>
        <p:spPr/>
        <p:txBody>
          <a:bodyPr/>
          <a:lstStyle/>
          <a:p>
            <a:fld id="{135A194B-90C1-4A94-8C84-AD5043900FC1}" type="datetimeFigureOut">
              <a:rPr lang="en-US" smtClean="0"/>
              <a:t>11/6/2023</a:t>
            </a:fld>
            <a:endParaRPr lang="en-US"/>
          </a:p>
        </p:txBody>
      </p:sp>
      <p:sp>
        <p:nvSpPr>
          <p:cNvPr id="6" name="Footer Placeholder 5">
            <a:extLst>
              <a:ext uri="{FF2B5EF4-FFF2-40B4-BE49-F238E27FC236}">
                <a16:creationId xmlns:a16="http://schemas.microsoft.com/office/drawing/2014/main" xmlns="" id="{E9090553-B162-CFB5-DE11-19C72660588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47EDA376-9EAD-A0F3-1B08-588BBE6D4A90}"/>
              </a:ext>
            </a:extLst>
          </p:cNvPr>
          <p:cNvSpPr>
            <a:spLocks noGrp="1"/>
          </p:cNvSpPr>
          <p:nvPr>
            <p:ph type="sldNum" sz="quarter" idx="12"/>
          </p:nvPr>
        </p:nvSpPr>
        <p:spPr/>
        <p:txBody>
          <a:bodyPr/>
          <a:lstStyle/>
          <a:p>
            <a:fld id="{AD289309-C72A-450F-ADCD-180A28F6693B}" type="slidenum">
              <a:rPr lang="en-US" smtClean="0"/>
              <a:t>‹#›</a:t>
            </a:fld>
            <a:endParaRPr lang="en-US"/>
          </a:p>
        </p:txBody>
      </p:sp>
    </p:spTree>
    <p:extLst>
      <p:ext uri="{BB962C8B-B14F-4D97-AF65-F5344CB8AC3E}">
        <p14:creationId xmlns:p14="http://schemas.microsoft.com/office/powerpoint/2010/main" val="5499664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C36A22E-4E5D-8D91-DE82-D41BBB9030E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xmlns="" id="{596AD886-7D8E-6CDE-9E6F-A06DDE3EC43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0CDC503F-C7A5-785E-62FA-784FAA9CB1BF}"/>
              </a:ext>
            </a:extLst>
          </p:cNvPr>
          <p:cNvSpPr>
            <a:spLocks noGrp="1"/>
          </p:cNvSpPr>
          <p:nvPr>
            <p:ph type="dt" sz="half" idx="10"/>
          </p:nvPr>
        </p:nvSpPr>
        <p:spPr/>
        <p:txBody>
          <a:bodyPr/>
          <a:lstStyle/>
          <a:p>
            <a:fld id="{135A194B-90C1-4A94-8C84-AD5043900FC1}" type="datetimeFigureOut">
              <a:rPr lang="en-US" smtClean="0"/>
              <a:t>11/6/2023</a:t>
            </a:fld>
            <a:endParaRPr lang="en-US"/>
          </a:p>
        </p:txBody>
      </p:sp>
      <p:sp>
        <p:nvSpPr>
          <p:cNvPr id="5" name="Footer Placeholder 4">
            <a:extLst>
              <a:ext uri="{FF2B5EF4-FFF2-40B4-BE49-F238E27FC236}">
                <a16:creationId xmlns:a16="http://schemas.microsoft.com/office/drawing/2014/main" xmlns="" id="{BC56DCC6-6624-AD6F-B6BE-D9DF2B7DDC6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C4A4D1A5-3442-E95D-F3BC-7CED2293E3AF}"/>
              </a:ext>
            </a:extLst>
          </p:cNvPr>
          <p:cNvSpPr>
            <a:spLocks noGrp="1"/>
          </p:cNvSpPr>
          <p:nvPr>
            <p:ph type="sldNum" sz="quarter" idx="12"/>
          </p:nvPr>
        </p:nvSpPr>
        <p:spPr/>
        <p:txBody>
          <a:bodyPr/>
          <a:lstStyle/>
          <a:p>
            <a:fld id="{AD289309-C72A-450F-ADCD-180A28F6693B}" type="slidenum">
              <a:rPr lang="en-US" smtClean="0"/>
              <a:t>‹#›</a:t>
            </a:fld>
            <a:endParaRPr lang="en-US"/>
          </a:p>
        </p:txBody>
      </p:sp>
    </p:spTree>
    <p:extLst>
      <p:ext uri="{BB962C8B-B14F-4D97-AF65-F5344CB8AC3E}">
        <p14:creationId xmlns:p14="http://schemas.microsoft.com/office/powerpoint/2010/main" val="33166144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xmlns="" id="{3A5330BB-1F81-898D-D6AA-A5AB39E3B639}"/>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xmlns="" id="{3C713942-740D-3E57-ED8B-1D80CEC9A45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2471E0B0-F3FE-C61B-0391-7924CA59596B}"/>
              </a:ext>
            </a:extLst>
          </p:cNvPr>
          <p:cNvSpPr>
            <a:spLocks noGrp="1"/>
          </p:cNvSpPr>
          <p:nvPr>
            <p:ph type="dt" sz="half" idx="10"/>
          </p:nvPr>
        </p:nvSpPr>
        <p:spPr/>
        <p:txBody>
          <a:bodyPr/>
          <a:lstStyle/>
          <a:p>
            <a:fld id="{135A194B-90C1-4A94-8C84-AD5043900FC1}" type="datetimeFigureOut">
              <a:rPr lang="en-US" smtClean="0"/>
              <a:t>11/6/2023</a:t>
            </a:fld>
            <a:endParaRPr lang="en-US"/>
          </a:p>
        </p:txBody>
      </p:sp>
      <p:sp>
        <p:nvSpPr>
          <p:cNvPr id="5" name="Footer Placeholder 4">
            <a:extLst>
              <a:ext uri="{FF2B5EF4-FFF2-40B4-BE49-F238E27FC236}">
                <a16:creationId xmlns:a16="http://schemas.microsoft.com/office/drawing/2014/main" xmlns="" id="{5C0BC192-4753-896C-B214-9589D33FF1D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206903D6-9924-A37F-15BB-4E9CEF18C152}"/>
              </a:ext>
            </a:extLst>
          </p:cNvPr>
          <p:cNvSpPr>
            <a:spLocks noGrp="1"/>
          </p:cNvSpPr>
          <p:nvPr>
            <p:ph type="sldNum" sz="quarter" idx="12"/>
          </p:nvPr>
        </p:nvSpPr>
        <p:spPr/>
        <p:txBody>
          <a:bodyPr/>
          <a:lstStyle/>
          <a:p>
            <a:fld id="{AD289309-C72A-450F-ADCD-180A28F6693B}" type="slidenum">
              <a:rPr lang="en-US" smtClean="0"/>
              <a:t>‹#›</a:t>
            </a:fld>
            <a:endParaRPr lang="en-US"/>
          </a:p>
        </p:txBody>
      </p:sp>
    </p:spTree>
    <p:extLst>
      <p:ext uri="{BB962C8B-B14F-4D97-AF65-F5344CB8AC3E}">
        <p14:creationId xmlns:p14="http://schemas.microsoft.com/office/powerpoint/2010/main" val="13220283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xmlns="" id="{7F8E3158-052C-2782-9892-6B0BFF11F1E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xmlns="" id="{C4C9D6D5-34E7-D6A5-A6E8-91405A294B6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F09D165C-F7A8-0A40-9E9D-47A29D0A7B1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35A194B-90C1-4A94-8C84-AD5043900FC1}" type="datetimeFigureOut">
              <a:rPr lang="en-US" smtClean="0"/>
              <a:t>11/6/2023</a:t>
            </a:fld>
            <a:endParaRPr lang="en-US"/>
          </a:p>
        </p:txBody>
      </p:sp>
      <p:sp>
        <p:nvSpPr>
          <p:cNvPr id="5" name="Footer Placeholder 4">
            <a:extLst>
              <a:ext uri="{FF2B5EF4-FFF2-40B4-BE49-F238E27FC236}">
                <a16:creationId xmlns:a16="http://schemas.microsoft.com/office/drawing/2014/main" xmlns="" id="{9C8A0C39-5F06-1936-B38C-E3E0B237667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xmlns="" id="{62CA4008-9D3A-AABE-2956-1903C2FAF25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D289309-C72A-450F-ADCD-180A28F6693B}" type="slidenum">
              <a:rPr lang="en-US" smtClean="0"/>
              <a:t>‹#›</a:t>
            </a:fld>
            <a:endParaRPr lang="en-US"/>
          </a:p>
        </p:txBody>
      </p:sp>
    </p:spTree>
    <p:extLst>
      <p:ext uri="{BB962C8B-B14F-4D97-AF65-F5344CB8AC3E}">
        <p14:creationId xmlns:p14="http://schemas.microsoft.com/office/powerpoint/2010/main" val="299313352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mailto:r.Marji@bau.edu.jo" TargetMode="External"/><Relationship Id="rId1" Type="http://schemas.openxmlformats.org/officeDocument/2006/relationships/slideLayout" Target="../slideLayouts/slideLayout1.xml"/><Relationship Id="rId4" Type="http://schemas.openxmlformats.org/officeDocument/2006/relationships/image" Target="../media/image2.sv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8" Type="http://schemas.openxmlformats.org/officeDocument/2006/relationships/customXml" Target="../ink/ink2.xml"/><Relationship Id="rId3" Type="http://schemas.openxmlformats.org/officeDocument/2006/relationships/customXml" Target="../ink/ink1.xml"/><Relationship Id="rId7" Type="http://schemas.openxmlformats.org/officeDocument/2006/relationships/image" Target="../media/image13.png"/><Relationship Id="rId12" Type="http://schemas.openxmlformats.org/officeDocument/2006/relationships/image" Target="../media/image16.emf"/><Relationship Id="rId2" Type="http://schemas.openxmlformats.org/officeDocument/2006/relationships/image" Target="../media/image9.png"/><Relationship Id="rId1" Type="http://schemas.openxmlformats.org/officeDocument/2006/relationships/slideLayout" Target="../slideLayouts/slideLayout2.xml"/><Relationship Id="rId6" Type="http://schemas.openxmlformats.org/officeDocument/2006/relationships/image" Target="../media/image12.png"/><Relationship Id="rId11" Type="http://schemas.openxmlformats.org/officeDocument/2006/relationships/customXml" Target="../ink/ink3.xml"/><Relationship Id="rId5" Type="http://schemas.openxmlformats.org/officeDocument/2006/relationships/image" Target="../media/image11.png"/><Relationship Id="rId10" Type="http://schemas.openxmlformats.org/officeDocument/2006/relationships/image" Target="../media/image15.png"/><Relationship Id="rId4" Type="http://schemas.openxmlformats.org/officeDocument/2006/relationships/image" Target="../media/image10.emf"/><Relationship Id="rId9" Type="http://schemas.openxmlformats.org/officeDocument/2006/relationships/image" Target="../media/image14.emf"/></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xmlns="" id="{6375520A-46D4-92EC-4E89-5500CD014287}"/>
              </a:ext>
            </a:extLst>
          </p:cNvPr>
          <p:cNvSpPr>
            <a:spLocks noGrp="1"/>
          </p:cNvSpPr>
          <p:nvPr>
            <p:ph type="ctrTitle"/>
          </p:nvPr>
        </p:nvSpPr>
        <p:spPr>
          <a:xfrm>
            <a:off x="474785" y="844805"/>
            <a:ext cx="11376745" cy="1011402"/>
          </a:xfrm>
        </p:spPr>
        <p:txBody>
          <a:bodyPr anchor="t">
            <a:normAutofit/>
          </a:bodyPr>
          <a:lstStyle/>
          <a:p>
            <a:r>
              <a:rPr lang="en-US" sz="4400" dirty="0">
                <a:solidFill>
                  <a:schemeClr val="tx2"/>
                </a:solidFill>
              </a:rPr>
              <a:t>Introduction To Pathology</a:t>
            </a:r>
          </a:p>
        </p:txBody>
      </p:sp>
      <p:sp>
        <p:nvSpPr>
          <p:cNvPr id="5" name="Subtitle 4">
            <a:extLst>
              <a:ext uri="{FF2B5EF4-FFF2-40B4-BE49-F238E27FC236}">
                <a16:creationId xmlns:a16="http://schemas.microsoft.com/office/drawing/2014/main" xmlns="" id="{50C978A5-BE36-3B0C-1411-BEA95B133B44}"/>
              </a:ext>
            </a:extLst>
          </p:cNvPr>
          <p:cNvSpPr>
            <a:spLocks noGrp="1"/>
          </p:cNvSpPr>
          <p:nvPr>
            <p:ph type="subTitle" idx="1"/>
          </p:nvPr>
        </p:nvSpPr>
        <p:spPr>
          <a:xfrm>
            <a:off x="5750170" y="2666159"/>
            <a:ext cx="6101360" cy="1601672"/>
          </a:xfrm>
        </p:spPr>
        <p:txBody>
          <a:bodyPr anchor="b">
            <a:normAutofit/>
          </a:bodyPr>
          <a:lstStyle/>
          <a:p>
            <a:pPr algn="l"/>
            <a:r>
              <a:rPr lang="en-US" sz="2800" dirty="0">
                <a:solidFill>
                  <a:schemeClr val="tx2"/>
                </a:solidFill>
              </a:rPr>
              <a:t>Dr. Raya D. Marji, M.D.</a:t>
            </a:r>
          </a:p>
          <a:p>
            <a:pPr algn="l"/>
            <a:r>
              <a:rPr lang="en-US" sz="2800" dirty="0">
                <a:solidFill>
                  <a:schemeClr val="tx2"/>
                </a:solidFill>
              </a:rPr>
              <a:t>Email: </a:t>
            </a:r>
            <a:r>
              <a:rPr lang="en-US" sz="2800" dirty="0">
                <a:solidFill>
                  <a:schemeClr val="tx2"/>
                </a:solidFill>
                <a:hlinkClick r:id="rId2"/>
              </a:rPr>
              <a:t>r.marji@bau.edu.jo</a:t>
            </a:r>
            <a:endParaRPr lang="en-US" sz="2800" dirty="0">
              <a:solidFill>
                <a:schemeClr val="tx2"/>
              </a:solidFill>
            </a:endParaRPr>
          </a:p>
          <a:p>
            <a:pPr algn="l"/>
            <a:r>
              <a:rPr lang="en-US" sz="2800" dirty="0">
                <a:solidFill>
                  <a:schemeClr val="tx2"/>
                </a:solidFill>
              </a:rPr>
              <a:t>Office: O-301</a:t>
            </a:r>
          </a:p>
          <a:p>
            <a:pPr algn="l"/>
            <a:endParaRPr lang="en-US" sz="1100" dirty="0">
              <a:solidFill>
                <a:schemeClr val="tx2"/>
              </a:solidFill>
            </a:endParaRPr>
          </a:p>
          <a:p>
            <a:pPr algn="l"/>
            <a:endParaRPr lang="en-US" sz="1100" dirty="0">
              <a:solidFill>
                <a:schemeClr val="tx2"/>
              </a:solidFill>
            </a:endParaRPr>
          </a:p>
        </p:txBody>
      </p:sp>
      <p:pic>
        <p:nvPicPr>
          <p:cNvPr id="9" name="Graphic 8" descr="Microscope">
            <a:extLst>
              <a:ext uri="{FF2B5EF4-FFF2-40B4-BE49-F238E27FC236}">
                <a16:creationId xmlns:a16="http://schemas.microsoft.com/office/drawing/2014/main" xmlns="" id="{D7F2FFFE-DAE7-2E15-BACC-567F4995716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a:off x="340470" y="1815320"/>
            <a:ext cx="4141760" cy="4141760"/>
          </a:xfrm>
          <a:custGeom>
            <a:avLst/>
            <a:gdLst/>
            <a:ahLst/>
            <a:cxnLst/>
            <a:rect l="l" t="t" r="r" b="b"/>
            <a:pathLst>
              <a:path w="4141760" h="4377846">
                <a:moveTo>
                  <a:pt x="0" y="0"/>
                </a:moveTo>
                <a:lnTo>
                  <a:pt x="4141760" y="0"/>
                </a:lnTo>
                <a:lnTo>
                  <a:pt x="4141760" y="4377846"/>
                </a:lnTo>
                <a:lnTo>
                  <a:pt x="0" y="4377846"/>
                </a:lnTo>
                <a:close/>
              </a:path>
            </a:pathLst>
          </a:custGeom>
        </p:spPr>
      </p:pic>
    </p:spTree>
    <p:extLst>
      <p:ext uri="{BB962C8B-B14F-4D97-AF65-F5344CB8AC3E}">
        <p14:creationId xmlns:p14="http://schemas.microsoft.com/office/powerpoint/2010/main" val="17448341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xmlns="" id="{332343AB-30EE-8D3F-609E-11D16DD9DE2C}"/>
              </a:ext>
            </a:extLst>
          </p:cNvPr>
          <p:cNvSpPr>
            <a:spLocks noGrp="1"/>
          </p:cNvSpPr>
          <p:nvPr>
            <p:ph type="title"/>
          </p:nvPr>
        </p:nvSpPr>
        <p:spPr>
          <a:xfrm>
            <a:off x="838200" y="2581852"/>
            <a:ext cx="10515600" cy="1325563"/>
          </a:xfrm>
        </p:spPr>
        <p:txBody>
          <a:bodyPr/>
          <a:lstStyle/>
          <a:p>
            <a:pPr algn="ctr"/>
            <a:r>
              <a:rPr lang="en-US" dirty="0"/>
              <a:t>Mediators of Inflammation/ Cell-derived mediators</a:t>
            </a:r>
          </a:p>
        </p:txBody>
      </p:sp>
    </p:spTree>
    <p:extLst>
      <p:ext uri="{BB962C8B-B14F-4D97-AF65-F5344CB8AC3E}">
        <p14:creationId xmlns:p14="http://schemas.microsoft.com/office/powerpoint/2010/main" val="21803608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lide1"/>
          <p:cNvPicPr>
            <a:picLocks noGrp="1" noChangeAspect="1"/>
          </p:cNvPicPr>
          <p:nvPr isPhoto="1"/>
        </p:nvPicPr>
        <p:blipFill rotWithShape="1">
          <a:blip r:embed="rId2">
            <a:lum/>
            <a:extLst>
              <a:ext uri="{28A0092B-C50C-407E-A947-70E740481C1C}">
                <a14:useLocalDpi xmlns:a14="http://schemas.microsoft.com/office/drawing/2010/main" val="0"/>
              </a:ext>
            </a:extLst>
          </a:blip>
          <a:srcRect b="36714"/>
          <a:stretch/>
        </p:blipFill>
        <p:spPr>
          <a:xfrm>
            <a:off x="0" y="0"/>
            <a:ext cx="12192000" cy="4340180"/>
          </a:xfrm>
          <a:prstGeom prst="rect">
            <a:avLst/>
          </a:prstGeom>
          <a:noFill/>
          <a:ln>
            <a:noFill/>
          </a:ln>
        </p:spPr>
      </p:pic>
    </p:spTree>
    <p:extLst>
      <p:ext uri="{BB962C8B-B14F-4D97-AF65-F5344CB8AC3E}">
        <p14:creationId xmlns:p14="http://schemas.microsoft.com/office/powerpoint/2010/main" val="5527903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pic>
        <p:nvPicPr>
          <p:cNvPr id="189" name="Google Shape;189;p34" descr="Slide22"/>
          <p:cNvPicPr preferRelativeResize="0"/>
          <p:nvPr/>
        </p:nvPicPr>
        <p:blipFill rotWithShape="1">
          <a:blip r:embed="rId3">
            <a:alphaModFix/>
          </a:blip>
          <a:srcRect/>
          <a:stretch/>
        </p:blipFill>
        <p:spPr>
          <a:xfrm>
            <a:off x="0" y="0"/>
            <a:ext cx="12192000" cy="6858000"/>
          </a:xfrm>
          <a:prstGeom prst="rect">
            <a:avLst/>
          </a:prstGeom>
          <a:noFill/>
          <a:ln>
            <a:noFill/>
          </a:ln>
        </p:spPr>
      </p:pic>
    </p:spTree>
    <p:extLst>
      <p:ext uri="{BB962C8B-B14F-4D97-AF65-F5344CB8AC3E}">
        <p14:creationId xmlns:p14="http://schemas.microsoft.com/office/powerpoint/2010/main" val="9621334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90C5649D-5701-75FE-1DDF-E9B6C5A2B1AD}"/>
              </a:ext>
            </a:extLst>
          </p:cNvPr>
          <p:cNvSpPr>
            <a:spLocks noGrp="1"/>
          </p:cNvSpPr>
          <p:nvPr>
            <p:ph sz="half" idx="1"/>
          </p:nvPr>
        </p:nvSpPr>
        <p:spPr>
          <a:xfrm>
            <a:off x="838200" y="782435"/>
            <a:ext cx="5181600" cy="4351338"/>
          </a:xfrm>
        </p:spPr>
        <p:txBody>
          <a:bodyPr vert="horz" lIns="91440" tIns="45720" rIns="91440" bIns="45720" rtlCol="0" anchor="t">
            <a:noAutofit/>
          </a:bodyPr>
          <a:lstStyle/>
          <a:p>
            <a:pPr>
              <a:buFont typeface="Wingdings" panose="05000000000000000000" pitchFamily="2" charset="2"/>
              <a:buChar char="q"/>
            </a:pPr>
            <a:r>
              <a:rPr lang="en-US" sz="2400" dirty="0">
                <a:ea typeface="+mn-lt"/>
                <a:cs typeface="+mn-lt"/>
              </a:rPr>
              <a:t>Cell-derived mediators:</a:t>
            </a:r>
          </a:p>
          <a:p>
            <a:r>
              <a:rPr lang="en-US" sz="2400" dirty="0">
                <a:ea typeface="+mn-lt"/>
                <a:cs typeface="+mn-lt"/>
              </a:rPr>
              <a:t>Rapidly released from intracellular granules (e.g., amines) or are synthesized de novo (e.g., prostaglandins, leukotrienes, cytokines) in response to a stimulus. </a:t>
            </a:r>
          </a:p>
          <a:p>
            <a:r>
              <a:rPr lang="en-US" sz="2400" dirty="0">
                <a:ea typeface="+mn-lt"/>
                <a:cs typeface="+mn-lt"/>
              </a:rPr>
              <a:t>The major cell types that produce mediators of acute inflammation are tissue macrophages, dendritic cells, and mast cells. </a:t>
            </a:r>
            <a:r>
              <a:rPr lang="en-US" sz="1800" dirty="0">
                <a:ea typeface="+mn-lt"/>
                <a:cs typeface="+mn-lt"/>
              </a:rPr>
              <a:t>(platelets, neutrophils, endothelial cells, and most epithelia for lesser extent). </a:t>
            </a:r>
          </a:p>
        </p:txBody>
      </p:sp>
      <p:sp>
        <p:nvSpPr>
          <p:cNvPr id="5" name="Content Placeholder 4">
            <a:extLst>
              <a:ext uri="{FF2B5EF4-FFF2-40B4-BE49-F238E27FC236}">
                <a16:creationId xmlns:a16="http://schemas.microsoft.com/office/drawing/2014/main" xmlns="" id="{98F4B9BB-15EB-7755-CEF6-62DE7ECEDF14}"/>
              </a:ext>
            </a:extLst>
          </p:cNvPr>
          <p:cNvSpPr>
            <a:spLocks noGrp="1"/>
          </p:cNvSpPr>
          <p:nvPr>
            <p:ph sz="half" idx="2"/>
          </p:nvPr>
        </p:nvSpPr>
        <p:spPr>
          <a:xfrm>
            <a:off x="6172200" y="782435"/>
            <a:ext cx="5181600" cy="4351338"/>
          </a:xfrm>
        </p:spPr>
        <p:txBody>
          <a:bodyPr>
            <a:normAutofit/>
          </a:bodyPr>
          <a:lstStyle/>
          <a:p>
            <a:pPr>
              <a:buFont typeface="Wingdings" panose="05000000000000000000" pitchFamily="2" charset="2"/>
              <a:buChar char="q"/>
            </a:pPr>
            <a:r>
              <a:rPr lang="en-US" sz="2400" dirty="0">
                <a:ea typeface="+mn-lt"/>
                <a:cs typeface="+mn-lt"/>
              </a:rPr>
              <a:t>Plasma-derived mediators (e.g., complement proteins):</a:t>
            </a:r>
          </a:p>
          <a:p>
            <a:r>
              <a:rPr lang="en-US" sz="2400" dirty="0">
                <a:ea typeface="+mn-lt"/>
                <a:cs typeface="+mn-lt"/>
              </a:rPr>
              <a:t>In the circulation as inactive precursors that must be activated, usually by a series of proteolytic cleavages. </a:t>
            </a:r>
          </a:p>
          <a:p>
            <a:r>
              <a:rPr lang="en-US" sz="2400" dirty="0">
                <a:ea typeface="+mn-lt"/>
                <a:cs typeface="+mn-lt"/>
              </a:rPr>
              <a:t>Produced mainly in the liver, are effective against circulating microbes, and also can be recruited into tissues.</a:t>
            </a:r>
          </a:p>
        </p:txBody>
      </p:sp>
    </p:spTree>
    <p:extLst>
      <p:ext uri="{BB962C8B-B14F-4D97-AF65-F5344CB8AC3E}">
        <p14:creationId xmlns:p14="http://schemas.microsoft.com/office/powerpoint/2010/main" val="6329935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F6C5E64-BD3B-EDBD-DFBB-DC823AA98BC8}"/>
              </a:ext>
            </a:extLst>
          </p:cNvPr>
          <p:cNvSpPr>
            <a:spLocks noGrp="1"/>
          </p:cNvSpPr>
          <p:nvPr>
            <p:ph type="title"/>
          </p:nvPr>
        </p:nvSpPr>
        <p:spPr>
          <a:xfrm>
            <a:off x="851079" y="23552"/>
            <a:ext cx="10515600" cy="1325563"/>
          </a:xfrm>
        </p:spPr>
        <p:txBody>
          <a:bodyPr/>
          <a:lstStyle/>
          <a:p>
            <a:r>
              <a:rPr lang="en-US" dirty="0">
                <a:ea typeface="+mj-lt"/>
                <a:cs typeface="+mj-lt"/>
              </a:rPr>
              <a:t>MEDIATORS OF INFLAMMATION</a:t>
            </a:r>
            <a:endParaRPr lang="en-US" dirty="0"/>
          </a:p>
        </p:txBody>
      </p:sp>
      <p:pic>
        <p:nvPicPr>
          <p:cNvPr id="4" name="Content Placeholder 3" descr="A table of medical information&#10;&#10;Description automatically generated">
            <a:extLst>
              <a:ext uri="{FF2B5EF4-FFF2-40B4-BE49-F238E27FC236}">
                <a16:creationId xmlns:a16="http://schemas.microsoft.com/office/drawing/2014/main" xmlns="" id="{163DA62C-EE97-75CF-F72F-784712299FA0}"/>
              </a:ext>
            </a:extLst>
          </p:cNvPr>
          <p:cNvPicPr>
            <a:picLocks noGrp="1" noChangeAspect="1"/>
          </p:cNvPicPr>
          <p:nvPr>
            <p:ph idx="1"/>
          </p:nvPr>
        </p:nvPicPr>
        <p:blipFill>
          <a:blip r:embed="rId2"/>
          <a:stretch>
            <a:fillRect/>
          </a:stretch>
        </p:blipFill>
        <p:spPr>
          <a:xfrm>
            <a:off x="1963711" y="1349115"/>
            <a:ext cx="8559384" cy="5336498"/>
          </a:xfrm>
        </p:spPr>
      </p:pic>
    </p:spTree>
    <p:extLst>
      <p:ext uri="{BB962C8B-B14F-4D97-AF65-F5344CB8AC3E}">
        <p14:creationId xmlns:p14="http://schemas.microsoft.com/office/powerpoint/2010/main" val="10023318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Picture 3" descr="Slide5"/>
          <p:cNvPicPr>
            <a:picLocks noGrp="1" noChangeAspect="1"/>
          </p:cNvPicPr>
          <p:nvPr isPhoto="1"/>
        </p:nvPicPr>
        <p:blipFill rotWithShape="1">
          <a:blip r:embed="rId2">
            <a:lum/>
            <a:extLst>
              <a:ext uri="{28A0092B-C50C-407E-A947-70E740481C1C}">
                <a14:useLocalDpi xmlns:a14="http://schemas.microsoft.com/office/drawing/2010/main" val="0"/>
              </a:ext>
            </a:extLst>
          </a:blip>
          <a:srcRect b="55117"/>
          <a:stretch/>
        </p:blipFill>
        <p:spPr>
          <a:xfrm>
            <a:off x="0" y="0"/>
            <a:ext cx="12192000" cy="3078051"/>
          </a:xfrm>
          <a:prstGeom prst="rect">
            <a:avLst/>
          </a:prstGeom>
          <a:noFill/>
          <a:ln>
            <a:noFill/>
          </a:ln>
        </p:spPr>
      </p:pic>
    </p:spTree>
    <p:extLst>
      <p:ext uri="{BB962C8B-B14F-4D97-AF65-F5344CB8AC3E}">
        <p14:creationId xmlns:p14="http://schemas.microsoft.com/office/powerpoint/2010/main" val="5847577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0233F4C-8005-E35C-12C9-97B600A498A5}"/>
              </a:ext>
            </a:extLst>
          </p:cNvPr>
          <p:cNvSpPr>
            <a:spLocks noGrp="1"/>
          </p:cNvSpPr>
          <p:nvPr>
            <p:ph type="title"/>
          </p:nvPr>
        </p:nvSpPr>
        <p:spPr/>
        <p:txBody>
          <a:bodyPr/>
          <a:lstStyle/>
          <a:p>
            <a:r>
              <a:rPr lang="en-US" dirty="0">
                <a:ea typeface="+mj-lt"/>
                <a:cs typeface="+mj-lt"/>
              </a:rPr>
              <a:t>Vasoactive Amines: Histamine</a:t>
            </a:r>
            <a:endParaRPr lang="en-US" dirty="0"/>
          </a:p>
        </p:txBody>
      </p:sp>
      <p:sp>
        <p:nvSpPr>
          <p:cNvPr id="3" name="Content Placeholder 2">
            <a:extLst>
              <a:ext uri="{FF2B5EF4-FFF2-40B4-BE49-F238E27FC236}">
                <a16:creationId xmlns:a16="http://schemas.microsoft.com/office/drawing/2014/main" xmlns="" id="{4DF4D2DA-0894-1323-B2D2-305BD6007A1C}"/>
              </a:ext>
            </a:extLst>
          </p:cNvPr>
          <p:cNvSpPr>
            <a:spLocks noGrp="1"/>
          </p:cNvSpPr>
          <p:nvPr>
            <p:ph idx="1"/>
          </p:nvPr>
        </p:nvSpPr>
        <p:spPr/>
        <p:txBody>
          <a:bodyPr vert="horz" lIns="91440" tIns="45720" rIns="91440" bIns="45720" rtlCol="0" anchor="t">
            <a:normAutofit fontScale="92500" lnSpcReduction="10000"/>
          </a:bodyPr>
          <a:lstStyle/>
          <a:p>
            <a:r>
              <a:rPr lang="en-US" dirty="0">
                <a:ea typeface="+mn-lt"/>
                <a:cs typeface="+mn-lt"/>
              </a:rPr>
              <a:t>Stored as preformed molecules in cells, among the first mediators to be released during inflammation. </a:t>
            </a:r>
          </a:p>
          <a:p>
            <a:r>
              <a:rPr lang="en-US" dirty="0">
                <a:ea typeface="+mn-lt"/>
                <a:cs typeface="+mn-lt"/>
              </a:rPr>
              <a:t>The richest sources of histamine are mast cells, blood basophils and platelets.</a:t>
            </a:r>
          </a:p>
          <a:p>
            <a:r>
              <a:rPr lang="en-US" dirty="0">
                <a:ea typeface="+mn-lt"/>
                <a:cs typeface="+mn-lt"/>
              </a:rPr>
              <a:t>It is stored in mast cell granules and is released by degranulation in response to a variety of stimuli, including (1) physical injury, such as trauma, cold, or heat, by unknown mechanisms; (2) binding of antibodies to mast cells, which underlies immediate hypersensitivity (allergic) reactions; and (3) products of complement called anaphylatoxins (C3a and C5a). </a:t>
            </a:r>
          </a:p>
          <a:p>
            <a:r>
              <a:rPr lang="en-US" dirty="0">
                <a:ea typeface="+mn-lt"/>
                <a:cs typeface="+mn-lt"/>
              </a:rPr>
              <a:t>Neuropeptides (e.g., substance P) and cytokines (IL-1, IL-8) also may trigger release of histamine.</a:t>
            </a:r>
            <a:endParaRPr lang="en-US" dirty="0"/>
          </a:p>
        </p:txBody>
      </p:sp>
    </p:spTree>
    <p:extLst>
      <p:ext uri="{BB962C8B-B14F-4D97-AF65-F5344CB8AC3E}">
        <p14:creationId xmlns:p14="http://schemas.microsoft.com/office/powerpoint/2010/main" val="42155781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A09E7B3-6372-3583-F42C-13ACC06AA764}"/>
              </a:ext>
            </a:extLst>
          </p:cNvPr>
          <p:cNvSpPr>
            <a:spLocks noGrp="1"/>
          </p:cNvSpPr>
          <p:nvPr>
            <p:ph type="title"/>
          </p:nvPr>
        </p:nvSpPr>
        <p:spPr/>
        <p:txBody>
          <a:bodyPr/>
          <a:lstStyle/>
          <a:p>
            <a:r>
              <a:rPr lang="en-US" dirty="0"/>
              <a:t>Histamine:</a:t>
            </a:r>
          </a:p>
        </p:txBody>
      </p:sp>
      <p:sp>
        <p:nvSpPr>
          <p:cNvPr id="3" name="Content Placeholder 2">
            <a:extLst>
              <a:ext uri="{FF2B5EF4-FFF2-40B4-BE49-F238E27FC236}">
                <a16:creationId xmlns:a16="http://schemas.microsoft.com/office/drawing/2014/main" xmlns="" id="{7F5CD287-77CB-E373-0B4C-66CB87513948}"/>
              </a:ext>
            </a:extLst>
          </p:cNvPr>
          <p:cNvSpPr>
            <a:spLocks noGrp="1"/>
          </p:cNvSpPr>
          <p:nvPr>
            <p:ph idx="1"/>
          </p:nvPr>
        </p:nvSpPr>
        <p:spPr/>
        <p:txBody>
          <a:bodyPr vert="horz" lIns="91440" tIns="45720" rIns="91440" bIns="45720" rtlCol="0" anchor="t">
            <a:normAutofit/>
          </a:bodyPr>
          <a:lstStyle/>
          <a:p>
            <a:r>
              <a:rPr lang="en-US" dirty="0">
                <a:ea typeface="+mn-lt"/>
                <a:cs typeface="+mn-lt"/>
              </a:rPr>
              <a:t>Histamine causes dilation of arterioles and increases the permeability of venules and contraction of smooth muscles.</a:t>
            </a:r>
          </a:p>
          <a:p>
            <a:r>
              <a:rPr lang="en-US" dirty="0">
                <a:ea typeface="+mn-lt"/>
                <a:cs typeface="+mn-lt"/>
              </a:rPr>
              <a:t>Binding to H1 receptors, on microvascular endothelial cells. </a:t>
            </a:r>
          </a:p>
          <a:p>
            <a:r>
              <a:rPr lang="en-US" dirty="0">
                <a:ea typeface="+mn-lt"/>
                <a:cs typeface="+mn-lt"/>
              </a:rPr>
              <a:t>The antihistamine drugs: H1 receptor antagonists that bind to and block the receptor.</a:t>
            </a:r>
          </a:p>
          <a:p>
            <a:endParaRPr lang="en-US" dirty="0">
              <a:ea typeface="+mn-lt"/>
              <a:cs typeface="+mn-lt"/>
            </a:endParaRPr>
          </a:p>
          <a:p>
            <a:r>
              <a:rPr lang="en-US" dirty="0">
                <a:ea typeface="+mn-lt"/>
                <a:cs typeface="+mn-lt"/>
              </a:rPr>
              <a:t>Other vasoactive mediators: Serotonin. </a:t>
            </a:r>
          </a:p>
        </p:txBody>
      </p:sp>
    </p:spTree>
    <p:extLst>
      <p:ext uri="{BB962C8B-B14F-4D97-AF65-F5344CB8AC3E}">
        <p14:creationId xmlns:p14="http://schemas.microsoft.com/office/powerpoint/2010/main" val="34014250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lide8"/>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a:noFill/>
          <a:ln>
            <a:noFill/>
          </a:ln>
        </p:spPr>
      </p:pic>
      <p:sp>
        <p:nvSpPr>
          <p:cNvPr id="3" name="Rectangle 2"/>
          <p:cNvSpPr/>
          <p:nvPr/>
        </p:nvSpPr>
        <p:spPr>
          <a:xfrm>
            <a:off x="0" y="5293217"/>
            <a:ext cx="4855335" cy="132652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p:cNvSpPr/>
          <p:nvPr/>
        </p:nvSpPr>
        <p:spPr>
          <a:xfrm>
            <a:off x="10715223" y="1056068"/>
            <a:ext cx="901521" cy="34772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907870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D0D3001-AD2B-971C-1DCA-758B53C63CF2}"/>
              </a:ext>
            </a:extLst>
          </p:cNvPr>
          <p:cNvSpPr>
            <a:spLocks noGrp="1"/>
          </p:cNvSpPr>
          <p:nvPr>
            <p:ph type="title"/>
          </p:nvPr>
        </p:nvSpPr>
        <p:spPr>
          <a:xfrm>
            <a:off x="838200" y="163825"/>
            <a:ext cx="10515600" cy="1325563"/>
          </a:xfrm>
        </p:spPr>
        <p:txBody>
          <a:bodyPr/>
          <a:lstStyle/>
          <a:p>
            <a:r>
              <a:rPr lang="en-US" dirty="0">
                <a:ea typeface="+mj-lt"/>
                <a:cs typeface="+mj-lt"/>
              </a:rPr>
              <a:t>Arachidonic Acid Metabolites</a:t>
            </a:r>
            <a:endParaRPr lang="en-US" dirty="0"/>
          </a:p>
        </p:txBody>
      </p:sp>
      <p:pic>
        <p:nvPicPr>
          <p:cNvPr id="4" name="Content Placeholder 3" descr="A diagram of a cell membrane&#10;&#10;Description automatically generated">
            <a:extLst>
              <a:ext uri="{FF2B5EF4-FFF2-40B4-BE49-F238E27FC236}">
                <a16:creationId xmlns:a16="http://schemas.microsoft.com/office/drawing/2014/main" xmlns="" id="{0DCC2A20-357C-455A-CA36-96F1C791B966}"/>
              </a:ext>
            </a:extLst>
          </p:cNvPr>
          <p:cNvPicPr>
            <a:picLocks noGrp="1" noChangeAspect="1"/>
          </p:cNvPicPr>
          <p:nvPr>
            <p:ph idx="1"/>
          </p:nvPr>
        </p:nvPicPr>
        <p:blipFill>
          <a:blip r:embed="rId3"/>
          <a:stretch>
            <a:fillRect/>
          </a:stretch>
        </p:blipFill>
        <p:spPr>
          <a:xfrm>
            <a:off x="838200" y="1499015"/>
            <a:ext cx="10515599" cy="5195159"/>
          </a:xfrm>
        </p:spPr>
      </p:pic>
    </p:spTree>
    <p:extLst>
      <p:ext uri="{BB962C8B-B14F-4D97-AF65-F5344CB8AC3E}">
        <p14:creationId xmlns:p14="http://schemas.microsoft.com/office/powerpoint/2010/main" val="8672865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A table with text and images&#10;&#10;Description automatically generated">
            <a:extLst>
              <a:ext uri="{FF2B5EF4-FFF2-40B4-BE49-F238E27FC236}">
                <a16:creationId xmlns:a16="http://schemas.microsoft.com/office/drawing/2014/main" xmlns="" id="{4C830D34-266D-0086-B52F-4F9D31DC2570}"/>
              </a:ext>
            </a:extLst>
          </p:cNvPr>
          <p:cNvPicPr>
            <a:picLocks noGrp="1" noChangeAspect="1"/>
          </p:cNvPicPr>
          <p:nvPr>
            <p:ph idx="1"/>
          </p:nvPr>
        </p:nvPicPr>
        <p:blipFill>
          <a:blip r:embed="rId2"/>
          <a:stretch>
            <a:fillRect/>
          </a:stretch>
        </p:blipFill>
        <p:spPr>
          <a:xfrm>
            <a:off x="1032211" y="583105"/>
            <a:ext cx="10013430" cy="4802187"/>
          </a:xfrm>
        </p:spPr>
      </p:pic>
    </p:spTree>
    <p:extLst>
      <p:ext uri="{BB962C8B-B14F-4D97-AF65-F5344CB8AC3E}">
        <p14:creationId xmlns:p14="http://schemas.microsoft.com/office/powerpoint/2010/main" val="266366905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9465A4C-6A2E-99B1-EDA9-6056974B0434}"/>
              </a:ext>
            </a:extLst>
          </p:cNvPr>
          <p:cNvSpPr>
            <a:spLocks noGrp="1"/>
          </p:cNvSpPr>
          <p:nvPr>
            <p:ph type="title"/>
          </p:nvPr>
        </p:nvSpPr>
        <p:spPr/>
        <p:txBody>
          <a:bodyPr/>
          <a:lstStyle/>
          <a:p>
            <a:r>
              <a:rPr lang="en-US" dirty="0">
                <a:ea typeface="+mn-lt"/>
                <a:cs typeface="+mn-lt"/>
              </a:rPr>
              <a:t>Prostaglandins:</a:t>
            </a:r>
            <a:endParaRPr lang="en-US" dirty="0"/>
          </a:p>
        </p:txBody>
      </p:sp>
      <p:sp>
        <p:nvSpPr>
          <p:cNvPr id="3" name="Content Placeholder 2">
            <a:extLst>
              <a:ext uri="{FF2B5EF4-FFF2-40B4-BE49-F238E27FC236}">
                <a16:creationId xmlns:a16="http://schemas.microsoft.com/office/drawing/2014/main" xmlns="" id="{E95ED406-6C15-9F17-2C02-E3713300EC82}"/>
              </a:ext>
            </a:extLst>
          </p:cNvPr>
          <p:cNvSpPr>
            <a:spLocks noGrp="1"/>
          </p:cNvSpPr>
          <p:nvPr>
            <p:ph idx="1"/>
          </p:nvPr>
        </p:nvSpPr>
        <p:spPr/>
        <p:txBody>
          <a:bodyPr vert="horz" lIns="91440" tIns="45720" rIns="91440" bIns="45720" rtlCol="0" anchor="t">
            <a:normAutofit fontScale="92500" lnSpcReduction="20000"/>
          </a:bodyPr>
          <a:lstStyle/>
          <a:p>
            <a:r>
              <a:rPr lang="en-US" dirty="0">
                <a:ea typeface="+mn-lt"/>
                <a:cs typeface="+mn-lt"/>
              </a:rPr>
              <a:t>Prostaglandins: produced by mast cells, macrophages, endothelial cells. </a:t>
            </a:r>
          </a:p>
          <a:p>
            <a:r>
              <a:rPr lang="en-US" dirty="0">
                <a:ea typeface="+mn-lt"/>
                <a:cs typeface="+mn-lt"/>
              </a:rPr>
              <a:t>Involved in the vascular and systemic reactions of inflammation. </a:t>
            </a:r>
          </a:p>
          <a:p>
            <a:r>
              <a:rPr lang="en-US" dirty="0">
                <a:ea typeface="+mn-lt"/>
                <a:cs typeface="+mn-lt"/>
              </a:rPr>
              <a:t>Generated by the actions of two cyclooxygenases called COX-1 and COX-2. </a:t>
            </a:r>
          </a:p>
          <a:p>
            <a:r>
              <a:rPr lang="en-US" dirty="0">
                <a:ea typeface="+mn-lt"/>
                <a:cs typeface="+mn-lt"/>
              </a:rPr>
              <a:t>COX-1 is produced in response to inflammatory stimuli and is constitutively expressed in most tissues, where it may serve a homeostatic function (e.g., fluid and electrolyte balance in the kidneys, </a:t>
            </a:r>
            <a:r>
              <a:rPr lang="en-US" dirty="0" err="1">
                <a:ea typeface="+mn-lt"/>
                <a:cs typeface="+mn-lt"/>
              </a:rPr>
              <a:t>cytoprotection</a:t>
            </a:r>
            <a:r>
              <a:rPr lang="en-US" dirty="0">
                <a:ea typeface="+mn-lt"/>
                <a:cs typeface="+mn-lt"/>
              </a:rPr>
              <a:t> in the gastrointestinal tract). </a:t>
            </a:r>
          </a:p>
          <a:p>
            <a:r>
              <a:rPr lang="en-US" dirty="0">
                <a:ea typeface="+mn-lt"/>
                <a:cs typeface="+mn-lt"/>
              </a:rPr>
              <a:t>COX-2 is induced by inflammatory stimuli and thus generates the PGs that are involved in inflammatory reactions, but it is low or absent in most normal tissues. </a:t>
            </a:r>
          </a:p>
          <a:p>
            <a:r>
              <a:rPr lang="en-US" dirty="0">
                <a:ea typeface="+mn-lt"/>
                <a:cs typeface="+mn-lt"/>
              </a:rPr>
              <a:t>The most important prostaglandins in inflammation are PGE2, PGD2, PGF2a, PGI2 (prostacyclin), and TXA2 (thromboxane A2). </a:t>
            </a:r>
          </a:p>
        </p:txBody>
      </p:sp>
    </p:spTree>
    <p:extLst>
      <p:ext uri="{BB962C8B-B14F-4D97-AF65-F5344CB8AC3E}">
        <p14:creationId xmlns:p14="http://schemas.microsoft.com/office/powerpoint/2010/main" val="343335631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DE5BF55-D49C-89AB-428B-50E1B15A9453}"/>
              </a:ext>
            </a:extLst>
          </p:cNvPr>
          <p:cNvSpPr>
            <a:spLocks noGrp="1"/>
          </p:cNvSpPr>
          <p:nvPr>
            <p:ph type="title"/>
          </p:nvPr>
        </p:nvSpPr>
        <p:spPr/>
        <p:txBody>
          <a:bodyPr/>
          <a:lstStyle/>
          <a:p>
            <a:r>
              <a:rPr lang="en-US" dirty="0">
                <a:ea typeface="+mn-lt"/>
                <a:cs typeface="+mn-lt"/>
              </a:rPr>
              <a:t>Prostacyclin:</a:t>
            </a:r>
            <a:endParaRPr lang="en-US" dirty="0"/>
          </a:p>
        </p:txBody>
      </p:sp>
      <p:sp>
        <p:nvSpPr>
          <p:cNvPr id="3" name="Content Placeholder 2">
            <a:extLst>
              <a:ext uri="{FF2B5EF4-FFF2-40B4-BE49-F238E27FC236}">
                <a16:creationId xmlns:a16="http://schemas.microsoft.com/office/drawing/2014/main" xmlns="" id="{328F810B-2037-08F7-AF89-86B4C7E77917}"/>
              </a:ext>
            </a:extLst>
          </p:cNvPr>
          <p:cNvSpPr>
            <a:spLocks noGrp="1"/>
          </p:cNvSpPr>
          <p:nvPr>
            <p:ph idx="1"/>
          </p:nvPr>
        </p:nvSpPr>
        <p:spPr/>
        <p:txBody>
          <a:bodyPr vert="horz" lIns="91440" tIns="45720" rIns="91440" bIns="45720" rtlCol="0" anchor="t">
            <a:normAutofit/>
          </a:bodyPr>
          <a:lstStyle/>
          <a:p>
            <a:r>
              <a:rPr lang="en-US" dirty="0">
                <a:ea typeface="+mn-lt"/>
                <a:cs typeface="+mn-lt"/>
              </a:rPr>
              <a:t>Vascular endothelium contains prostacyclin synthase, which is responsible for the formation of prostacyclin (PGI2) and its stable end product PGF1a. </a:t>
            </a:r>
          </a:p>
          <a:p>
            <a:r>
              <a:rPr lang="en-US" dirty="0">
                <a:ea typeface="+mn-lt"/>
                <a:cs typeface="+mn-lt"/>
              </a:rPr>
              <a:t>Prostacyclin is a vasodilator and a potent inhibitor of platelet aggregation. </a:t>
            </a:r>
          </a:p>
          <a:p>
            <a:r>
              <a:rPr lang="en-US" dirty="0">
                <a:ea typeface="+mn-lt"/>
                <a:cs typeface="+mn-lt"/>
              </a:rPr>
              <a:t>Prostaglandins are involved in the pathogenesis of pain and fever. </a:t>
            </a:r>
          </a:p>
          <a:p>
            <a:r>
              <a:rPr lang="en-US" dirty="0">
                <a:ea typeface="+mn-lt"/>
                <a:cs typeface="+mn-lt"/>
              </a:rPr>
              <a:t>PGE2 makes the skin hypersensitive to painful stimuli, and causes fever during infections.</a:t>
            </a:r>
            <a:endParaRPr lang="en-US" dirty="0"/>
          </a:p>
        </p:txBody>
      </p:sp>
    </p:spTree>
    <p:extLst>
      <p:ext uri="{BB962C8B-B14F-4D97-AF65-F5344CB8AC3E}">
        <p14:creationId xmlns:p14="http://schemas.microsoft.com/office/powerpoint/2010/main" val="249466268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783EB47-90C1-75A3-FBD3-7B94CE2A461C}"/>
              </a:ext>
            </a:extLst>
          </p:cNvPr>
          <p:cNvSpPr>
            <a:spLocks noGrp="1"/>
          </p:cNvSpPr>
          <p:nvPr>
            <p:ph type="title"/>
          </p:nvPr>
        </p:nvSpPr>
        <p:spPr/>
        <p:txBody>
          <a:bodyPr/>
          <a:lstStyle/>
          <a:p>
            <a:r>
              <a:rPr lang="en-US" dirty="0">
                <a:ea typeface="+mn-lt"/>
                <a:cs typeface="+mn-lt"/>
              </a:rPr>
              <a:t>Leukotrienes:</a:t>
            </a:r>
            <a:endParaRPr lang="en-US" dirty="0"/>
          </a:p>
        </p:txBody>
      </p:sp>
      <p:sp>
        <p:nvSpPr>
          <p:cNvPr id="3" name="Content Placeholder 2">
            <a:extLst>
              <a:ext uri="{FF2B5EF4-FFF2-40B4-BE49-F238E27FC236}">
                <a16:creationId xmlns:a16="http://schemas.microsoft.com/office/drawing/2014/main" xmlns="" id="{C5D29759-CA0E-C79C-E7D2-C3BB3BD83ED4}"/>
              </a:ext>
            </a:extLst>
          </p:cNvPr>
          <p:cNvSpPr>
            <a:spLocks noGrp="1"/>
          </p:cNvSpPr>
          <p:nvPr>
            <p:ph idx="1"/>
          </p:nvPr>
        </p:nvSpPr>
        <p:spPr/>
        <p:txBody>
          <a:bodyPr vert="horz" lIns="91440" tIns="45720" rIns="91440" bIns="45720" rtlCol="0" anchor="t">
            <a:normAutofit fontScale="92500" lnSpcReduction="10000"/>
          </a:bodyPr>
          <a:lstStyle/>
          <a:p>
            <a:r>
              <a:rPr lang="en-US" dirty="0">
                <a:ea typeface="+mn-lt"/>
                <a:cs typeface="+mn-lt"/>
              </a:rPr>
              <a:t>Leukotrienes: produced in leukocytes and mast cells by the action of lipoxygenase and are involved in vascular and smooth muscle reactions and leukocyte recruitment. </a:t>
            </a:r>
          </a:p>
          <a:p>
            <a:r>
              <a:rPr lang="en-US" dirty="0">
                <a:ea typeface="+mn-lt"/>
                <a:cs typeface="+mn-lt"/>
              </a:rPr>
              <a:t>The synthesis: generates leukotriene A4 (LTA4), which in turn gives rise to LTB4 or LTC4.</a:t>
            </a:r>
          </a:p>
          <a:p>
            <a:r>
              <a:rPr lang="en-US" dirty="0">
                <a:ea typeface="+mn-lt"/>
                <a:cs typeface="+mn-lt"/>
              </a:rPr>
              <a:t>LTB4 is produced by neutrophils and some macrophages, and is a potent chemotactic agent and activator of neutrophils, causing aggregation and adhesion of the cells to venular endothelium, generation of ROS, and release of lysosomal enzymes. </a:t>
            </a:r>
          </a:p>
          <a:p>
            <a:r>
              <a:rPr lang="en-US" dirty="0">
                <a:ea typeface="+mn-lt"/>
                <a:cs typeface="+mn-lt"/>
              </a:rPr>
              <a:t>The cysteinyl-containing leukotriene LTC4 and its metabolites, LTD4 and LTE4, are produced mainly in mast cells and cause intense vasoconstriction, bronchospasm, and increased permeability of venules.</a:t>
            </a:r>
            <a:endParaRPr lang="en-US" dirty="0"/>
          </a:p>
        </p:txBody>
      </p:sp>
    </p:spTree>
    <p:extLst>
      <p:ext uri="{BB962C8B-B14F-4D97-AF65-F5344CB8AC3E}">
        <p14:creationId xmlns:p14="http://schemas.microsoft.com/office/powerpoint/2010/main" val="101667951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B3F08CD-B6A3-F7DB-5D0C-914DDB344F7B}"/>
              </a:ext>
            </a:extLst>
          </p:cNvPr>
          <p:cNvSpPr>
            <a:spLocks noGrp="1"/>
          </p:cNvSpPr>
          <p:nvPr>
            <p:ph type="title"/>
          </p:nvPr>
        </p:nvSpPr>
        <p:spPr/>
        <p:txBody>
          <a:bodyPr/>
          <a:lstStyle/>
          <a:p>
            <a:r>
              <a:rPr lang="en-US" dirty="0">
                <a:ea typeface="+mn-lt"/>
                <a:cs typeface="+mn-lt"/>
              </a:rPr>
              <a:t>Lipoxins:</a:t>
            </a:r>
            <a:endParaRPr lang="en-US" dirty="0"/>
          </a:p>
        </p:txBody>
      </p:sp>
      <p:sp>
        <p:nvSpPr>
          <p:cNvPr id="3" name="Content Placeholder 2">
            <a:extLst>
              <a:ext uri="{FF2B5EF4-FFF2-40B4-BE49-F238E27FC236}">
                <a16:creationId xmlns:a16="http://schemas.microsoft.com/office/drawing/2014/main" xmlns="" id="{4C4FDC91-9FF9-17B8-6F72-C2F1B9101C80}"/>
              </a:ext>
            </a:extLst>
          </p:cNvPr>
          <p:cNvSpPr>
            <a:spLocks noGrp="1"/>
          </p:cNvSpPr>
          <p:nvPr>
            <p:ph idx="1"/>
          </p:nvPr>
        </p:nvSpPr>
        <p:spPr/>
        <p:txBody>
          <a:bodyPr vert="horz" lIns="91440" tIns="45720" rIns="91440" bIns="45720" rtlCol="0" anchor="t">
            <a:normAutofit/>
          </a:bodyPr>
          <a:lstStyle/>
          <a:p>
            <a:r>
              <a:rPr lang="en-US" dirty="0">
                <a:ea typeface="+mn-lt"/>
                <a:cs typeface="+mn-lt"/>
              </a:rPr>
              <a:t>Generated from arachidonic acid by the lipoxygenase pathway.</a:t>
            </a:r>
          </a:p>
          <a:p>
            <a:r>
              <a:rPr lang="en-US" dirty="0">
                <a:ea typeface="+mn-lt"/>
                <a:cs typeface="+mn-lt"/>
              </a:rPr>
              <a:t>Suppress inflammation by inhibiting the recruitment of leukocytes. </a:t>
            </a:r>
          </a:p>
          <a:p>
            <a:r>
              <a:rPr lang="en-US" dirty="0">
                <a:ea typeface="+mn-lt"/>
                <a:cs typeface="+mn-lt"/>
              </a:rPr>
              <a:t>Inhibit neutrophil chemotaxis and adhesion to endothelium. </a:t>
            </a:r>
          </a:p>
          <a:p>
            <a:r>
              <a:rPr lang="en-US" dirty="0">
                <a:ea typeface="+mn-lt"/>
                <a:cs typeface="+mn-lt"/>
              </a:rPr>
              <a:t>Leukocytes, particularly neutrophils, produce intermediates in lipoxin synthesis, and these are converted to lipoxins by platelets interacting with the leukocytes.</a:t>
            </a:r>
            <a:endParaRPr lang="en-US" dirty="0"/>
          </a:p>
        </p:txBody>
      </p:sp>
    </p:spTree>
    <p:extLst>
      <p:ext uri="{BB962C8B-B14F-4D97-AF65-F5344CB8AC3E}">
        <p14:creationId xmlns:p14="http://schemas.microsoft.com/office/powerpoint/2010/main" val="65510473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DD7465F-BBF2-F1A2-42AD-EB31FB98C6B6}"/>
              </a:ext>
            </a:extLst>
          </p:cNvPr>
          <p:cNvSpPr>
            <a:spLocks noGrp="1"/>
          </p:cNvSpPr>
          <p:nvPr>
            <p:ph type="title"/>
          </p:nvPr>
        </p:nvSpPr>
        <p:spPr/>
        <p:txBody>
          <a:bodyPr>
            <a:normAutofit/>
          </a:bodyPr>
          <a:lstStyle/>
          <a:p>
            <a:r>
              <a:rPr lang="en-US" dirty="0"/>
              <a:t>Pharmacologic Inhibitors of Prostaglandins and Leukotrienes:</a:t>
            </a:r>
          </a:p>
        </p:txBody>
      </p:sp>
      <p:sp>
        <p:nvSpPr>
          <p:cNvPr id="3" name="Content Placeholder 2">
            <a:extLst>
              <a:ext uri="{FF2B5EF4-FFF2-40B4-BE49-F238E27FC236}">
                <a16:creationId xmlns:a16="http://schemas.microsoft.com/office/drawing/2014/main" xmlns="" id="{EBD0033C-CCCD-B5C1-BF52-3FA8B6B040A8}"/>
              </a:ext>
            </a:extLst>
          </p:cNvPr>
          <p:cNvSpPr>
            <a:spLocks noGrp="1"/>
          </p:cNvSpPr>
          <p:nvPr>
            <p:ph idx="1"/>
          </p:nvPr>
        </p:nvSpPr>
        <p:spPr/>
        <p:txBody>
          <a:bodyPr vert="horz" lIns="91440" tIns="45720" rIns="91440" bIns="45720" rtlCol="0" anchor="t">
            <a:normAutofit/>
          </a:bodyPr>
          <a:lstStyle/>
          <a:p>
            <a:r>
              <a:rPr lang="en-US" dirty="0"/>
              <a:t>Cyclooxygenase inhibitors include aspirin and other nonsteroidal anti-inflammatory drugs (NSAIDs), such as ibuprofen. </a:t>
            </a:r>
          </a:p>
          <a:p>
            <a:r>
              <a:rPr lang="en-US" dirty="0"/>
              <a:t>They inhibit both COX-1 and COX-2 and thus block all prostaglandin synthesis.</a:t>
            </a:r>
          </a:p>
          <a:p>
            <a:r>
              <a:rPr lang="en-US" dirty="0"/>
              <a:t>Selective COX-2 inhibitors are a newer class of these drugs that are 200- to 300-fold more potent in blocking COX-2 than COX-1.</a:t>
            </a:r>
          </a:p>
        </p:txBody>
      </p:sp>
    </p:spTree>
    <p:extLst>
      <p:ext uri="{BB962C8B-B14F-4D97-AF65-F5344CB8AC3E}">
        <p14:creationId xmlns:p14="http://schemas.microsoft.com/office/powerpoint/2010/main" val="89874420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39DBDA8D-8D3D-A02F-C222-F9A495EF1FFB}"/>
              </a:ext>
            </a:extLst>
          </p:cNvPr>
          <p:cNvSpPr>
            <a:spLocks noGrp="1"/>
          </p:cNvSpPr>
          <p:nvPr>
            <p:ph idx="1"/>
          </p:nvPr>
        </p:nvSpPr>
        <p:spPr>
          <a:xfrm>
            <a:off x="825322" y="962741"/>
            <a:ext cx="10515600" cy="4351338"/>
          </a:xfrm>
        </p:spPr>
        <p:txBody>
          <a:bodyPr vert="horz" lIns="91440" tIns="45720" rIns="91440" bIns="45720" rtlCol="0" anchor="t">
            <a:normAutofit/>
          </a:bodyPr>
          <a:lstStyle/>
          <a:p>
            <a:r>
              <a:rPr lang="en-US" dirty="0">
                <a:ea typeface="+mn-lt"/>
                <a:cs typeface="+mn-lt"/>
              </a:rPr>
              <a:t>Pharmacologic agents that inhibit leukotriene production (e.g., zileuton) are useful in the treatment of asthma. </a:t>
            </a:r>
          </a:p>
          <a:p>
            <a:r>
              <a:rPr lang="en-US" dirty="0">
                <a:ea typeface="+mn-lt"/>
                <a:cs typeface="+mn-lt"/>
              </a:rPr>
              <a:t>Corticosteroids are broad-spectrum anti-inflammatory agents that reduce the transcription of genes encoding COX-2, phospholipase A2, proinflammatory cytokines (e.g., IL-1 and TNF), and </a:t>
            </a:r>
            <a:r>
              <a:rPr lang="en-US" dirty="0" err="1">
                <a:ea typeface="+mn-lt"/>
                <a:cs typeface="+mn-lt"/>
              </a:rPr>
              <a:t>iNOS</a:t>
            </a:r>
            <a:r>
              <a:rPr lang="en-US" dirty="0">
                <a:ea typeface="+mn-lt"/>
                <a:cs typeface="+mn-lt"/>
              </a:rPr>
              <a:t>. </a:t>
            </a:r>
          </a:p>
          <a:p>
            <a:r>
              <a:rPr lang="en-US" dirty="0">
                <a:ea typeface="+mn-lt"/>
                <a:cs typeface="+mn-lt"/>
              </a:rPr>
              <a:t>Leukotriene receptor antagonists block leukotriene receptors and prevent the actions of the leukotrienes. These drugs (e.g., Montelukast) are useful in the treatment of asthma.</a:t>
            </a:r>
            <a:endParaRPr lang="en-US" dirty="0"/>
          </a:p>
        </p:txBody>
      </p:sp>
    </p:spTree>
    <p:extLst>
      <p:ext uri="{BB962C8B-B14F-4D97-AF65-F5344CB8AC3E}">
        <p14:creationId xmlns:p14="http://schemas.microsoft.com/office/powerpoint/2010/main" val="364471008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Rectangle 44"/>
          <p:cNvSpPr/>
          <p:nvPr/>
        </p:nvSpPr>
        <p:spPr>
          <a:xfrm>
            <a:off x="7650051" y="3915177"/>
            <a:ext cx="4005329" cy="72121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p:cNvPicPr>
            <a:picLocks noChangeAspect="1"/>
          </p:cNvPicPr>
          <p:nvPr/>
        </p:nvPicPr>
        <p:blipFill>
          <a:blip r:embed="rId2"/>
          <a:stretch>
            <a:fillRect/>
          </a:stretch>
        </p:blipFill>
        <p:spPr>
          <a:xfrm>
            <a:off x="0" y="0"/>
            <a:ext cx="12062966" cy="6761408"/>
          </a:xfrm>
          <a:prstGeom prst="rect">
            <a:avLst/>
          </a:prstGeom>
        </p:spPr>
      </p:pic>
      <p:sp>
        <p:nvSpPr>
          <p:cNvPr id="2" name="Rectangle 1"/>
          <p:cNvSpPr/>
          <p:nvPr/>
        </p:nvSpPr>
        <p:spPr>
          <a:xfrm>
            <a:off x="8113690" y="2678806"/>
            <a:ext cx="3949276" cy="4121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p:cNvSpPr/>
          <p:nvPr/>
        </p:nvSpPr>
        <p:spPr>
          <a:xfrm>
            <a:off x="3580327" y="3387144"/>
            <a:ext cx="901521" cy="34772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p:cNvSpPr/>
          <p:nvPr/>
        </p:nvSpPr>
        <p:spPr>
          <a:xfrm>
            <a:off x="3696237" y="4353059"/>
            <a:ext cx="2009104" cy="61818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mc:Choice xmlns:p14="http://schemas.microsoft.com/office/powerpoint/2010/main" Requires="p14">
          <p:contentPart p14:bwMode="auto" r:id="rId3">
            <p14:nvContentPartPr>
              <p14:cNvPr id="74" name="Ink 73"/>
              <p14:cNvContentPartPr/>
              <p14:nvPr/>
            </p14:nvContentPartPr>
            <p14:xfrm>
              <a:off x="9355340" y="4063934"/>
              <a:ext cx="6840" cy="17396"/>
            </p14:xfrm>
          </p:contentPart>
        </mc:Choice>
        <mc:Fallback>
          <p:pic>
            <p:nvPicPr>
              <p:cNvPr id="74" name="Ink 73"/>
              <p:cNvPicPr/>
              <p:nvPr/>
            </p:nvPicPr>
            <p:blipFill>
              <a:blip r:embed="rId4"/>
              <a:stretch>
                <a:fillRect/>
              </a:stretch>
            </p:blipFill>
            <p:spPr>
              <a:xfrm>
                <a:off x="9351020" y="4059947"/>
                <a:ext cx="13680" cy="23920"/>
              </a:xfrm>
              <a:prstGeom prst="rect">
                <a:avLst/>
              </a:prstGeom>
            </p:spPr>
          </p:pic>
        </mc:Fallback>
      </mc:AlternateContent>
      <p:pic>
        <p:nvPicPr>
          <p:cNvPr id="100" name="Picture 99"/>
          <p:cNvPicPr>
            <a:picLocks noChangeAspect="1"/>
          </p:cNvPicPr>
          <p:nvPr/>
        </p:nvPicPr>
        <p:blipFill>
          <a:blip r:embed="rId5"/>
          <a:stretch>
            <a:fillRect/>
          </a:stretch>
        </p:blipFill>
        <p:spPr>
          <a:xfrm>
            <a:off x="7598536" y="3845705"/>
            <a:ext cx="3696236" cy="780174"/>
          </a:xfrm>
          <a:prstGeom prst="rect">
            <a:avLst/>
          </a:prstGeom>
        </p:spPr>
      </p:pic>
      <p:sp>
        <p:nvSpPr>
          <p:cNvPr id="101" name="Rectangle 100"/>
          <p:cNvSpPr/>
          <p:nvPr/>
        </p:nvSpPr>
        <p:spPr>
          <a:xfrm>
            <a:off x="11140225" y="3845705"/>
            <a:ext cx="515155" cy="50735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 name="Picture 101"/>
          <p:cNvPicPr>
            <a:picLocks noChangeAspect="1"/>
          </p:cNvPicPr>
          <p:nvPr/>
        </p:nvPicPr>
        <p:blipFill>
          <a:blip r:embed="rId6"/>
          <a:stretch>
            <a:fillRect/>
          </a:stretch>
        </p:blipFill>
        <p:spPr>
          <a:xfrm>
            <a:off x="7117403" y="2690697"/>
            <a:ext cx="4658501" cy="1807397"/>
          </a:xfrm>
          <a:prstGeom prst="rect">
            <a:avLst/>
          </a:prstGeom>
        </p:spPr>
      </p:pic>
      <p:pic>
        <p:nvPicPr>
          <p:cNvPr id="103" name="Picture 102"/>
          <p:cNvPicPr>
            <a:picLocks noChangeAspect="1"/>
          </p:cNvPicPr>
          <p:nvPr/>
        </p:nvPicPr>
        <p:blipFill>
          <a:blip r:embed="rId7"/>
          <a:stretch>
            <a:fillRect/>
          </a:stretch>
        </p:blipFill>
        <p:spPr>
          <a:xfrm>
            <a:off x="3696237" y="4216441"/>
            <a:ext cx="3250014" cy="1050223"/>
          </a:xfrm>
          <a:prstGeom prst="rect">
            <a:avLst/>
          </a:prstGeom>
        </p:spPr>
      </p:pic>
      <p:sp>
        <p:nvSpPr>
          <p:cNvPr id="104" name="Rectangle 103"/>
          <p:cNvSpPr/>
          <p:nvPr/>
        </p:nvSpPr>
        <p:spPr>
          <a:xfrm>
            <a:off x="5022761" y="5125792"/>
            <a:ext cx="4765183" cy="119773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mc:Choice xmlns:p14="http://schemas.microsoft.com/office/powerpoint/2010/main" Requires="p14">
          <p:contentPart p14:bwMode="auto" r:id="rId8">
            <p14:nvContentPartPr>
              <p14:cNvPr id="1120" name="Ink 1119"/>
              <p14:cNvContentPartPr/>
              <p14:nvPr/>
            </p14:nvContentPartPr>
            <p14:xfrm>
              <a:off x="4860948" y="5152423"/>
              <a:ext cx="983672" cy="753120"/>
            </p14:xfrm>
          </p:contentPart>
        </mc:Choice>
        <mc:Fallback>
          <p:pic>
            <p:nvPicPr>
              <p:cNvPr id="1120" name="Ink 1119"/>
              <p:cNvPicPr/>
              <p:nvPr/>
            </p:nvPicPr>
            <p:blipFill>
              <a:blip r:embed="rId9"/>
              <a:stretch>
                <a:fillRect/>
              </a:stretch>
            </p:blipFill>
            <p:spPr>
              <a:xfrm>
                <a:off x="4853387" y="5150262"/>
                <a:ext cx="993394" cy="762484"/>
              </a:xfrm>
              <a:prstGeom prst="rect">
                <a:avLst/>
              </a:prstGeom>
            </p:spPr>
          </p:pic>
        </mc:Fallback>
      </mc:AlternateContent>
      <p:pic>
        <p:nvPicPr>
          <p:cNvPr id="1142" name="Picture 1141"/>
          <p:cNvPicPr>
            <a:picLocks noChangeAspect="1"/>
          </p:cNvPicPr>
          <p:nvPr/>
        </p:nvPicPr>
        <p:blipFill>
          <a:blip r:embed="rId10"/>
          <a:stretch>
            <a:fillRect/>
          </a:stretch>
        </p:blipFill>
        <p:spPr>
          <a:xfrm>
            <a:off x="5321244" y="5029564"/>
            <a:ext cx="1134739" cy="1437335"/>
          </a:xfrm>
          <a:prstGeom prst="rect">
            <a:avLst/>
          </a:prstGeom>
        </p:spPr>
      </p:pic>
      <mc:AlternateContent xmlns:mc="http://schemas.openxmlformats.org/markup-compatibility/2006">
        <mc:Choice xmlns:p14="http://schemas.microsoft.com/office/powerpoint/2010/main" Requires="p14">
          <p:contentPart p14:bwMode="auto" r:id="rId11">
            <p14:nvContentPartPr>
              <p14:cNvPr id="1151" name="Ink 1150"/>
              <p14:cNvContentPartPr/>
              <p14:nvPr/>
            </p14:nvContentPartPr>
            <p14:xfrm>
              <a:off x="6648708" y="5407814"/>
              <a:ext cx="3492512" cy="574676"/>
            </p14:xfrm>
          </p:contentPart>
        </mc:Choice>
        <mc:Fallback>
          <p:pic>
            <p:nvPicPr>
              <p:cNvPr id="1151" name="Ink 1150"/>
              <p:cNvPicPr/>
              <p:nvPr/>
            </p:nvPicPr>
            <p:blipFill>
              <a:blip r:embed="rId12"/>
              <a:stretch>
                <a:fillRect/>
              </a:stretch>
            </p:blipFill>
            <p:spPr>
              <a:xfrm>
                <a:off x="6637908" y="5404573"/>
                <a:ext cx="3516633" cy="581157"/>
              </a:xfrm>
              <a:prstGeom prst="rect">
                <a:avLst/>
              </a:prstGeom>
            </p:spPr>
          </p:pic>
        </mc:Fallback>
      </mc:AlternateContent>
      <p:sp>
        <p:nvSpPr>
          <p:cNvPr id="1162" name="Rectangle 1161"/>
          <p:cNvSpPr/>
          <p:nvPr/>
        </p:nvSpPr>
        <p:spPr>
          <a:xfrm>
            <a:off x="9652715" y="5266664"/>
            <a:ext cx="2410251" cy="6388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9037021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17BF53D-A3D8-C70A-BA03-6E0317896A37}"/>
              </a:ext>
            </a:extLst>
          </p:cNvPr>
          <p:cNvSpPr>
            <a:spLocks noGrp="1"/>
          </p:cNvSpPr>
          <p:nvPr>
            <p:ph type="title"/>
          </p:nvPr>
        </p:nvSpPr>
        <p:spPr/>
        <p:txBody>
          <a:bodyPr/>
          <a:lstStyle/>
          <a:p>
            <a:r>
              <a:rPr lang="en-US" dirty="0">
                <a:ea typeface="+mj-lt"/>
                <a:cs typeface="+mj-lt"/>
              </a:rPr>
              <a:t>Cytokines and Chemokines</a:t>
            </a:r>
            <a:endParaRPr lang="en-US" dirty="0"/>
          </a:p>
        </p:txBody>
      </p:sp>
      <p:sp>
        <p:nvSpPr>
          <p:cNvPr id="3" name="Content Placeholder 2">
            <a:extLst>
              <a:ext uri="{FF2B5EF4-FFF2-40B4-BE49-F238E27FC236}">
                <a16:creationId xmlns:a16="http://schemas.microsoft.com/office/drawing/2014/main" xmlns="" id="{54FC5374-866D-8A53-BE42-C32039E294B3}"/>
              </a:ext>
            </a:extLst>
          </p:cNvPr>
          <p:cNvSpPr>
            <a:spLocks noGrp="1"/>
          </p:cNvSpPr>
          <p:nvPr>
            <p:ph idx="1"/>
          </p:nvPr>
        </p:nvSpPr>
        <p:spPr/>
        <p:txBody>
          <a:bodyPr vert="horz" lIns="91440" tIns="45720" rIns="91440" bIns="45720" rtlCol="0" anchor="t">
            <a:normAutofit/>
          </a:bodyPr>
          <a:lstStyle/>
          <a:p>
            <a:r>
              <a:rPr lang="en-US" dirty="0">
                <a:ea typeface="+mn-lt"/>
                <a:cs typeface="+mn-lt"/>
              </a:rPr>
              <a:t>Cytokines are proteins secreted by many cell types (principally activated lymphocytes, macrophages, and dendritic cells, but also endothelial, epithelial, and connective tissue cells). </a:t>
            </a:r>
          </a:p>
          <a:p>
            <a:r>
              <a:rPr lang="en-US" dirty="0">
                <a:ea typeface="+mn-lt"/>
                <a:cs typeface="+mn-lt"/>
              </a:rPr>
              <a:t>Mediate and regulate immune and inflammatory reactions.</a:t>
            </a:r>
          </a:p>
        </p:txBody>
      </p:sp>
    </p:spTree>
    <p:extLst>
      <p:ext uri="{BB962C8B-B14F-4D97-AF65-F5344CB8AC3E}">
        <p14:creationId xmlns:p14="http://schemas.microsoft.com/office/powerpoint/2010/main" val="197489415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xmlns="" id="{E2B89388-CCB8-9B2B-5811-7A63A36B639E}"/>
              </a:ext>
            </a:extLst>
          </p:cNvPr>
          <p:cNvPicPr>
            <a:picLocks noGrp="1" noChangeAspect="1"/>
          </p:cNvPicPr>
          <p:nvPr>
            <p:ph idx="1"/>
          </p:nvPr>
        </p:nvPicPr>
        <p:blipFill>
          <a:blip r:embed="rId2"/>
          <a:stretch>
            <a:fillRect/>
          </a:stretch>
        </p:blipFill>
        <p:spPr>
          <a:xfrm>
            <a:off x="3043002" y="365125"/>
            <a:ext cx="5726243" cy="6507865"/>
          </a:xfrm>
        </p:spPr>
      </p:pic>
    </p:spTree>
    <p:extLst>
      <p:ext uri="{BB962C8B-B14F-4D97-AF65-F5344CB8AC3E}">
        <p14:creationId xmlns:p14="http://schemas.microsoft.com/office/powerpoint/2010/main" val="359348479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57724EC-56C0-0C7C-1BC4-65C7558B0FB9}"/>
              </a:ext>
            </a:extLst>
          </p:cNvPr>
          <p:cNvSpPr>
            <a:spLocks noGrp="1"/>
          </p:cNvSpPr>
          <p:nvPr>
            <p:ph type="title"/>
          </p:nvPr>
        </p:nvSpPr>
        <p:spPr/>
        <p:txBody>
          <a:bodyPr/>
          <a:lstStyle/>
          <a:p>
            <a:r>
              <a:rPr lang="en-US" dirty="0">
                <a:ea typeface="+mn-lt"/>
                <a:cs typeface="+mn-lt"/>
              </a:rPr>
              <a:t>Tumor Necrosis Factor and Interleukin-1:</a:t>
            </a:r>
            <a:endParaRPr lang="en-US" dirty="0"/>
          </a:p>
        </p:txBody>
      </p:sp>
      <p:sp>
        <p:nvSpPr>
          <p:cNvPr id="3" name="Content Placeholder 2">
            <a:extLst>
              <a:ext uri="{FF2B5EF4-FFF2-40B4-BE49-F238E27FC236}">
                <a16:creationId xmlns:a16="http://schemas.microsoft.com/office/drawing/2014/main" xmlns="" id="{F13F739B-3833-CBC5-8BE1-35A1111B23F2}"/>
              </a:ext>
            </a:extLst>
          </p:cNvPr>
          <p:cNvSpPr>
            <a:spLocks noGrp="1"/>
          </p:cNvSpPr>
          <p:nvPr>
            <p:ph idx="1"/>
          </p:nvPr>
        </p:nvSpPr>
        <p:spPr/>
        <p:txBody>
          <a:bodyPr vert="horz" lIns="91440" tIns="45720" rIns="91440" bIns="45720" rtlCol="0" anchor="t">
            <a:normAutofit/>
          </a:bodyPr>
          <a:lstStyle/>
          <a:p>
            <a:r>
              <a:rPr lang="en-US" dirty="0">
                <a:ea typeface="+mn-lt"/>
                <a:cs typeface="+mn-lt"/>
              </a:rPr>
              <a:t>Leukocyte recruitment by promoting adhesion of leukocytes to endothelium and their migration through vessels. </a:t>
            </a:r>
          </a:p>
          <a:p>
            <a:r>
              <a:rPr lang="en-US" dirty="0">
                <a:ea typeface="+mn-lt"/>
                <a:cs typeface="+mn-lt"/>
              </a:rPr>
              <a:t>Activated macrophages and dendritic cells mainly produce these cytokines; TNF also is produced by T lymphocytes and mast cells, and some epithelial cells produce IL-1 as well. </a:t>
            </a:r>
          </a:p>
          <a:p>
            <a:r>
              <a:rPr lang="en-US" dirty="0">
                <a:ea typeface="+mn-lt"/>
                <a:cs typeface="+mn-lt"/>
              </a:rPr>
              <a:t>Microbial products, foreign bodies, necrotic cells, and a variety of other inflammatory stimuli can stimulate the secretion of TNF and IL-1.</a:t>
            </a:r>
          </a:p>
        </p:txBody>
      </p:sp>
    </p:spTree>
    <p:extLst>
      <p:ext uri="{BB962C8B-B14F-4D97-AF65-F5344CB8AC3E}">
        <p14:creationId xmlns:p14="http://schemas.microsoft.com/office/powerpoint/2010/main" val="39938051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0F248025-1CC1-B2EF-D590-E1A3B4D9F418}"/>
              </a:ext>
            </a:extLst>
          </p:cNvPr>
          <p:cNvSpPr>
            <a:spLocks noGrp="1"/>
          </p:cNvSpPr>
          <p:nvPr>
            <p:ph idx="1"/>
          </p:nvPr>
        </p:nvSpPr>
        <p:spPr>
          <a:xfrm>
            <a:off x="735170" y="180304"/>
            <a:ext cx="10515600" cy="4351338"/>
          </a:xfrm>
        </p:spPr>
        <p:txBody>
          <a:bodyPr vert="horz" lIns="91440" tIns="45720" rIns="91440" bIns="45720" rtlCol="0" anchor="t">
            <a:noAutofit/>
          </a:bodyPr>
          <a:lstStyle/>
          <a:p>
            <a:r>
              <a:rPr lang="en-US" sz="2300" dirty="0">
                <a:ea typeface="+mn-lt"/>
                <a:cs typeface="+mn-lt"/>
              </a:rPr>
              <a:t>The most important roles of these cytokines in inflammation are the following: </a:t>
            </a:r>
          </a:p>
          <a:p>
            <a:r>
              <a:rPr lang="en-US" sz="2300" b="1" dirty="0">
                <a:ea typeface="+mn-lt"/>
                <a:cs typeface="+mn-lt"/>
              </a:rPr>
              <a:t>Endothelial activation</a:t>
            </a:r>
            <a:r>
              <a:rPr lang="en-US" sz="2300" dirty="0">
                <a:ea typeface="+mn-lt"/>
                <a:cs typeface="+mn-lt"/>
              </a:rPr>
              <a:t>: Both TNF and IL-1:  increased expression of endothelial adhesion molecules, mostly E- and P-selectins and ligands for leukocyte integrins; increased production of various mediators, including other cytokines and chemokines, and eicosanoids; and increased procoagulant activity of the endothelium. </a:t>
            </a:r>
          </a:p>
          <a:p>
            <a:r>
              <a:rPr lang="en-US" sz="2300" b="1" dirty="0">
                <a:ea typeface="+mn-lt"/>
                <a:cs typeface="+mn-lt"/>
              </a:rPr>
              <a:t>Activation of leukocytes and other cells</a:t>
            </a:r>
            <a:r>
              <a:rPr lang="en-US" sz="2300" dirty="0">
                <a:ea typeface="+mn-lt"/>
                <a:cs typeface="+mn-lt"/>
              </a:rPr>
              <a:t>: TNF augments responses of neutrophils to other stimuli such as bacterial endotoxin and stimulates the microbicidal activity of macrophages. IL-1 activates fibroblasts to synthesize collagen and stimulates proliferation of synovial cells and other mesenchymal cells. IL-1 and IL-6 also stimulate the generation of a subset of CD4+ helper T cells called TH17 cells.</a:t>
            </a:r>
          </a:p>
          <a:p>
            <a:r>
              <a:rPr lang="en-US" sz="2300" b="1" dirty="0">
                <a:ea typeface="+mn-lt"/>
                <a:cs typeface="+mn-lt"/>
              </a:rPr>
              <a:t>Systemic acute-phase response</a:t>
            </a:r>
            <a:r>
              <a:rPr lang="en-US" sz="2300" dirty="0">
                <a:ea typeface="+mn-lt"/>
                <a:cs typeface="+mn-lt"/>
              </a:rPr>
              <a:t>: IL-1 and TNF (as well as IL-6) induce the systemic acute-phase responses associated with infection or injury, including fever. They also are implicated in the pathogenesis of the systemic inflammatory response syndrome (SIRS), resulting from disseminated bacterial infection (sepsis) and other serious conditions.</a:t>
            </a:r>
          </a:p>
          <a:p>
            <a:r>
              <a:rPr lang="en-US" sz="2300" dirty="0">
                <a:ea typeface="+mn-lt"/>
                <a:cs typeface="+mn-lt"/>
              </a:rPr>
              <a:t>TNF regulates energy balance by promoting lipid and protein catabolism and by suppressing appetite.</a:t>
            </a:r>
            <a:endParaRPr lang="en-US" sz="2300" dirty="0"/>
          </a:p>
        </p:txBody>
      </p:sp>
    </p:spTree>
    <p:extLst>
      <p:ext uri="{BB962C8B-B14F-4D97-AF65-F5344CB8AC3E}">
        <p14:creationId xmlns:p14="http://schemas.microsoft.com/office/powerpoint/2010/main" val="114361261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0"/>
            <a:ext cx="12054625" cy="6755187"/>
          </a:xfrm>
          <a:prstGeom prst="rect">
            <a:avLst/>
          </a:prstGeom>
        </p:spPr>
      </p:pic>
      <p:sp>
        <p:nvSpPr>
          <p:cNvPr id="2" name="Rectangle 1"/>
          <p:cNvSpPr/>
          <p:nvPr/>
        </p:nvSpPr>
        <p:spPr>
          <a:xfrm>
            <a:off x="5386192" y="-1"/>
            <a:ext cx="5298509" cy="25052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p:nvSpPr>
        <p:spPr>
          <a:xfrm>
            <a:off x="1265129" y="1741118"/>
            <a:ext cx="9194104" cy="73903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p:cNvPicPr>
            <a:picLocks noChangeAspect="1"/>
          </p:cNvPicPr>
          <p:nvPr/>
        </p:nvPicPr>
        <p:blipFill>
          <a:blip r:embed="rId3"/>
          <a:stretch>
            <a:fillRect/>
          </a:stretch>
        </p:blipFill>
        <p:spPr>
          <a:xfrm>
            <a:off x="3804407" y="1246698"/>
            <a:ext cx="7318705" cy="744940"/>
          </a:xfrm>
          <a:prstGeom prst="rect">
            <a:avLst/>
          </a:prstGeom>
        </p:spPr>
      </p:pic>
      <p:sp>
        <p:nvSpPr>
          <p:cNvPr id="6" name="Rectangle 5"/>
          <p:cNvSpPr/>
          <p:nvPr/>
        </p:nvSpPr>
        <p:spPr>
          <a:xfrm>
            <a:off x="3804407" y="1089764"/>
            <a:ext cx="241500" cy="3006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1265129" y="3356975"/>
            <a:ext cx="5185775" cy="31315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6450904" y="5035463"/>
            <a:ext cx="4121063" cy="41335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4586613" y="5448822"/>
            <a:ext cx="4121063" cy="41335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632193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B8C5052-501B-8F36-0C05-18418BA17504}"/>
              </a:ext>
            </a:extLst>
          </p:cNvPr>
          <p:cNvSpPr>
            <a:spLocks noGrp="1"/>
          </p:cNvSpPr>
          <p:nvPr>
            <p:ph type="title"/>
          </p:nvPr>
        </p:nvSpPr>
        <p:spPr/>
        <p:txBody>
          <a:bodyPr/>
          <a:lstStyle/>
          <a:p>
            <a:r>
              <a:rPr lang="en-US" dirty="0">
                <a:ea typeface="+mj-lt"/>
                <a:cs typeface="+mj-lt"/>
              </a:rPr>
              <a:t>Chemokines</a:t>
            </a:r>
            <a:endParaRPr lang="en-US" dirty="0"/>
          </a:p>
        </p:txBody>
      </p:sp>
      <p:sp>
        <p:nvSpPr>
          <p:cNvPr id="3" name="Content Placeholder 2">
            <a:extLst>
              <a:ext uri="{FF2B5EF4-FFF2-40B4-BE49-F238E27FC236}">
                <a16:creationId xmlns:a16="http://schemas.microsoft.com/office/drawing/2014/main" xmlns="" id="{7AA32F59-F6DB-0118-7EF5-ECA7539A48B5}"/>
              </a:ext>
            </a:extLst>
          </p:cNvPr>
          <p:cNvSpPr>
            <a:spLocks noGrp="1"/>
          </p:cNvSpPr>
          <p:nvPr>
            <p:ph idx="1"/>
          </p:nvPr>
        </p:nvSpPr>
        <p:spPr/>
        <p:txBody>
          <a:bodyPr vert="horz" lIns="91440" tIns="45720" rIns="91440" bIns="45720" rtlCol="0" anchor="t">
            <a:normAutofit fontScale="85000" lnSpcReduction="20000"/>
          </a:bodyPr>
          <a:lstStyle/>
          <a:p>
            <a:r>
              <a:rPr lang="en-US" dirty="0">
                <a:ea typeface="+mn-lt"/>
                <a:cs typeface="+mn-lt"/>
              </a:rPr>
              <a:t>A family of small (8–10 </a:t>
            </a:r>
            <a:r>
              <a:rPr lang="en-US" dirty="0" err="1">
                <a:ea typeface="+mn-lt"/>
                <a:cs typeface="+mn-lt"/>
              </a:rPr>
              <a:t>kD</a:t>
            </a:r>
            <a:r>
              <a:rPr lang="en-US" dirty="0">
                <a:ea typeface="+mn-lt"/>
                <a:cs typeface="+mn-lt"/>
              </a:rPr>
              <a:t>) proteins that act primarily as chemo-attractants for specific types of leukocytes.</a:t>
            </a:r>
          </a:p>
          <a:p>
            <a:r>
              <a:rPr lang="en-US" dirty="0">
                <a:ea typeface="+mn-lt"/>
                <a:cs typeface="+mn-lt"/>
              </a:rPr>
              <a:t>Four major groups: </a:t>
            </a:r>
          </a:p>
          <a:p>
            <a:pPr marL="514350" indent="-514350">
              <a:buFont typeface="+mj-lt"/>
              <a:buAutoNum type="arabicPeriod"/>
            </a:pPr>
            <a:r>
              <a:rPr lang="en-US" dirty="0">
                <a:ea typeface="+mn-lt"/>
                <a:cs typeface="+mn-lt"/>
              </a:rPr>
              <a:t>C-X-C chemokines:  act on neutrophils. IL-8 (now called CXCL8) is typical of this group.</a:t>
            </a:r>
          </a:p>
          <a:p>
            <a:pPr marL="514350" indent="-514350">
              <a:buFont typeface="+mj-lt"/>
              <a:buAutoNum type="arabicPeriod"/>
            </a:pPr>
            <a:r>
              <a:rPr lang="en-US" dirty="0">
                <a:ea typeface="+mn-lt"/>
                <a:cs typeface="+mn-lt"/>
              </a:rPr>
              <a:t>C-C chemokines: include monocyte chemoattractant protein (MCP-1, CCL2), </a:t>
            </a:r>
            <a:r>
              <a:rPr lang="en-US" dirty="0" err="1">
                <a:ea typeface="+mn-lt"/>
                <a:cs typeface="+mn-lt"/>
              </a:rPr>
              <a:t>eotaxin</a:t>
            </a:r>
            <a:r>
              <a:rPr lang="en-US" dirty="0">
                <a:ea typeface="+mn-lt"/>
                <a:cs typeface="+mn-lt"/>
              </a:rPr>
              <a:t> (CCL11), and macrophage inflammatory protein1α (MIP-1α, CCL3), mainly serve as </a:t>
            </a:r>
            <a:r>
              <a:rPr lang="en-US" dirty="0" err="1">
                <a:ea typeface="+mn-lt"/>
                <a:cs typeface="+mn-lt"/>
              </a:rPr>
              <a:t>chemoattractants</a:t>
            </a:r>
            <a:r>
              <a:rPr lang="en-US" dirty="0">
                <a:ea typeface="+mn-lt"/>
                <a:cs typeface="+mn-lt"/>
              </a:rPr>
              <a:t> for monocytes, eosinophils, basophils, and lymphocytes.</a:t>
            </a:r>
          </a:p>
          <a:p>
            <a:pPr marL="514350" indent="-514350">
              <a:buFont typeface="+mj-lt"/>
              <a:buAutoNum type="arabicPeriod"/>
            </a:pPr>
            <a:r>
              <a:rPr lang="en-US" dirty="0">
                <a:ea typeface="+mn-lt"/>
                <a:cs typeface="+mn-lt"/>
              </a:rPr>
              <a:t>C chemokines: specific for lymphocytes (e.g., lymphotactin, XCL1). </a:t>
            </a:r>
          </a:p>
          <a:p>
            <a:pPr marL="514350" indent="-514350">
              <a:buFont typeface="+mj-lt"/>
              <a:buAutoNum type="arabicPeriod"/>
            </a:pPr>
            <a:r>
              <a:rPr lang="en-US" dirty="0">
                <a:ea typeface="+mn-lt"/>
                <a:cs typeface="+mn-lt"/>
              </a:rPr>
              <a:t>CX3C chemokines: The only known member of this class is called fractalkine (CX3CL1). This chemokine exists in two forms: a cell surface-bound protein and a soluble form.</a:t>
            </a:r>
            <a:endParaRPr lang="en-US" dirty="0"/>
          </a:p>
        </p:txBody>
      </p:sp>
    </p:spTree>
    <p:extLst>
      <p:ext uri="{BB962C8B-B14F-4D97-AF65-F5344CB8AC3E}">
        <p14:creationId xmlns:p14="http://schemas.microsoft.com/office/powerpoint/2010/main" val="233458574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0CA0748B-6A6C-5BE5-4D18-B6597430EE59}"/>
              </a:ext>
            </a:extLst>
          </p:cNvPr>
          <p:cNvSpPr>
            <a:spLocks noGrp="1"/>
          </p:cNvSpPr>
          <p:nvPr>
            <p:ph idx="1"/>
          </p:nvPr>
        </p:nvSpPr>
        <p:spPr>
          <a:xfrm>
            <a:off x="799564" y="743800"/>
            <a:ext cx="10515600" cy="4351338"/>
          </a:xfrm>
        </p:spPr>
        <p:txBody>
          <a:bodyPr vert="horz" lIns="91440" tIns="45720" rIns="91440" bIns="45720" rtlCol="0" anchor="t">
            <a:normAutofit fontScale="92500" lnSpcReduction="10000"/>
          </a:bodyPr>
          <a:lstStyle/>
          <a:p>
            <a:r>
              <a:rPr lang="en-US" dirty="0">
                <a:ea typeface="+mn-lt"/>
                <a:cs typeface="+mn-lt"/>
              </a:rPr>
              <a:t>Chemokines mediate their activities by binding to seven-transmembrane G protein–coupled receptors. </a:t>
            </a:r>
          </a:p>
          <a:p>
            <a:r>
              <a:rPr lang="en-US" dirty="0">
                <a:ea typeface="+mn-lt"/>
                <a:cs typeface="+mn-lt"/>
              </a:rPr>
              <a:t>Certain chemokine receptors (CXCR4, CCR5) act as coreceptors for a viral envelope glycoprotein of human immunodeficiency virus (HIV), the cause of AIDS, and are thus involved in binding and entry of the virus into cells. </a:t>
            </a:r>
          </a:p>
          <a:p>
            <a:r>
              <a:rPr lang="en-US" dirty="0">
                <a:ea typeface="+mn-lt"/>
                <a:cs typeface="+mn-lt"/>
              </a:rPr>
              <a:t>Chemokines bind to proteoglycans and are displayed at high concentrations on the surface of endothelial cells and in the extracellular matrix. </a:t>
            </a:r>
          </a:p>
          <a:p>
            <a:r>
              <a:rPr lang="en-US" dirty="0">
                <a:ea typeface="+mn-lt"/>
                <a:cs typeface="+mn-lt"/>
              </a:rPr>
              <a:t>They have two main functions: </a:t>
            </a:r>
          </a:p>
          <a:p>
            <a:pPr marL="514350" indent="-514350">
              <a:buFont typeface="+mj-lt"/>
              <a:buAutoNum type="arabicPeriod"/>
            </a:pPr>
            <a:r>
              <a:rPr lang="en-US" dirty="0">
                <a:ea typeface="+mn-lt"/>
                <a:cs typeface="+mn-lt"/>
              </a:rPr>
              <a:t>Acute inflammation. </a:t>
            </a:r>
          </a:p>
          <a:p>
            <a:pPr marL="514350" indent="-514350">
              <a:buFont typeface="+mj-lt"/>
              <a:buAutoNum type="arabicPeriod"/>
            </a:pPr>
            <a:r>
              <a:rPr lang="en-US" dirty="0">
                <a:ea typeface="+mn-lt"/>
                <a:cs typeface="+mn-lt"/>
              </a:rPr>
              <a:t>Maintenance of tissue architecture.</a:t>
            </a:r>
            <a:endParaRPr lang="en-US" dirty="0"/>
          </a:p>
        </p:txBody>
      </p:sp>
    </p:spTree>
    <p:extLst>
      <p:ext uri="{BB962C8B-B14F-4D97-AF65-F5344CB8AC3E}">
        <p14:creationId xmlns:p14="http://schemas.microsoft.com/office/powerpoint/2010/main" val="255060193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C650B78-A123-5BF6-5865-1737999EAAA0}"/>
              </a:ext>
            </a:extLst>
          </p:cNvPr>
          <p:cNvSpPr>
            <a:spLocks noGrp="1"/>
          </p:cNvSpPr>
          <p:nvPr>
            <p:ph type="title"/>
          </p:nvPr>
        </p:nvSpPr>
        <p:spPr/>
        <p:txBody>
          <a:bodyPr/>
          <a:lstStyle/>
          <a:p>
            <a:r>
              <a:rPr lang="en-US" dirty="0">
                <a:ea typeface="+mn-lt"/>
                <a:cs typeface="+mn-lt"/>
              </a:rPr>
              <a:t>Other Cytokines in Acute Inflammation:</a:t>
            </a:r>
            <a:endParaRPr lang="en-US" dirty="0"/>
          </a:p>
        </p:txBody>
      </p:sp>
      <p:sp>
        <p:nvSpPr>
          <p:cNvPr id="3" name="Content Placeholder 2">
            <a:extLst>
              <a:ext uri="{FF2B5EF4-FFF2-40B4-BE49-F238E27FC236}">
                <a16:creationId xmlns:a16="http://schemas.microsoft.com/office/drawing/2014/main" xmlns="" id="{71992A25-E0D3-2456-02DC-CFFF0D1395DF}"/>
              </a:ext>
            </a:extLst>
          </p:cNvPr>
          <p:cNvSpPr>
            <a:spLocks noGrp="1"/>
          </p:cNvSpPr>
          <p:nvPr>
            <p:ph idx="1"/>
          </p:nvPr>
        </p:nvSpPr>
        <p:spPr/>
        <p:txBody>
          <a:bodyPr vert="horz" lIns="91440" tIns="45720" rIns="91440" bIns="45720" rtlCol="0" anchor="t">
            <a:normAutofit/>
          </a:bodyPr>
          <a:lstStyle/>
          <a:p>
            <a:r>
              <a:rPr lang="en-US" dirty="0">
                <a:ea typeface="+mn-lt"/>
                <a:cs typeface="+mn-lt"/>
              </a:rPr>
              <a:t>IL-6: made by macrophages and other cells, which is involved in local and systemic reactions.</a:t>
            </a:r>
          </a:p>
          <a:p>
            <a:r>
              <a:rPr lang="en-US" dirty="0">
                <a:ea typeface="+mn-lt"/>
                <a:cs typeface="+mn-lt"/>
              </a:rPr>
              <a:t>IL-17: produced mainly by T lymphocytes, which promotes neutrophil recruitment.</a:t>
            </a:r>
            <a:endParaRPr lang="en-US" dirty="0"/>
          </a:p>
        </p:txBody>
      </p:sp>
    </p:spTree>
    <p:extLst>
      <p:ext uri="{BB962C8B-B14F-4D97-AF65-F5344CB8AC3E}">
        <p14:creationId xmlns:p14="http://schemas.microsoft.com/office/powerpoint/2010/main" val="34104370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B73710D-65D3-CD1A-DC7C-EC9E8FC4423B}"/>
              </a:ext>
            </a:extLst>
          </p:cNvPr>
          <p:cNvSpPr>
            <a:spLocks noGrp="1"/>
          </p:cNvSpPr>
          <p:nvPr>
            <p:ph type="title"/>
          </p:nvPr>
        </p:nvSpPr>
        <p:spPr/>
        <p:txBody>
          <a:bodyPr/>
          <a:lstStyle/>
          <a:p>
            <a:endParaRPr lang="en-US"/>
          </a:p>
        </p:txBody>
      </p:sp>
      <p:pic>
        <p:nvPicPr>
          <p:cNvPr id="4" name="Content Placeholder 3" descr="A diagram of a human body&#10;&#10;Description automatically generated">
            <a:extLst>
              <a:ext uri="{FF2B5EF4-FFF2-40B4-BE49-F238E27FC236}">
                <a16:creationId xmlns:a16="http://schemas.microsoft.com/office/drawing/2014/main" xmlns="" id="{79BBDC28-8B3B-9DEC-D2B4-CE6F7152D28B}"/>
              </a:ext>
            </a:extLst>
          </p:cNvPr>
          <p:cNvPicPr>
            <a:picLocks noGrp="1" noChangeAspect="1"/>
          </p:cNvPicPr>
          <p:nvPr>
            <p:ph idx="1"/>
          </p:nvPr>
        </p:nvPicPr>
        <p:blipFill>
          <a:blip r:embed="rId2"/>
          <a:stretch>
            <a:fillRect/>
          </a:stretch>
        </p:blipFill>
        <p:spPr>
          <a:xfrm>
            <a:off x="838200" y="365125"/>
            <a:ext cx="10515600" cy="6127750"/>
          </a:xfrm>
        </p:spPr>
      </p:pic>
    </p:spTree>
    <p:extLst>
      <p:ext uri="{BB962C8B-B14F-4D97-AF65-F5344CB8AC3E}">
        <p14:creationId xmlns:p14="http://schemas.microsoft.com/office/powerpoint/2010/main" val="415039362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FACE1916BD6674A85E13C28D79547B3" ma:contentTypeVersion="12" ma:contentTypeDescription="Create a new document." ma:contentTypeScope="" ma:versionID="9a13f641dd7f438417116cb9963ed1c6">
  <xsd:schema xmlns:xsd="http://www.w3.org/2001/XMLSchema" xmlns:xs="http://www.w3.org/2001/XMLSchema" xmlns:p="http://schemas.microsoft.com/office/2006/metadata/properties" xmlns:ns2="6518d6fd-6ea3-44bc-9750-415c51045db7" xmlns:ns3="1a8e2836-c18f-49f9-9fea-5e19d0e9314f" targetNamespace="http://schemas.microsoft.com/office/2006/metadata/properties" ma:root="true" ma:fieldsID="860ba35f3ac7c3d80aead7b54e335c3f" ns2:_="" ns3:_="">
    <xsd:import namespace="6518d6fd-6ea3-44bc-9750-415c51045db7"/>
    <xsd:import namespace="1a8e2836-c18f-49f9-9fea-5e19d0e9314f"/>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518d6fd-6ea3-44bc-9750-415c51045db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41946a75-722c-4855-9c1b-5ba14d757444"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1a8e2836-c18f-49f9-9fea-5e19d0e9314f"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2dcb3ef7-47ec-41fe-8450-502626ca8cf2}" ma:internalName="TaxCatchAll" ma:showField="CatchAllData" ma:web="1a8e2836-c18f-49f9-9fea-5e19d0e9314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6518d6fd-6ea3-44bc-9750-415c51045db7">
      <Terms xmlns="http://schemas.microsoft.com/office/infopath/2007/PartnerControls"/>
    </lcf76f155ced4ddcb4097134ff3c332f>
    <TaxCatchAll xmlns="1a8e2836-c18f-49f9-9fea-5e19d0e9314f"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C0400B5-F0C8-4573-A2F5-191226CAC8B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518d6fd-6ea3-44bc-9750-415c51045db7"/>
    <ds:schemaRef ds:uri="1a8e2836-c18f-49f9-9fea-5e19d0e9314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C1BDC3E8-3298-4662-A766-4CEE7A76CF60}">
  <ds:schemaRefs>
    <ds:schemaRef ds:uri="http://www.w3.org/XML/1998/namespace"/>
    <ds:schemaRef ds:uri="1a8e2836-c18f-49f9-9fea-5e19d0e9314f"/>
    <ds:schemaRef ds:uri="http://purl.org/dc/elements/1.1/"/>
    <ds:schemaRef ds:uri="http://purl.org/dc/terms/"/>
    <ds:schemaRef ds:uri="http://schemas.microsoft.com/office/2006/metadata/properties"/>
    <ds:schemaRef ds:uri="http://schemas.microsoft.com/office/2006/documentManagement/types"/>
    <ds:schemaRef ds:uri="http://schemas.microsoft.com/office/infopath/2007/PartnerControls"/>
    <ds:schemaRef ds:uri="http://schemas.openxmlformats.org/package/2006/metadata/core-properties"/>
    <ds:schemaRef ds:uri="6518d6fd-6ea3-44bc-9750-415c51045db7"/>
    <ds:schemaRef ds:uri="http://purl.org/dc/dcmitype/"/>
  </ds:schemaRefs>
</ds:datastoreItem>
</file>

<file path=customXml/itemProps3.xml><?xml version="1.0" encoding="utf-8"?>
<ds:datastoreItem xmlns:ds="http://schemas.openxmlformats.org/officeDocument/2006/customXml" ds:itemID="{2508CD93-577D-42E2-A80D-CB037F9F7B3B}">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203</TotalTime>
  <Words>1437</Words>
  <Application>Microsoft Office PowerPoint</Application>
  <PresentationFormat>Widescreen</PresentationFormat>
  <Paragraphs>87</Paragraphs>
  <Slides>28</Slides>
  <Notes>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28</vt:i4>
      </vt:variant>
    </vt:vector>
  </HeadingPairs>
  <TitlesOfParts>
    <vt:vector size="33" baseType="lpstr">
      <vt:lpstr>Arial</vt:lpstr>
      <vt:lpstr>Calibri</vt:lpstr>
      <vt:lpstr>Calibri Light</vt:lpstr>
      <vt:lpstr>Wingdings</vt:lpstr>
      <vt:lpstr>Office Theme</vt:lpstr>
      <vt:lpstr>Introduction To Pathology</vt:lpstr>
      <vt:lpstr>Mediators of Inflammation/ Cell-derived mediators</vt:lpstr>
      <vt:lpstr>PowerPoint Presentation</vt:lpstr>
      <vt:lpstr>PowerPoint Presentation</vt:lpstr>
      <vt:lpstr>PowerPoint Presentation</vt:lpstr>
      <vt:lpstr>MEDIATORS OF INFLAMMATION</vt:lpstr>
      <vt:lpstr>PowerPoint Presentation</vt:lpstr>
      <vt:lpstr>Vasoactive Amines: Histamine</vt:lpstr>
      <vt:lpstr>Histamine:</vt:lpstr>
      <vt:lpstr>PowerPoint Presentation</vt:lpstr>
      <vt:lpstr>Arachidonic Acid Metabolites</vt:lpstr>
      <vt:lpstr>PowerPoint Presentation</vt:lpstr>
      <vt:lpstr>Prostaglandins:</vt:lpstr>
      <vt:lpstr>Prostacyclin:</vt:lpstr>
      <vt:lpstr>Leukotrienes:</vt:lpstr>
      <vt:lpstr>Lipoxins:</vt:lpstr>
      <vt:lpstr>Pharmacologic Inhibitors of Prostaglandins and Leukotrienes:</vt:lpstr>
      <vt:lpstr>PowerPoint Presentation</vt:lpstr>
      <vt:lpstr>PowerPoint Presentation</vt:lpstr>
      <vt:lpstr>Cytokines and Chemokines</vt:lpstr>
      <vt:lpstr>PowerPoint Presentation</vt:lpstr>
      <vt:lpstr>Tumor Necrosis Factor and Interleukin-1:</vt:lpstr>
      <vt:lpstr>PowerPoint Presentation</vt:lpstr>
      <vt:lpstr>PowerPoint Presentation</vt:lpstr>
      <vt:lpstr>Chemokines</vt:lpstr>
      <vt:lpstr>PowerPoint Presentation</vt:lpstr>
      <vt:lpstr>Other Cytokines in Acute Inflammation: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 To Pathology</dc:title>
  <dc:creator>Raya  Marji</dc:creator>
  <cp:lastModifiedBy>Microsoft account</cp:lastModifiedBy>
  <cp:revision>8</cp:revision>
  <dcterms:created xsi:type="dcterms:W3CDTF">2023-11-02T07:40:47Z</dcterms:created>
  <dcterms:modified xsi:type="dcterms:W3CDTF">2023-11-06T13:36:47Z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0x010100AFACE1916BD6674A85E13C28D79547B3</vt:lpwstr>
  </property>
</Properties>
</file>