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430" r:id="rId5"/>
    <p:sldId id="256" r:id="rId6"/>
    <p:sldId id="441" r:id="rId7"/>
    <p:sldId id="433" r:id="rId8"/>
    <p:sldId id="439" r:id="rId9"/>
    <p:sldId id="387" r:id="rId10"/>
    <p:sldId id="389" r:id="rId11"/>
    <p:sldId id="391" r:id="rId12"/>
    <p:sldId id="392" r:id="rId13"/>
    <p:sldId id="432" r:id="rId14"/>
    <p:sldId id="394" r:id="rId15"/>
    <p:sldId id="396" r:id="rId16"/>
    <p:sldId id="397" r:id="rId17"/>
    <p:sldId id="398" r:id="rId18"/>
    <p:sldId id="399" r:id="rId19"/>
    <p:sldId id="400" r:id="rId20"/>
    <p:sldId id="438" r:id="rId21"/>
    <p:sldId id="401" r:id="rId22"/>
    <p:sldId id="443" r:id="rId23"/>
    <p:sldId id="442" r:id="rId24"/>
    <p:sldId id="402" r:id="rId25"/>
    <p:sldId id="404" r:id="rId26"/>
    <p:sldId id="405" r:id="rId27"/>
    <p:sldId id="406" r:id="rId28"/>
    <p:sldId id="409" r:id="rId29"/>
    <p:sldId id="410" r:id="rId30"/>
    <p:sldId id="413" r:id="rId31"/>
    <p:sldId id="414" r:id="rId32"/>
    <p:sldId id="416" r:id="rId33"/>
    <p:sldId id="417" r:id="rId34"/>
    <p:sldId id="419" r:id="rId35"/>
    <p:sldId id="420" r:id="rId36"/>
    <p:sldId id="422" r:id="rId37"/>
    <p:sldId id="421" r:id="rId38"/>
    <p:sldId id="423" r:id="rId39"/>
    <p:sldId id="424" r:id="rId40"/>
    <p:sldId id="42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2-20T21:21:47.926"/>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43 47 7 0,'0'0'5'16,"0"-3"6"-16,0 3 10 0,-1 0 8 0,-2-1-8 16,1-3-7-16,-4-2-3 0,2 5 0 0,-1-3-1 15,2 2 1-15,2-3-1 0,-2 3-4 0,0 0 1 16,3 0-2-16,-1 2-5 0,-2 0 0 0,3 0 0 15,0 0 0-15,-2 0 2 0,-4 0-2 0,6 0 0 16,0 0 0-16,0 0 0 0,3 0 1 16,-3 4-1-16,5-4 4 0,-1 2-1 15,-1 3 1-15,1-5 0 0,4 0-4 0,-5 0 3 16,4 0-3-16,-5 0 2 0,2 0 2 0,-1 0 1 16,2 0-3-16,-2 0 1 0,-2 0 0 15,2 0 1-15,2 0-2 0,-5 0 0 0,0 0 0 16,0-5-2-16,0 3 0 0,6 0 2 0,-5 0-2 15,4 2 0-15,-5 0 2 16,0 0-1-16,0 0-3 16,0 0-3-16,0 0-1 15,0 0-3-15,0 0 0 0,0 0-5 0,0 0 0 16,0 0-5-16,6 0 1 0,-6 0-2 0,0-4-2 16,0-1-3-16,0 3 0 0,0-2-17 0</inkml:trace>
</inkml:ink>
</file>

<file path=ppt/ink/ink2.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17T13:50:15.123"/>
    </inkml:context>
    <inkml:brush xml:id="br0">
      <inkml:brushProperty name="width" value="0.04667" units="cm"/>
      <inkml:brushProperty name="height" value="0.04667" units="cm"/>
      <inkml:brushProperty name="color" value="#FFF200"/>
      <inkml:brushProperty name="fitToCurve" value="1"/>
    </inkml:brush>
  </inkml:definitions>
  <inkml:traceGroup>
    <inkml:annotationXML>
      <emma:emma xmlns:emma="http://www.w3.org/2003/04/emma" version="1.0">
        <emma:interpretation id="{00FE2F67-8877-4A05-A392-1AAB6CDDE809}" emma:medium="tactile" emma:mode="ink">
          <msink:context xmlns:msink="http://schemas.microsoft.com/ink/2010/main" type="writingRegion" rotatedBoundingBox="1240,3139 2402,3139 2402,3709 1240,3709"/>
        </emma:interpretation>
      </emma:emma>
    </inkml:annotationXML>
    <inkml:traceGroup>
      <inkml:annotationXML>
        <emma:emma xmlns:emma="http://www.w3.org/2003/04/emma" version="1.0">
          <emma:interpretation id="{569FAFB5-9D12-4CF7-88F4-66FA453CDCB5}" emma:medium="tactile" emma:mode="ink">
            <msink:context xmlns:msink="http://schemas.microsoft.com/ink/2010/main" type="paragraph" rotatedBoundingBox="1240,3139 2402,3139 2402,3709 1240,3709" alignmentLevel="1"/>
          </emma:interpretation>
        </emma:emma>
      </inkml:annotationXML>
      <inkml:traceGroup>
        <inkml:annotationXML>
          <emma:emma xmlns:emma="http://www.w3.org/2003/04/emma" version="1.0">
            <emma:interpretation id="{6C489DC3-92CD-4A1F-8130-4C076614E41C}" emma:medium="tactile" emma:mode="ink">
              <msink:context xmlns:msink="http://schemas.microsoft.com/ink/2010/main" type="line" rotatedBoundingBox="1240,3139 2402,3139 2402,3709 1240,3709"/>
            </emma:interpretation>
          </emma:emma>
        </inkml:annotationXML>
        <inkml:traceGroup>
          <inkml:annotationXML>
            <emma:emma xmlns:emma="http://www.w3.org/2003/04/emma" version="1.0">
              <emma:interpretation id="{F3802535-122E-4BC2-8478-C518CE845CBB}" emma:medium="tactile" emma:mode="ink">
                <msink:context xmlns:msink="http://schemas.microsoft.com/ink/2010/main" type="inkWord" rotatedBoundingBox="1240,3139 2402,3139 2402,3709 1240,3709"/>
              </emma:interpretation>
              <emma:one-of disjunction-type="recognition" id="oneOf0">
                <emma:interpretation id="interp0" emma:lang="en-US" emma:confidence="0">
                  <emma:literal>VU</emma:literal>
                </emma:interpretation>
                <emma:interpretation id="interp1" emma:lang="en-US" emma:confidence="0">
                  <emma:literal>v U</emma:literal>
                </emma:interpretation>
                <emma:interpretation id="interp2" emma:lang="en-US" emma:confidence="0">
                  <emma:literal>v u</emma:literal>
                </emma:interpretation>
                <emma:interpretation id="interp3" emma:lang="en-US" emma:confidence="0">
                  <emma:literal>VV</emma:literal>
                </emma:interpretation>
                <emma:interpretation id="interp4" emma:lang="en-US" emma:confidence="0">
                  <emma:literal>v o</emma:literal>
                </emma:interpretation>
              </emma:one-of>
            </emma:emma>
          </inkml:annotationXML>
          <inkml:trace contextRef="#ctx0" brushRef="#br0">10 264 61 0,'-3'-4'51'0,"3"0"-5"0,-3-3-3 0,-2 1 4 0,5-2 10 16,0 1 11-16,0-3 6 0,0 2 14 0,0-3 15 16,0 0 18-16,3 0 14 0,2 3 16 0,-1-2 14 15,-1 0 3-15,2-1-1 0,2 4 0 0,-2-4-13 16,-1 6-21-16,4-1-85 0,-1 1-48 0,1 3 0 0,-1 2 0 15,0 2 0-15,2 3 0 0,6 3 0 16,-1 0 0-16,1 8 0 0,-3-1 0 0,4 6 0 16,-1-3 0-16,0 1 0 0,-2 0 0 0,-1 1 0 15,3 1 0-15,0-4 0 0,-3-1 0 0,4-1 0 0,-1-4 0 0,-1-1 0 16,1 0 0-16,-4-2 0 0,1-4 0 0,-1 0 0 16,-2-2 0-16,-2-2 0 0,1 0 0 0,-4-6 0 15,1 5 0-15,1-5 0 0,-5 1 0 0,-1-5 0 0,5 3 0 16,-5-2 0-16,0-1 0 0,0-1 0 15,0-3 0-15,0-1 0 0,0 1 0 0,0-4 0 16,-2-2 0-16,-1 1 0 0,-1-3 0 0,1-1 0 0,-2 0 0 0,1 0 0 31,1 2 0-31,-2-1 0 0,2 1 0 0,2 4 0 0,-2 6 0 0,3 4 0 0,0 0 0 0,0 3 0 32,0-1 0-32,4 3 0 0,4 2 0 0,-1 2 0 15,4-2-226-15,1 5-31 0,1-5 0 0,5 4 8 0,0-4 24 0,1 2 31 0,4 3 31 0,0-2 34 31,4 1 28-31,-3 3 22 0,4-3 12 0,-1 3-31 0</inkml:trace>
          <inkml:trace contextRef="#ctx0" brushRef="#br0" timeOffset="6376.7037">796 5 100 0,'-3'-5'61'0,"1"3"0"0,-4 2 5 0,5 0 9 16,1 0 6-16,-3 0-4 0,3 0-5 0,0 0-10 15,0 0-14-15,0 2-8 0,0 3 5 0,0-1 23 16,0 3 16-16,3 3 4 0,-3 5-5 0,4 2-12 31,1 3-19-31,1 2-22 0,0 3-9 0,1-1-7 16,4 4-4-16,-2-3-6 0,2 1 0 0,1-4 1 0,0 5-5 15,3-5 0-15,-3-3 2 0,3-1-5 0,1-3 5 16,1-1-2-16,2-3 2 0,1-2 6 0,-4-5 5 16,3 1 0-16,-1-5 4 0,-4-5 4 15,4 1 27-15,-2-5-10 0,-3-3-1 0,2-4-6 0,-3 1-10 16,3-4-3-16,-3-3-13 0,-3 0-1 0,-6-2-2 0,-3 1 0 16,-3-1-1-16,-1-2 2 0,-1-2-3 0,-2 0-3 15,-1 0-14-15,-4 0-39 0,0-3-38 0,0 1-46 0,1 0-51 16,-4-2-33-16,-2-2-3 0,2 5 20 15,-6 2 35-15,5 3-103 0</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17T13:50:23.245"/>
    </inkml:context>
    <inkml:brush xml:id="br0">
      <inkml:brushProperty name="width" value="0.04667" units="cm"/>
      <inkml:brushProperty name="height" value="0.04667" units="cm"/>
      <inkml:brushProperty name="color" value="#FFF200"/>
      <inkml:brushProperty name="fitToCurve" value="1"/>
    </inkml:brush>
  </inkml:definitions>
  <inkml:traceGroup>
    <inkml:annotationXML>
      <emma:emma xmlns:emma="http://www.w3.org/2003/04/emma" version="1.0">
        <emma:interpretation id="{1112363E-9481-4525-82F4-A462B4D7349B}" emma:medium="tactile" emma:mode="ink">
          <msink:context xmlns:msink="http://schemas.microsoft.com/ink/2010/main" type="writingRegion" rotatedBoundingBox="8814,3354 9836,3006 10032,3581 9010,3929"/>
        </emma:interpretation>
      </emma:emma>
    </inkml:annotationXML>
    <inkml:traceGroup>
      <inkml:annotationXML>
        <emma:emma xmlns:emma="http://www.w3.org/2003/04/emma" version="1.0">
          <emma:interpretation id="{8B75DE8B-8619-4B2B-872D-ED5FEA174A92}" emma:medium="tactile" emma:mode="ink">
            <msink:context xmlns:msink="http://schemas.microsoft.com/ink/2010/main" type="paragraph" rotatedBoundingBox="8814,3354 9836,3006 10032,3581 9010,3929" alignmentLevel="1"/>
          </emma:interpretation>
        </emma:emma>
      </inkml:annotationXML>
      <inkml:traceGroup>
        <inkml:annotationXML>
          <emma:emma xmlns:emma="http://www.w3.org/2003/04/emma" version="1.0">
            <emma:interpretation id="{45592787-4491-4D84-B74F-5C36C2CB85A0}" emma:medium="tactile" emma:mode="ink">
              <msink:context xmlns:msink="http://schemas.microsoft.com/ink/2010/main" type="line" rotatedBoundingBox="8814,3354 9836,3006 10032,3581 9010,3929"/>
            </emma:interpretation>
          </emma:emma>
        </inkml:annotationXML>
        <inkml:traceGroup>
          <inkml:annotationXML>
            <emma:emma xmlns:emma="http://www.w3.org/2003/04/emma" version="1.0">
              <emma:interpretation id="{CE701B88-98FC-43EC-A60C-B45BBF9E8693}" emma:medium="tactile" emma:mode="ink">
                <msink:context xmlns:msink="http://schemas.microsoft.com/ink/2010/main" type="inkWord" rotatedBoundingBox="8814,3354 9836,3006 10032,3581 9010,3929"/>
              </emma:interpretation>
              <emma:one-of disjunction-type="recognition" id="oneOf0">
                <emma:interpretation id="interp0" emma:lang="en-US" emma:confidence="0">
                  <emma:literal>AU</emma:literal>
                </emma:interpretation>
                <emma:interpretation id="interp1" emma:lang="en-US" emma:confidence="0">
                  <emma:literal>AV</emma:literal>
                </emma:interpretation>
                <emma:interpretation id="interp2" emma:lang="en-US" emma:confidence="0">
                  <emma:literal>AW</emma:literal>
                </emma:interpretation>
                <emma:interpretation id="interp3" emma:lang="en-US" emma:confidence="0">
                  <emma:literal>AUV</emma:literal>
                </emma:interpretation>
                <emma:interpretation id="interp4" emma:lang="en-US" emma:confidence="0">
                  <emma:literal>Au</emma:literal>
                </emma:interpretation>
              </emma:one-of>
            </emma:emma>
          </inkml:annotationXML>
          <inkml:trace contextRef="#ctx0" brushRef="#br0">74 113 119 0,'-17'0'144'0,"3"0"-5"0,2 0 2 0,0 0 22 0,7 0 23 0,-2 0 10 16,2 0-33-16,2 0-26 0,3 0-7 0,5-3 28 15,7-1 9-15,0 0-11 0,6 4-108 0,2-4-48 16,4 1 0-16,3-1 0 0,4 2 0 0,1-3 0 16,-1 1 0-16,3-3 0 0,-2 4 0 0,-1-7 0 15,-3 3-182-15,1 0-89 0,-5-3-41 0,-1 2-1 16,0 0 20-1,-4-3 49-15,-2 2 59 0</inkml:trace>
          <inkml:trace contextRef="#ctx0" brushRef="#br0" timeOffset="-199.7076">159 377 78 0,'0'7'46'0,"-6"0"-4"16,6-3-1-16,-2-1 8 0,2 0 11 0,0-3 8 16,0 0 1-16,0 0-10 0,0-6-4 0,0 1 1 15,-3-7 4-15,3 0 13 0,0-6 5 0,3 1 12 0,-1-3 21 16,4-5 4-16,-5 1 4 0,4-4-3 0,-5 0-11 15,0-3-19-15,6-1-20 0,-6-1-22 0,0 0-11 16,0-6-10-16,-3 3-10 0,3 3 1 0,-3-3-11 0,1 4 4 16,-1-1 9-16,2 4 7 0,-2 4 11 15,0 8 9-15,3 2-6 0,0 4-13 0,0 3-8 16,0 4-8-16,6 4-8 0,-2 4 0 0,5 3 0 0,3 2 4 16,3 5 7-16,2 5-4 0,2 5-3 0,0 0-4 15,1 3 2-15,1 2-1 0,-2 0-1 0,0 1-4 16,1-3 10-16,-1 2-4 0,1-4-10 0,-4-1-26 15,-4 0-32-15,0-3-38 0,-2 0-48 0,-1-3-45 16,-3-3-28-16,-4-2-22 0,-2-2 2 0,-2-4 15 16,-4 0 38-1,-3-3-116-15</inkml:trace>
          <inkml:trace contextRef="#ctx0" brushRef="#br0" timeOffset="300.4576">651-223 177 0,'0'-10'99'0,"0"3"-2"0,-1 3 23 0,1 0 29 0,-3 0 20 15,0 4-14-15,3 0-15 0,0 0-5 0,0 0 7 16,0 0 47-16,0 8 9 0,6 3-19 0,-5 4-81 16,4 4-98-16,2 2 0 0,0 4 0 0,1 3 0 15,-1 0 0-15,2-1 0 0,6 1 0 0,0-6 0 16,-1 0 0 0,2 0 0-16,3-4 0 0,1-1 0 0,-1-6 0 15,0-1 0-15,1-2 0 0,-4-7 0 0,2-1 0 0,0-5 0 16,-3-2 0-16,1-7 0 0,-4-1 0 0,3-2 0 15,-3-1 0-15,-4-5 0 0,2 2 0 0,-5-7 0 16,-4 3 0-16,-1-5 0 0,0-2 0 0,0-3 0 16,-1-5-138-16,-4-1-186 0,-5-4-33 0,2-3 2 15,-4-2 41-15,-3 2 76 0</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17T13:50:26.154"/>
    </inkml:context>
    <inkml:brush xml:id="br0">
      <inkml:brushProperty name="width" value="0.04667" units="cm"/>
      <inkml:brushProperty name="height" value="0.04667" units="cm"/>
      <inkml:brushProperty name="color" value="#FFF200"/>
      <inkml:brushProperty name="fitToCurve" value="1"/>
    </inkml:brush>
  </inkml:definitions>
  <inkml:traceGroup>
    <inkml:annotationXML>
      <emma:emma xmlns:emma="http://www.w3.org/2003/04/emma" version="1.0">
        <emma:interpretation id="{F01F5920-38F0-4B70-B3EF-90BAC30EAA83}" emma:medium="tactile" emma:mode="ink">
          <msink:context xmlns:msink="http://schemas.microsoft.com/ink/2010/main" type="writingRegion" rotatedBoundingBox="16625,1758 17544,1758 17544,2377 16625,2377"/>
        </emma:interpretation>
      </emma:emma>
    </inkml:annotationXML>
    <inkml:traceGroup>
      <inkml:annotationXML>
        <emma:emma xmlns:emma="http://www.w3.org/2003/04/emma" version="1.0">
          <emma:interpretation id="{E28CDF49-2DA9-44D8-96C7-ECE3ED02F76B}" emma:medium="tactile" emma:mode="ink">
            <msink:context xmlns:msink="http://schemas.microsoft.com/ink/2010/main" type="paragraph" rotatedBoundingBox="16625,1758 17544,1758 17544,2377 16625,2377" alignmentLevel="1"/>
          </emma:interpretation>
        </emma:emma>
      </inkml:annotationXML>
      <inkml:traceGroup>
        <inkml:annotationXML>
          <emma:emma xmlns:emma="http://www.w3.org/2003/04/emma" version="1.0">
            <emma:interpretation id="{AA224A7C-31DB-4AE6-A281-2D9F16016039}" emma:medium="tactile" emma:mode="ink">
              <msink:context xmlns:msink="http://schemas.microsoft.com/ink/2010/main" type="line" rotatedBoundingBox="16625,1758 17544,1758 17544,2377 16625,2377"/>
            </emma:interpretation>
          </emma:emma>
        </inkml:annotationXML>
        <inkml:traceGroup>
          <inkml:annotationXML>
            <emma:emma xmlns:emma="http://www.w3.org/2003/04/emma" version="1.0">
              <emma:interpretation id="{2F4A01A5-7497-4EE6-B2AA-874360F13265}" emma:medium="tactile" emma:mode="ink">
                <msink:context xmlns:msink="http://schemas.microsoft.com/ink/2010/main" type="inkWord" rotatedBoundingBox="16625,1758 17544,1758 17544,2377 16625,2377"/>
              </emma:interpretation>
              <emma:one-of disjunction-type="recognition" id="oneOf0">
                <emma:interpretation id="interp0" emma:lang="en-US" emma:confidence="0">
                  <emma:literal>DU</emma:literal>
                </emma:interpretation>
                <emma:interpretation id="interp1" emma:lang="en-US" emma:confidence="0">
                  <emma:literal>D u</emma:literal>
                </emma:interpretation>
                <emma:interpretation id="interp2" emma:lang="en-US" emma:confidence="0">
                  <emma:literal>D U</emma:literal>
                </emma:interpretation>
                <emma:interpretation id="interp3" emma:lang="en-US" emma:confidence="0">
                  <emma:literal>DV</emma:literal>
                </emma:interpretation>
                <emma:interpretation id="interp4" emma:lang="en-US" emma:confidence="0">
                  <emma:literal>D v</emma:literal>
                </emma:interpretation>
              </emma:one-of>
            </emma:emma>
          </inkml:annotationXML>
          <inkml:trace contextRef="#ctx0" brushRef="#br0">-1 36 52 0,'0'0'51'16,"0"0"-7"-16,0 3-8 0,3 1-2 0,-3 0 14 15,1-2 13-15,-1 7 8 0,3-3-7 0,-1 5-4 0,4 5-3 0,-5 5 0 16,4 0 2-16,1 5-14 0,1 0-8 0,-2 3-4 16,2 2-8-16,-1-6-2 0,0 2-4 0,0 0-6 15,2-2-2-15,-2 1-2 0,-2-1-3 0,3 1 3 16,-5-8-4-16,2 2-3 0,-1-2 0 0,2-1-2 16,1-4 3-16,-5-2-1 0,-1-3 0 0,5 2 0 15,-5-5 0-15,0-3 2 16,0 2 0-16,6 0-2 0,-6-2 2 0,1-2 1 15,-1 0 10-15,0 0 4 0,0-6-6 0,0 2-3 16,0-3-3-16,0 1 0 0,-4-5 0 0,1-1 1 16,-2-1 2-16,1 0 2 0,-1-1-4 0,-1-3 3 15,0-1 1-15,-4-4-4 0,3-3 1 0,-1 0 0 16,2-4 7-16,0 0 4 0,2 0 2 0,-1-1 8 0,2 2 5 16,-1 2 14-16,4 2-8 0,0 2 7 0,0 4-4 0,0-3-13 15,0 3 1-15,4 2 3 0,-1 5 1 0,2-2-2 16,-1 2-2-16,4 3-2 0,-1 0-5 0,4 1 8 15,0-3-9-15,1 7 5 0,2 3-9 16,1 0-3-16,1 1-6 0,2 1 6 0,0 5-13 0,1 3-8 16,1 1 10-16,2 0-2 0,-3 1 3 0,2 1-3 15,-6 4-2-15,2 0-2 0,-5 4 6 0,0-4-6 0,-5 2 6 16,0 0-2-16,-2-1-8 0,-5 3 6 0,-2 0 3 0,-5 1-2 16,-3-3-1-16,1 1 2 0,-6 2-9 0,-2-3-5 15,-2-2-13-15,-1 1-7 0,1-3-20 0,0 0-21 16,-1-4-29-16,1 2-22 0,1-5-16 15,0 2-12-15,5-5-7 0,-2-2-3 0,3-3 7 0,1-3 14 16,5 2 24-16,1-10 17 16,5 0-56-16</inkml:trace>
          <inkml:trace contextRef="#ctx0" brushRef="#br0" timeOffset="15217.1514">591 64 36 0,'-6'0'46'0,"2"0"-8"0,2 0-2 0,-1-2 2 16,0 2 2-16,-1-4 9 0,2 4 8 0,-1 0 2 15,3 0 0-15,-3 0 4 0,3 0 1 0,0 0-3 16,0-5-1-16,0 5-1 0,0 2-8 0,0 1 8 16,0 1 19-16,0 3 15 0,0 1 1 0,3 1-1 0,0 0-13 0,3-2-12 15,5 6-20-15,-2 4-3 0,-2-2-7 0,5 1-13 16,-2 4 5-16,-1 1-3 0,2 2-9 0,2-5 0 31,-1 3 0-31,0-2-2 0,3-2-10 0,0-1-4 0,-2-5 1 16,5 2 2-16,2-6 0 0,-3-3-9 0,3-4 7 15,-2 0-5-15,-2-4 10 0,-1 1 3 16,-2-7-9-16,2 2 1 0,-3-6-3 0,0 2 4 0,-4-3-1 16,-4-5-3-16,1-2 3 0,-2 1-1 0,-3 0-4 15,0-3 5-15,-5 2-12 0,1-2-41 0,-2-1-58 0,1-4-62 16,-2 3-50-16,5-2-40 0,-5 0-5 0,-1 0 31 15,-2-2 46-15</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17T13:50:31.824"/>
    </inkml:context>
    <inkml:brush xml:id="br0">
      <inkml:brushProperty name="width" value="0.04667" units="cm"/>
      <inkml:brushProperty name="height" value="0.04667" units="cm"/>
      <inkml:brushProperty name="color" value="#FFF200"/>
      <inkml:brushProperty name="fitToCurve" value="1"/>
    </inkml:brush>
  </inkml:definitions>
  <inkml:traceGroup>
    <inkml:annotationXML>
      <emma:emma xmlns:emma="http://www.w3.org/2003/04/emma" version="1.0">
        <emma:interpretation id="{8448DF64-287F-42E8-BCC9-C2EB13DB37B0}" emma:medium="tactile" emma:mode="ink">
          <msink:context xmlns:msink="http://schemas.microsoft.com/ink/2010/main" type="writingRegion" rotatedBoundingBox="24694,2240 25734,1990 25906,2707 24866,2956"/>
        </emma:interpretation>
      </emma:emma>
    </inkml:annotationXML>
    <inkml:traceGroup>
      <inkml:annotationXML>
        <emma:emma xmlns:emma="http://www.w3.org/2003/04/emma" version="1.0">
          <emma:interpretation id="{45D0E340-8310-428F-A73F-D16D4984EA59}" emma:medium="tactile" emma:mode="ink">
            <msink:context xmlns:msink="http://schemas.microsoft.com/ink/2010/main" type="paragraph" rotatedBoundingBox="24694,2240 25734,1990 25906,2707 24866,2956" alignmentLevel="1"/>
          </emma:interpretation>
        </emma:emma>
      </inkml:annotationXML>
      <inkml:traceGroup>
        <inkml:annotationXML>
          <emma:emma xmlns:emma="http://www.w3.org/2003/04/emma" version="1.0">
            <emma:interpretation id="{BC7671A4-2162-4887-B5CC-0406A0FF5B8E}" emma:medium="tactile" emma:mode="ink">
              <msink:context xmlns:msink="http://schemas.microsoft.com/ink/2010/main" type="line" rotatedBoundingBox="24694,2240 25734,1990 25906,2707 24866,2956"/>
            </emma:interpretation>
          </emma:emma>
        </inkml:annotationXML>
        <inkml:traceGroup>
          <inkml:annotationXML>
            <emma:emma xmlns:emma="http://www.w3.org/2003/04/emma" version="1.0">
              <emma:interpretation id="{CB2B7E26-6C5D-4BED-99AF-B4898C53FBEF}" emma:medium="tactile" emma:mode="ink">
                <msink:context xmlns:msink="http://schemas.microsoft.com/ink/2010/main" type="inkWord" rotatedBoundingBox="24694,2240 25734,1990 25906,2707 24866,2956"/>
              </emma:interpretation>
              <emma:one-of disjunction-type="recognition" id="oneOf0">
                <emma:interpretation id="interp0" emma:lang="en-US" emma:confidence="0">
                  <emma:literal>PU</emma:literal>
                </emma:interpretation>
                <emma:interpretation id="interp1" emma:lang="en-US" emma:confidence="0">
                  <emma:literal>PV</emma:literal>
                </emma:interpretation>
                <emma:interpretation id="interp2" emma:lang="en-US" emma:confidence="0">
                  <emma:literal>Pu</emma:literal>
                </emma:interpretation>
                <emma:interpretation id="interp3" emma:lang="en-US" emma:confidence="0">
                  <emma:literal>Po</emma:literal>
                </emma:interpretation>
                <emma:interpretation id="interp4" emma:lang="en-US" emma:confidence="0">
                  <emma:literal>pu</emma:literal>
                </emma:interpretation>
              </emma:one-of>
            </emma:emma>
          </inkml:annotationXML>
          <inkml:trace contextRef="#ctx0" brushRef="#br0">2 227 129 0,'0'-7'74'16,"0"-1"1"-16,0 5 3 0,0-3 19 0,-1 5 16 15,-2-2-7-15,3 3-20 0,0 0-29 0,0 0-8 16,0 3 44-16,0 4 44 0,4 4 6 0,2 3-16 16,0 5-28-16,2 3-16 0,-4 6-14 0,4 0-23 0,-1 3-10 15,3 4-15-15,-4-2-11 0,5 2-2 0,-2-1 0 0,-2 0-2 31,1-3-6-31,-1-2 0 0,1-2 0 0,-1-2-2 16,-2-2 7-16,-4-4-3 0,5-2-4 0,-6 0 8 16,0-5-3-16,0-2-10 0,0-3 20 0,-3-2-10 15,0-3 7-15,2-2-10 0,-2 0 2 0,-2-4-2 16,2 1 3-16,2-8-7 0,-2 4 0 0,-2-4 13 0,2-6-11 0,2 0-2 16,-2-2 7-16,0-3 1 0,3 0-4 0,0-6 6 15,0-1-4-15,0-4-2 0,0-3 7 0,0-2-7 16,0 0 2-16,0-1-2 0,-2-2 2 0,-1 2 4 15,3 0-9-15,-1 0 11 0,1 6 9 0,0 4 1 16,0 0 5-16,0 3 2 0,0 4 4 0,0 2 1 16,0 3-7-16,1 5 4 0,-1 1-20 0,5 3-2 0,2 1 0 15,-2 0-5-15,2 5 1 0,4 2-1 0,2 0-2 0,0 5 8 16,5 0-6-16,2 5 4 0,-1 2-4 0,5 3-2 16,-5 1 0-16,4 2-2 0,-4 0 7 0,-5-3-6 15,3 3 10-15,-3 1-11 0,-4-2 4 0,-2 4 0 0,-8-3-3 16,0-2 6-16,-3 1 1 0,-5-2-4 15,-4 0 3 1,-3 1-6-16,-4-4 10 0,1 2-2 0,-12-2-5 16,3 2-3-16,-1-4-2 0,1 1-13 0,2-2-29 15,3-3-34-15,2-2-28 0,7-1-20 0,1-2-34 16,4-1-36-16,2-5-29 0,2-2-11 0,8-3 15 0,4 0 30 16,7 0 41-16,1-3 32 0</inkml:trace>
          <inkml:trace contextRef="#ctx0" brushRef="#br0" timeOffset="10665.9534">660 170 73 0,'0'-3'51'0,"0"-1"2"16,0-2 2-16,0 2 14 0,0 0 16 0,0 0 24 16,0 0 17-16,0-1 13 0,0 3 21 0,0 2 32 15,-3 0 13-15,0-2 2 0,3 2-7 0,0 0-33 16,0 0-26-16,-2 0-126 0,-1 0-15 0,3 2 0 0,0 5 0 0,0 1 0 16,3 0 0-16,-3 5 0 0,0 5 0 0,5 3 0 15,-1-3 0-15,1 6 0 0,1 0 0 0,1 0 0 16,5-3 0-16,-3 3 0 15,3-6 0-15,3 0 0 0,-2-1 0 0,-1-2 0 16,3-5 0-16,0-4 0 0,0 0 0 0,2-3 0 16,-4-3 0-16,6 0 0 0,4-7 0 0,-4-1 0 0,2-2 0 0,-2-5 0 0,4 2 0 0,-4-1 0 15,-5-4 0-15,3-1 0 0,-5 0 0 0,0-2 0 16,0-1 0-16,-3 0 0 0,2-4 0 0,-10 1 0 16,-1-5 0-16,-1 0 0 0,-5-4 0 0,-6 2-121 15,-5-3-315-15,-4-5 13 0,-4 1 48 0,1 0 82 16</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10D778-3CB7-8FF1-7640-4E4C42E930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31E04BE-4963-4322-1EE7-BE930E4627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2327357-F80E-3341-B190-0F88791CD014}"/>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2EA9CC5E-4C50-729D-9ED9-A55103081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18FC448-B1AC-5C00-ACC3-6A1C0B21F729}"/>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41585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D349A0-35E8-8777-5805-6F5E2425C0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409E0A4-20AB-12C9-F5DF-D48E661C50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EFEEB7E-5AAE-6F77-5D14-EBBD7B078185}"/>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3AB76BC5-C331-1F14-7BC7-7600B2050E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B4C8923-544B-B9D1-A0EC-5EC78A83EAE0}"/>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2410847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E02ADA-68E0-968E-DE1B-7F42B2D9F7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2A95AF6-4E2D-C8F7-2DFC-F86FFD93CC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7AA55E4-96F2-9612-F9A1-B8438B939D60}"/>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AFB8AB5B-4C38-876A-E9E5-3915C6488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0EB7554-DCB6-0D5B-CED0-AF245D955CB4}"/>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3312644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1F6271-12DA-A92F-F37B-033E53EF8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4CB5F8-676A-158F-10BD-E15EADD89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CE866315-C066-F7E9-7028-ACB6CAC6D1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4999B18-F8CF-F209-8959-31E836960A2E}"/>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6" name="Footer Placeholder 5">
            <a:extLst>
              <a:ext uri="{FF2B5EF4-FFF2-40B4-BE49-F238E27FC236}">
                <a16:creationId xmlns:a16="http://schemas.microsoft.com/office/drawing/2014/main" xmlns="" id="{86541A48-025F-6721-E5D1-025B90D44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2B908F7-3F16-4842-06D6-496DCB9C1566}"/>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102907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741D0B-6222-1E47-2D97-0D00C0AEA3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00801B5-5518-74EB-1FBE-2E988B9B7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62E3CD3-DBDA-C420-6AC4-40044D11A2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880F0B3-6DDC-BCC7-462D-9A574329C5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2BFDCB5-7BA4-9B93-BE4A-CA5C0220B5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6B49FDE-482F-E080-59AF-A93B53385F48}"/>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8" name="Footer Placeholder 7">
            <a:extLst>
              <a:ext uri="{FF2B5EF4-FFF2-40B4-BE49-F238E27FC236}">
                <a16:creationId xmlns:a16="http://schemas.microsoft.com/office/drawing/2014/main" xmlns="" id="{29478153-C651-D99B-7228-15D5E11711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F25BB1B-1BA3-2EC1-0138-C0E7970E62BB}"/>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388337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3D6CDA-1CB7-7371-9D53-85634C5C0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2FEEE56-5B12-42FA-1148-C9652345AB5A}"/>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4" name="Footer Placeholder 3">
            <a:extLst>
              <a:ext uri="{FF2B5EF4-FFF2-40B4-BE49-F238E27FC236}">
                <a16:creationId xmlns:a16="http://schemas.microsoft.com/office/drawing/2014/main" xmlns="" id="{45EB818C-39AE-D3BD-E024-50270BE4E5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423907B-1715-B066-7D1C-F3525BC1B65B}"/>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1281840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9DBC3EF-4DAA-B5A5-68E2-4A10C8F58A19}"/>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3" name="Footer Placeholder 2">
            <a:extLst>
              <a:ext uri="{FF2B5EF4-FFF2-40B4-BE49-F238E27FC236}">
                <a16:creationId xmlns:a16="http://schemas.microsoft.com/office/drawing/2014/main" xmlns="" id="{30BBCB3C-F27D-12E5-6860-C07C56F95C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C203B30-AC2C-9AD6-20D5-B96561D82C1D}"/>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283932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14E0D5-35D1-2ADC-22FF-428D576BC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9B1CD80-BDA1-9EF7-42D4-DA56D4F2F6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298BA05-0434-184F-06B5-F4AA485EF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25DC5E9-A73D-39C8-2403-BF0355C5B9B5}"/>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6" name="Footer Placeholder 5">
            <a:extLst>
              <a:ext uri="{FF2B5EF4-FFF2-40B4-BE49-F238E27FC236}">
                <a16:creationId xmlns:a16="http://schemas.microsoft.com/office/drawing/2014/main" xmlns="" id="{C4B9E1A5-127A-B140-5AF4-BA959905EA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E120D13-459C-B521-9C21-40C0D9D5D634}"/>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3875707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70E160-5806-9348-107E-3CB002B74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4F6CF51-C9C6-C2CD-D47F-212D649350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7CC3A657-0982-C5CC-63CD-AFEBD3D33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8F035D6-93E0-0FD8-61A3-38371AC7A346}"/>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6" name="Footer Placeholder 5">
            <a:extLst>
              <a:ext uri="{FF2B5EF4-FFF2-40B4-BE49-F238E27FC236}">
                <a16:creationId xmlns:a16="http://schemas.microsoft.com/office/drawing/2014/main" xmlns="" id="{5985612A-FF5C-6B98-5758-A48B1FCD30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54EED89-ACAF-B96E-5368-C072EDE38D40}"/>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3842468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2C0809-E8EA-DB6A-4278-6F0B458AA3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BA4BDEB-82E9-ABB3-8876-2813C8853F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B3C3A4A-3EDF-0641-6841-1E3C495013DF}"/>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5F0944AF-DD56-5F16-EBFB-7475A45CE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DB670EE-B429-B55D-DFBA-E7AE8B2FBF24}"/>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87207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2974242-D0DA-E101-505A-FE9DA1952D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BB0E18C-D3B0-4699-035E-3A9227AB8A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0667D55-C85B-1674-832E-9B82D492EEA3}"/>
              </a:ext>
            </a:extLst>
          </p:cNvPr>
          <p:cNvSpPr>
            <a:spLocks noGrp="1"/>
          </p:cNvSpPr>
          <p:nvPr>
            <p:ph type="dt" sz="half" idx="10"/>
          </p:nvPr>
        </p:nvSpPr>
        <p:spPr/>
        <p:txBody>
          <a:body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F41E3E32-3013-CD39-19F9-C87769DC19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D08C975-0EAD-12F2-7833-F030BED7A05D}"/>
              </a:ext>
            </a:extLst>
          </p:cNvPr>
          <p:cNvSpPr>
            <a:spLocks noGrp="1"/>
          </p:cNvSpPr>
          <p:nvPr>
            <p:ph type="sldNum" sz="quarter" idx="12"/>
          </p:nvPr>
        </p:nvSpPr>
        <p:spPr/>
        <p:txBody>
          <a:bodyPr/>
          <a:lstStyle/>
          <a:p>
            <a:fld id="{A5732FDF-A3B9-4A48-AD5B-D05097055DDE}" type="slidenum">
              <a:rPr lang="en-US" smtClean="0"/>
              <a:t>‹#›</a:t>
            </a:fld>
            <a:endParaRPr lang="en-US"/>
          </a:p>
        </p:txBody>
      </p:sp>
    </p:spTree>
    <p:extLst>
      <p:ext uri="{BB962C8B-B14F-4D97-AF65-F5344CB8AC3E}">
        <p14:creationId xmlns:p14="http://schemas.microsoft.com/office/powerpoint/2010/main" val="3051855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71478A1-3274-5823-4983-F34AC2DAB4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4C6CC16-AC07-D7A2-6949-289B70EE0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13CE814-9677-B393-A3F4-99C6EDB6B2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95D7C-2A1F-4BA7-8DE4-E0C449830185}" type="datetimeFigureOut">
              <a:rPr lang="en-US" smtClean="0"/>
              <a:t>11/17/2023</a:t>
            </a:fld>
            <a:endParaRPr lang="en-US"/>
          </a:p>
        </p:txBody>
      </p:sp>
      <p:sp>
        <p:nvSpPr>
          <p:cNvPr id="5" name="Footer Placeholder 4">
            <a:extLst>
              <a:ext uri="{FF2B5EF4-FFF2-40B4-BE49-F238E27FC236}">
                <a16:creationId xmlns:a16="http://schemas.microsoft.com/office/drawing/2014/main" xmlns="" id="{4D49B337-627F-D453-38A2-A77FC61E1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FDEB94A5-B401-5390-F00B-C8B8AB4069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732FDF-A3B9-4A48-AD5B-D05097055DDE}" type="slidenum">
              <a:rPr lang="en-US" smtClean="0"/>
              <a:t>‹#›</a:t>
            </a:fld>
            <a:endParaRPr lang="en-US"/>
          </a:p>
        </p:txBody>
      </p:sp>
    </p:spTree>
    <p:extLst>
      <p:ext uri="{BB962C8B-B14F-4D97-AF65-F5344CB8AC3E}">
        <p14:creationId xmlns:p14="http://schemas.microsoft.com/office/powerpoint/2010/main" val="3476895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Marji@bau.edu.jo" TargetMode="Externa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customXml" Target="../ink/ink2.xml"/><Relationship Id="rId7" Type="http://schemas.openxmlformats.org/officeDocument/2006/relationships/customXml" Target="../ink/ink4.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customXml" Target="../ink/ink3.xml"/><Relationship Id="rId10" Type="http://schemas.openxmlformats.org/officeDocument/2006/relationships/image" Target="../media/image20.emf"/><Relationship Id="rId4" Type="http://schemas.openxmlformats.org/officeDocument/2006/relationships/image" Target="../media/image17.emf"/><Relationship Id="rId9" Type="http://schemas.openxmlformats.org/officeDocument/2006/relationships/customXml" Target="../ink/ink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375520A-46D4-92EC-4E89-5500CD014287}"/>
              </a:ext>
            </a:extLst>
          </p:cNvPr>
          <p:cNvSpPr>
            <a:spLocks noGrp="1"/>
          </p:cNvSpPr>
          <p:nvPr>
            <p:ph type="ctrTitle"/>
          </p:nvPr>
        </p:nvSpPr>
        <p:spPr>
          <a:xfrm>
            <a:off x="474785" y="844805"/>
            <a:ext cx="11376745" cy="1011402"/>
          </a:xfrm>
        </p:spPr>
        <p:txBody>
          <a:bodyPr anchor="t">
            <a:normAutofit/>
          </a:bodyPr>
          <a:lstStyle/>
          <a:p>
            <a:r>
              <a:rPr lang="en-US" sz="4400" dirty="0">
                <a:solidFill>
                  <a:schemeClr val="tx2"/>
                </a:solidFill>
              </a:rPr>
              <a:t>Introduction To Pathology</a:t>
            </a:r>
          </a:p>
        </p:txBody>
      </p:sp>
      <p:sp>
        <p:nvSpPr>
          <p:cNvPr id="5" name="Subtitle 4">
            <a:extLst>
              <a:ext uri="{FF2B5EF4-FFF2-40B4-BE49-F238E27FC236}">
                <a16:creationId xmlns:a16="http://schemas.microsoft.com/office/drawing/2014/main" xmlns="" id="{50C978A5-BE36-3B0C-1411-BEA95B133B44}"/>
              </a:ext>
            </a:extLst>
          </p:cNvPr>
          <p:cNvSpPr>
            <a:spLocks noGrp="1"/>
          </p:cNvSpPr>
          <p:nvPr>
            <p:ph type="subTitle" idx="1"/>
          </p:nvPr>
        </p:nvSpPr>
        <p:spPr>
          <a:xfrm>
            <a:off x="5750170" y="2666159"/>
            <a:ext cx="6101360" cy="1601672"/>
          </a:xfrm>
        </p:spPr>
        <p:txBody>
          <a:bodyPr anchor="b">
            <a:normAutofit/>
          </a:bodyPr>
          <a:lstStyle/>
          <a:p>
            <a:pPr algn="l"/>
            <a:r>
              <a:rPr lang="en-US" sz="2800" dirty="0">
                <a:solidFill>
                  <a:schemeClr val="tx2"/>
                </a:solidFill>
              </a:rPr>
              <a:t>Dr. Raya D. Marji, M.D.</a:t>
            </a:r>
          </a:p>
          <a:p>
            <a:pPr algn="l"/>
            <a:r>
              <a:rPr lang="en-US" sz="2800" dirty="0">
                <a:solidFill>
                  <a:schemeClr val="tx2"/>
                </a:solidFill>
              </a:rPr>
              <a:t>Email: </a:t>
            </a:r>
            <a:r>
              <a:rPr lang="en-US" sz="2800" dirty="0">
                <a:solidFill>
                  <a:schemeClr val="tx2"/>
                </a:solidFill>
                <a:hlinkClick r:id="rId2"/>
              </a:rPr>
              <a:t>r.marji@bau.edu.jo</a:t>
            </a:r>
            <a:endParaRPr lang="en-US" sz="2800" dirty="0">
              <a:solidFill>
                <a:schemeClr val="tx2"/>
              </a:solidFill>
            </a:endParaRPr>
          </a:p>
          <a:p>
            <a:pPr algn="l"/>
            <a:r>
              <a:rPr lang="en-US" sz="2800" dirty="0">
                <a:solidFill>
                  <a:schemeClr val="tx2"/>
                </a:solidFill>
              </a:rPr>
              <a:t>Office: O-505</a:t>
            </a:r>
          </a:p>
          <a:p>
            <a:pPr algn="l"/>
            <a:endParaRPr lang="en-US" sz="1100" dirty="0">
              <a:solidFill>
                <a:schemeClr val="tx2"/>
              </a:solidFill>
            </a:endParaRPr>
          </a:p>
          <a:p>
            <a:pPr algn="l"/>
            <a:endParaRPr lang="en-US" sz="1100" dirty="0">
              <a:solidFill>
                <a:schemeClr val="tx2"/>
              </a:solidFill>
            </a:endParaRPr>
          </a:p>
        </p:txBody>
      </p:sp>
      <p:pic>
        <p:nvPicPr>
          <p:cNvPr id="9" name="Graphic 8" descr="Microscope">
            <a:extLst>
              <a:ext uri="{FF2B5EF4-FFF2-40B4-BE49-F238E27FC236}">
                <a16:creationId xmlns:a16="http://schemas.microsoft.com/office/drawing/2014/main" xmlns="" id="{D7F2FFFE-DAE7-2E15-BACC-567F499571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4483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569D3B-D955-2570-CE63-D1E49838AAC9}"/>
              </a:ext>
            </a:extLst>
          </p:cNvPr>
          <p:cNvSpPr>
            <a:spLocks noGrp="1"/>
          </p:cNvSpPr>
          <p:nvPr>
            <p:ph type="ctrTitle"/>
          </p:nvPr>
        </p:nvSpPr>
        <p:spPr/>
        <p:txBody>
          <a:bodyPr/>
          <a:lstStyle/>
          <a:p>
            <a:r>
              <a:rPr lang="en-US"/>
              <a:t>Tissue Repair</a:t>
            </a:r>
          </a:p>
        </p:txBody>
      </p:sp>
    </p:spTree>
    <p:extLst>
      <p:ext uri="{BB962C8B-B14F-4D97-AF65-F5344CB8AC3E}">
        <p14:creationId xmlns:p14="http://schemas.microsoft.com/office/powerpoint/2010/main" val="3969595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10715223" cy="5849637"/>
          </a:xfrm>
          <a:prstGeom prst="rect">
            <a:avLst/>
          </a:prstGeom>
        </p:spPr>
      </p:pic>
    </p:spTree>
    <p:extLst>
      <p:ext uri="{BB962C8B-B14F-4D97-AF65-F5344CB8AC3E}">
        <p14:creationId xmlns:p14="http://schemas.microsoft.com/office/powerpoint/2010/main" val="3037806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3"/>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2919908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4"/>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748744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B6D19C-C11E-F049-BC1C-0655658CF7AC}"/>
              </a:ext>
            </a:extLst>
          </p:cNvPr>
          <p:cNvSpPr>
            <a:spLocks noGrp="1"/>
          </p:cNvSpPr>
          <p:nvPr>
            <p:ph type="title"/>
          </p:nvPr>
        </p:nvSpPr>
        <p:spPr>
          <a:xfrm>
            <a:off x="839788" y="457200"/>
            <a:ext cx="3932237" cy="742013"/>
          </a:xfrm>
        </p:spPr>
        <p:txBody>
          <a:bodyPr/>
          <a:lstStyle/>
          <a:p>
            <a:r>
              <a:rPr lang="en-US" dirty="0">
                <a:ea typeface="+mj-lt"/>
                <a:cs typeface="+mj-lt"/>
              </a:rPr>
              <a:t>TISSUE REPAIR</a:t>
            </a:r>
            <a:endParaRPr lang="en-US" dirty="0"/>
          </a:p>
        </p:txBody>
      </p:sp>
      <p:sp>
        <p:nvSpPr>
          <p:cNvPr id="3" name="Content Placeholder 2">
            <a:extLst>
              <a:ext uri="{FF2B5EF4-FFF2-40B4-BE49-F238E27FC236}">
                <a16:creationId xmlns:a16="http://schemas.microsoft.com/office/drawing/2014/main" xmlns="" id="{74037E59-EF0A-5D99-D19F-AC0D57D517F8}"/>
              </a:ext>
            </a:extLst>
          </p:cNvPr>
          <p:cNvSpPr>
            <a:spLocks noGrp="1"/>
          </p:cNvSpPr>
          <p:nvPr>
            <p:ph idx="1"/>
          </p:nvPr>
        </p:nvSpPr>
        <p:spPr/>
        <p:txBody>
          <a:bodyPr vert="horz" lIns="91440" tIns="45720" rIns="91440" bIns="45720" rtlCol="0" anchor="t">
            <a:normAutofit/>
          </a:bodyPr>
          <a:lstStyle/>
          <a:p>
            <a:r>
              <a:rPr lang="en-US" dirty="0">
                <a:ea typeface="+mn-lt"/>
                <a:cs typeface="+mn-lt"/>
              </a:rPr>
              <a:t>The ability to repair the damage. </a:t>
            </a:r>
          </a:p>
          <a:p>
            <a:r>
              <a:rPr lang="en-US" dirty="0">
                <a:ea typeface="+mn-lt"/>
                <a:cs typeface="+mn-lt"/>
              </a:rPr>
              <a:t>Two types of reactions: </a:t>
            </a:r>
          </a:p>
          <a:p>
            <a:pPr marL="514350" indent="-514350">
              <a:buFont typeface="+mj-lt"/>
              <a:buAutoNum type="arabicPeriod"/>
            </a:pPr>
            <a:r>
              <a:rPr lang="en-US" dirty="0">
                <a:ea typeface="+mn-lt"/>
                <a:cs typeface="+mn-lt"/>
              </a:rPr>
              <a:t>Regeneration: Proliferation of cells that survive the injury and retain the capacity to proliferate. </a:t>
            </a:r>
          </a:p>
          <a:p>
            <a:pPr marL="514350" indent="-514350">
              <a:buFont typeface="+mj-lt"/>
              <a:buAutoNum type="arabicPeriod"/>
            </a:pPr>
            <a:r>
              <a:rPr lang="en-US" dirty="0">
                <a:ea typeface="+mn-lt"/>
                <a:cs typeface="+mn-lt"/>
              </a:rPr>
              <a:t>Maturation of tissue stem cells, and the deposition of connective tissue to form a scar.</a:t>
            </a:r>
          </a:p>
        </p:txBody>
      </p:sp>
      <p:sp>
        <p:nvSpPr>
          <p:cNvPr id="4" name="Text Placeholder 3">
            <a:extLst>
              <a:ext uri="{FF2B5EF4-FFF2-40B4-BE49-F238E27FC236}">
                <a16:creationId xmlns:a16="http://schemas.microsoft.com/office/drawing/2014/main" xmlns="" id="{4881335E-0AFA-7765-EF30-D018F6B17D30}"/>
              </a:ext>
            </a:extLst>
          </p:cNvPr>
          <p:cNvSpPr>
            <a:spLocks noGrp="1"/>
          </p:cNvSpPr>
          <p:nvPr>
            <p:ph type="body" sz="half" idx="2"/>
          </p:nvPr>
        </p:nvSpPr>
        <p:spPr/>
        <p:txBody>
          <a:bodyPr/>
          <a:lstStyle/>
          <a:p>
            <a:endParaRPr lang="en-US"/>
          </a:p>
        </p:txBody>
      </p:sp>
      <p:pic>
        <p:nvPicPr>
          <p:cNvPr id="5" name="Content Placeholder 3">
            <a:extLst>
              <a:ext uri="{FF2B5EF4-FFF2-40B4-BE49-F238E27FC236}">
                <a16:creationId xmlns:a16="http://schemas.microsoft.com/office/drawing/2014/main" xmlns="" id="{3DA8E7AE-D4D1-E6BD-6504-5ED568868386}"/>
              </a:ext>
            </a:extLst>
          </p:cNvPr>
          <p:cNvPicPr>
            <a:picLocks noChangeAspect="1"/>
          </p:cNvPicPr>
          <p:nvPr/>
        </p:nvPicPr>
        <p:blipFill>
          <a:blip r:embed="rId2"/>
          <a:stretch>
            <a:fillRect/>
          </a:stretch>
        </p:blipFill>
        <p:spPr>
          <a:xfrm>
            <a:off x="179883" y="1394085"/>
            <a:ext cx="5003306" cy="5006715"/>
          </a:xfrm>
          <a:prstGeom prst="rect">
            <a:avLst/>
          </a:prstGeom>
        </p:spPr>
      </p:pic>
    </p:spTree>
    <p:extLst>
      <p:ext uri="{BB962C8B-B14F-4D97-AF65-F5344CB8AC3E}">
        <p14:creationId xmlns:p14="http://schemas.microsoft.com/office/powerpoint/2010/main" val="136183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xmlns="" id="{B2DD41CD-8F47-4F56-AD12-4E2FF76969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7A4664FA-E6AF-58AF-2538-69C80DE96AC2}"/>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dirty="0">
                <a:ea typeface="+mn-lt"/>
                <a:cs typeface="+mn-lt"/>
              </a:rPr>
              <a:t>Fibrosis: extensive deposition of collagen.</a:t>
            </a:r>
          </a:p>
          <a:p>
            <a:r>
              <a:rPr lang="en-US" sz="2200" dirty="0">
                <a:ea typeface="+mn-lt"/>
                <a:cs typeface="+mn-lt"/>
              </a:rPr>
              <a:t>Organization: fibrosis develops in a tissue space occupied by an inflammatory exudate, as in organizing pneumonia affecting the lung.</a:t>
            </a:r>
          </a:p>
        </p:txBody>
      </p:sp>
      <p:pic>
        <p:nvPicPr>
          <p:cNvPr id="5" name="Picture 4">
            <a:extLst>
              <a:ext uri="{FF2B5EF4-FFF2-40B4-BE49-F238E27FC236}">
                <a16:creationId xmlns:a16="http://schemas.microsoft.com/office/drawing/2014/main" xmlns="" id="{3796E5C6-990A-05D7-C414-D6386F337E44}"/>
              </a:ext>
            </a:extLst>
          </p:cNvPr>
          <p:cNvPicPr>
            <a:picLocks noChangeAspect="1"/>
          </p:cNvPicPr>
          <p:nvPr/>
        </p:nvPicPr>
        <p:blipFill rotWithShape="1">
          <a:blip r:embed="rId2"/>
          <a:srcRect l="9082" r="19964" b="-3"/>
          <a:stretch/>
        </p:blipFill>
        <p:spPr>
          <a:xfrm>
            <a:off x="7675658" y="2093976"/>
            <a:ext cx="3941064" cy="4096512"/>
          </a:xfrm>
          <a:prstGeom prst="rect">
            <a:avLst/>
          </a:prstGeom>
        </p:spPr>
      </p:pic>
    </p:spTree>
    <p:extLst>
      <p:ext uri="{BB962C8B-B14F-4D97-AF65-F5344CB8AC3E}">
        <p14:creationId xmlns:p14="http://schemas.microsoft.com/office/powerpoint/2010/main" val="3773440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F7237D-517C-92EB-A760-229BFDC708B8}"/>
              </a:ext>
            </a:extLst>
          </p:cNvPr>
          <p:cNvSpPr>
            <a:spLocks noGrp="1"/>
          </p:cNvSpPr>
          <p:nvPr>
            <p:ph type="title"/>
          </p:nvPr>
        </p:nvSpPr>
        <p:spPr/>
        <p:txBody>
          <a:bodyPr/>
          <a:lstStyle/>
          <a:p>
            <a:r>
              <a:rPr lang="en-US" dirty="0">
                <a:ea typeface="+mj-lt"/>
                <a:cs typeface="+mj-lt"/>
              </a:rPr>
              <a:t>Cell Proliferation: Signals and Control Mechanisms</a:t>
            </a:r>
            <a:endParaRPr lang="en-US" dirty="0"/>
          </a:p>
        </p:txBody>
      </p:sp>
      <p:sp>
        <p:nvSpPr>
          <p:cNvPr id="3" name="Content Placeholder 2">
            <a:extLst>
              <a:ext uri="{FF2B5EF4-FFF2-40B4-BE49-F238E27FC236}">
                <a16:creationId xmlns:a16="http://schemas.microsoft.com/office/drawing/2014/main" xmlns="" id="{A155021D-A432-14B5-43F2-A1C08C578732}"/>
              </a:ext>
            </a:extLst>
          </p:cNvPr>
          <p:cNvSpPr>
            <a:spLocks noGrp="1"/>
          </p:cNvSpPr>
          <p:nvPr>
            <p:ph idx="1"/>
          </p:nvPr>
        </p:nvSpPr>
        <p:spPr/>
        <p:txBody>
          <a:bodyPr vert="horz" lIns="91440" tIns="45720" rIns="91440" bIns="45720" rtlCol="0" anchor="t">
            <a:normAutofit/>
          </a:bodyPr>
          <a:lstStyle/>
          <a:p>
            <a:pPr>
              <a:buFont typeface="Wingdings" panose="05000000000000000000" pitchFamily="2" charset="2"/>
              <a:buChar char="v"/>
            </a:pPr>
            <a:r>
              <a:rPr lang="en-US" dirty="0" smtClean="0">
                <a:ea typeface="+mn-lt"/>
                <a:cs typeface="+mn-lt"/>
              </a:rPr>
              <a:t>Several </a:t>
            </a:r>
            <a:r>
              <a:rPr lang="en-US" dirty="0">
                <a:ea typeface="+mn-lt"/>
                <a:cs typeface="+mn-lt"/>
              </a:rPr>
              <a:t>cell types proliferate during tissue repair.</a:t>
            </a:r>
          </a:p>
          <a:p>
            <a:pPr marL="514350" indent="-514350">
              <a:buFont typeface="+mj-lt"/>
              <a:buAutoNum type="arabicPeriod"/>
            </a:pPr>
            <a:r>
              <a:rPr lang="en-US" b="1" dirty="0" smtClean="0">
                <a:solidFill>
                  <a:srgbClr val="FF0000"/>
                </a:solidFill>
                <a:ea typeface="+mn-lt"/>
                <a:cs typeface="+mn-lt"/>
              </a:rPr>
              <a:t>Labile tissues: </a:t>
            </a:r>
            <a:r>
              <a:rPr lang="en-US" dirty="0" smtClean="0">
                <a:ea typeface="+mn-lt"/>
                <a:cs typeface="+mn-lt"/>
              </a:rPr>
              <a:t>Intrinsic </a:t>
            </a:r>
            <a:r>
              <a:rPr lang="en-US" dirty="0">
                <a:ea typeface="+mn-lt"/>
                <a:cs typeface="+mn-lt"/>
              </a:rPr>
              <a:t>proliferative capacity. </a:t>
            </a:r>
          </a:p>
          <a:p>
            <a:r>
              <a:rPr lang="en-US" dirty="0">
                <a:ea typeface="+mn-lt"/>
                <a:cs typeface="+mn-lt"/>
              </a:rPr>
              <a:t>Hematopoietic cells in the bone marrow and many surface epithelia, such as the basal layers of the squamous epithelia of the skin, oral cavity, vagina, and cervix; the cuboidal epithelia of the ducts draining exocrine organs (e.g., salivary glands, pancreas, biliary tract); the columnar epithelium of the gastrointestinal tract, uterus, and fallopian tubes; and the transitional epithelium of the urinary tract.</a:t>
            </a:r>
            <a:endParaRPr lang="en-US" dirty="0"/>
          </a:p>
        </p:txBody>
      </p:sp>
    </p:spTree>
    <p:extLst>
      <p:ext uri="{BB962C8B-B14F-4D97-AF65-F5344CB8AC3E}">
        <p14:creationId xmlns:p14="http://schemas.microsoft.com/office/powerpoint/2010/main" val="1489854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52923B5-88B5-DDFE-F689-2FF813715874}"/>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solidFill>
                  <a:srgbClr val="FF0000"/>
                </a:solidFill>
                <a:ea typeface="+mn-lt"/>
                <a:cs typeface="+mn-lt"/>
              </a:rPr>
              <a:t>2- Stable tissues: </a:t>
            </a:r>
            <a:r>
              <a:rPr lang="en-US" dirty="0">
                <a:ea typeface="+mn-lt"/>
                <a:cs typeface="+mn-lt"/>
              </a:rPr>
              <a:t>in the G0 stage of the cell cycle and hence not proliferating, but they are capable of dividing in response to injury or loss of tissue mass. </a:t>
            </a:r>
          </a:p>
          <a:p>
            <a:r>
              <a:rPr lang="en-US" dirty="0">
                <a:ea typeface="+mn-lt"/>
                <a:cs typeface="+mn-lt"/>
              </a:rPr>
              <a:t>These tissues include the parenchyma of most solid organs, such as </a:t>
            </a:r>
            <a:r>
              <a:rPr lang="en-US" dirty="0">
                <a:solidFill>
                  <a:srgbClr val="C00000"/>
                </a:solidFill>
                <a:ea typeface="+mn-lt"/>
                <a:cs typeface="+mn-lt"/>
              </a:rPr>
              <a:t>liver</a:t>
            </a:r>
            <a:r>
              <a:rPr lang="en-US" dirty="0">
                <a:ea typeface="+mn-lt"/>
                <a:cs typeface="+mn-lt"/>
              </a:rPr>
              <a:t>, kidney, and pancreas. Endothelial cells, fibroblasts, and </a:t>
            </a:r>
            <a:r>
              <a:rPr lang="en-US" dirty="0">
                <a:solidFill>
                  <a:srgbClr val="C00000"/>
                </a:solidFill>
                <a:ea typeface="+mn-lt"/>
                <a:cs typeface="+mn-lt"/>
              </a:rPr>
              <a:t>smooth muscle cells. </a:t>
            </a:r>
          </a:p>
          <a:p>
            <a:pPr marL="0" indent="0">
              <a:buNone/>
            </a:pPr>
            <a:r>
              <a:rPr lang="en-US" b="1" dirty="0">
                <a:solidFill>
                  <a:srgbClr val="FF0000"/>
                </a:solidFill>
                <a:ea typeface="+mn-lt"/>
                <a:cs typeface="+mn-lt"/>
              </a:rPr>
              <a:t>3- Permanent tissues: </a:t>
            </a:r>
            <a:r>
              <a:rPr lang="en-US" dirty="0">
                <a:ea typeface="+mn-lt"/>
                <a:cs typeface="+mn-lt"/>
              </a:rPr>
              <a:t>terminally differentiated </a:t>
            </a:r>
            <a:r>
              <a:rPr lang="en-US" dirty="0" err="1">
                <a:ea typeface="+mn-lt"/>
                <a:cs typeface="+mn-lt"/>
              </a:rPr>
              <a:t>nonproliferative</a:t>
            </a:r>
            <a:r>
              <a:rPr lang="en-US" dirty="0">
                <a:ea typeface="+mn-lt"/>
                <a:cs typeface="+mn-lt"/>
              </a:rPr>
              <a:t> cells, such as the majority of neurons and cardiac muscle cells. </a:t>
            </a:r>
          </a:p>
          <a:p>
            <a:r>
              <a:rPr lang="en-US" dirty="0">
                <a:ea typeface="+mn-lt"/>
                <a:cs typeface="+mn-lt"/>
              </a:rPr>
              <a:t>Skeletal muscle cells are usually considered nondividing, but satellite cells attached to the </a:t>
            </a:r>
            <a:r>
              <a:rPr lang="en-US" dirty="0" err="1">
                <a:ea typeface="+mn-lt"/>
                <a:cs typeface="+mn-lt"/>
              </a:rPr>
              <a:t>endomysial</a:t>
            </a:r>
            <a:r>
              <a:rPr lang="en-US" dirty="0">
                <a:ea typeface="+mn-lt"/>
                <a:cs typeface="+mn-lt"/>
              </a:rPr>
              <a:t> sheath provide some regenerative capacity for muscle.</a:t>
            </a:r>
          </a:p>
        </p:txBody>
      </p:sp>
    </p:spTree>
    <p:extLst>
      <p:ext uri="{BB962C8B-B14F-4D97-AF65-F5344CB8AC3E}">
        <p14:creationId xmlns:p14="http://schemas.microsoft.com/office/powerpoint/2010/main" val="2115839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751434-2B28-D0C3-78C5-07A9EDAB6F28}"/>
              </a:ext>
            </a:extLst>
          </p:cNvPr>
          <p:cNvSpPr>
            <a:spLocks noGrp="1"/>
          </p:cNvSpPr>
          <p:nvPr>
            <p:ph type="title"/>
          </p:nvPr>
        </p:nvSpPr>
        <p:spPr/>
        <p:txBody>
          <a:bodyPr/>
          <a:lstStyle/>
          <a:p>
            <a:r>
              <a:rPr lang="en-US" dirty="0">
                <a:ea typeface="+mn-lt"/>
                <a:cs typeface="+mn-lt"/>
              </a:rPr>
              <a:t>Cell proliferation:</a:t>
            </a:r>
            <a:endParaRPr lang="en-US" dirty="0"/>
          </a:p>
        </p:txBody>
      </p:sp>
      <p:sp>
        <p:nvSpPr>
          <p:cNvPr id="3" name="Content Placeholder 2">
            <a:extLst>
              <a:ext uri="{FF2B5EF4-FFF2-40B4-BE49-F238E27FC236}">
                <a16:creationId xmlns:a16="http://schemas.microsoft.com/office/drawing/2014/main" xmlns="" id="{DBDA72AD-0C28-93FD-D4B0-452222C7864F}"/>
              </a:ext>
            </a:extLst>
          </p:cNvPr>
          <p:cNvSpPr>
            <a:spLocks noGrp="1"/>
          </p:cNvSpPr>
          <p:nvPr>
            <p:ph idx="1"/>
          </p:nvPr>
        </p:nvSpPr>
        <p:spPr/>
        <p:txBody>
          <a:bodyPr>
            <a:normAutofit lnSpcReduction="10000"/>
          </a:bodyPr>
          <a:lstStyle/>
          <a:p>
            <a:r>
              <a:rPr lang="en-US" dirty="0">
                <a:ea typeface="+mn-lt"/>
                <a:cs typeface="+mn-lt"/>
              </a:rPr>
              <a:t>Driven by signals provided by </a:t>
            </a:r>
            <a:r>
              <a:rPr lang="en-US" u="sng" dirty="0">
                <a:ea typeface="+mn-lt"/>
                <a:cs typeface="+mn-lt"/>
              </a:rPr>
              <a:t>growth factors </a:t>
            </a:r>
            <a:r>
              <a:rPr lang="en-US" dirty="0">
                <a:ea typeface="+mn-lt"/>
                <a:cs typeface="+mn-lt"/>
              </a:rPr>
              <a:t>and from the </a:t>
            </a:r>
            <a:r>
              <a:rPr lang="en-US" u="sng" dirty="0">
                <a:ea typeface="+mn-lt"/>
                <a:cs typeface="+mn-lt"/>
              </a:rPr>
              <a:t>extracellular matrix. </a:t>
            </a:r>
          </a:p>
          <a:p>
            <a:r>
              <a:rPr lang="en-US" dirty="0">
                <a:ea typeface="+mn-lt"/>
                <a:cs typeface="+mn-lt"/>
              </a:rPr>
              <a:t>Growth factors: multiple cell types or cell-type specific, produced by cells near the site of damage; Sources: </a:t>
            </a:r>
            <a:r>
              <a:rPr lang="en-US" u="sng" dirty="0">
                <a:solidFill>
                  <a:srgbClr val="C00000"/>
                </a:solidFill>
                <a:ea typeface="+mn-lt"/>
                <a:cs typeface="+mn-lt"/>
              </a:rPr>
              <a:t>macrophages,</a:t>
            </a:r>
            <a:r>
              <a:rPr lang="en-US" u="sng" dirty="0">
                <a:ea typeface="+mn-lt"/>
                <a:cs typeface="+mn-lt"/>
              </a:rPr>
              <a:t> epithelial and stromal cells.</a:t>
            </a:r>
          </a:p>
          <a:p>
            <a:r>
              <a:rPr lang="en-US" dirty="0">
                <a:ea typeface="+mn-lt"/>
                <a:cs typeface="+mn-lt"/>
              </a:rPr>
              <a:t>Several growth factors bind to ECM proteins and are displayed at the site of tissue injury at high concentrations&gt;&gt;&gt; activate signaling pathways and induce changes in gene expression&gt;&gt;&gt; drive cells through the cell cycle and support the biosynthesis of molecules and organelles needed for cell division. </a:t>
            </a:r>
          </a:p>
          <a:p>
            <a:r>
              <a:rPr lang="en-US" dirty="0">
                <a:ea typeface="+mn-lt"/>
                <a:cs typeface="+mn-lt"/>
              </a:rPr>
              <a:t>Cells use </a:t>
            </a:r>
            <a:r>
              <a:rPr lang="en-US" dirty="0">
                <a:solidFill>
                  <a:srgbClr val="C00000"/>
                </a:solidFill>
                <a:ea typeface="+mn-lt"/>
                <a:cs typeface="+mn-lt"/>
              </a:rPr>
              <a:t>integrins</a:t>
            </a:r>
            <a:r>
              <a:rPr lang="en-US" dirty="0">
                <a:ea typeface="+mn-lt"/>
                <a:cs typeface="+mn-lt"/>
              </a:rPr>
              <a:t> to bind to ECM proteins.</a:t>
            </a:r>
            <a:endParaRPr lang="en-US" dirty="0"/>
          </a:p>
          <a:p>
            <a:endParaRPr lang="en-US" dirty="0"/>
          </a:p>
        </p:txBody>
      </p:sp>
    </p:spTree>
    <p:extLst>
      <p:ext uri="{BB962C8B-B14F-4D97-AF65-F5344CB8AC3E}">
        <p14:creationId xmlns:p14="http://schemas.microsoft.com/office/powerpoint/2010/main" val="124285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0D0997-558D-5A00-1660-378C5264E697}"/>
              </a:ext>
            </a:extLst>
          </p:cNvPr>
          <p:cNvSpPr>
            <a:spLocks noGrp="1"/>
          </p:cNvSpPr>
          <p:nvPr>
            <p:ph type="title"/>
          </p:nvPr>
        </p:nvSpPr>
        <p:spPr/>
        <p:txBody>
          <a:bodyPr/>
          <a:lstStyle/>
          <a:p>
            <a:r>
              <a:rPr lang="en-US" dirty="0">
                <a:ea typeface="+mj-lt"/>
                <a:cs typeface="+mj-lt"/>
              </a:rPr>
              <a:t>Mechanisms of </a:t>
            </a:r>
            <a:r>
              <a:rPr lang="en-US" b="1" u="sng" dirty="0">
                <a:ea typeface="+mj-lt"/>
                <a:cs typeface="+mj-lt"/>
              </a:rPr>
              <a:t>Tissue Regeneration</a:t>
            </a:r>
            <a:endParaRPr lang="en-US" b="1" u="sng" dirty="0"/>
          </a:p>
        </p:txBody>
      </p:sp>
      <p:sp>
        <p:nvSpPr>
          <p:cNvPr id="3" name="Content Placeholder 2">
            <a:extLst>
              <a:ext uri="{FF2B5EF4-FFF2-40B4-BE49-F238E27FC236}">
                <a16:creationId xmlns:a16="http://schemas.microsoft.com/office/drawing/2014/main" xmlns="" id="{AE1B70CE-5CC3-C7DC-956B-57D743703427}"/>
              </a:ext>
            </a:extLst>
          </p:cNvPr>
          <p:cNvSpPr>
            <a:spLocks noGrp="1"/>
          </p:cNvSpPr>
          <p:nvPr>
            <p:ph idx="1"/>
          </p:nvPr>
        </p:nvSpPr>
        <p:spPr/>
        <p:txBody>
          <a:bodyPr vert="horz" lIns="91440" tIns="45720" rIns="91440" bIns="45720" rtlCol="0" anchor="t">
            <a:normAutofit/>
          </a:bodyPr>
          <a:lstStyle/>
          <a:p>
            <a:r>
              <a:rPr lang="en-US" dirty="0">
                <a:ea typeface="+mn-lt"/>
                <a:cs typeface="+mn-lt"/>
              </a:rPr>
              <a:t>Epithelia: injured cells replaced by proliferation of residual cells and differentiation of cells derived from tissue stem cells, </a:t>
            </a:r>
            <a:r>
              <a:rPr lang="en-US" u="sng" dirty="0">
                <a:ea typeface="+mn-lt"/>
                <a:cs typeface="+mn-lt"/>
              </a:rPr>
              <a:t>providing the underlying basement membrane is </a:t>
            </a:r>
            <a:r>
              <a:rPr lang="en-US" u="sng" dirty="0">
                <a:solidFill>
                  <a:srgbClr val="C00000"/>
                </a:solidFill>
                <a:ea typeface="+mn-lt"/>
                <a:cs typeface="+mn-lt"/>
              </a:rPr>
              <a:t>intact</a:t>
            </a:r>
            <a:r>
              <a:rPr lang="en-US" dirty="0">
                <a:solidFill>
                  <a:srgbClr val="C00000"/>
                </a:solidFill>
                <a:ea typeface="+mn-lt"/>
                <a:cs typeface="+mn-lt"/>
              </a:rPr>
              <a:t> </a:t>
            </a:r>
            <a:r>
              <a:rPr lang="en-US" dirty="0">
                <a:ea typeface="+mn-lt"/>
                <a:cs typeface="+mn-lt"/>
              </a:rPr>
              <a:t>&gt;&gt; growth factors involved in these processes.</a:t>
            </a:r>
          </a:p>
          <a:p>
            <a:r>
              <a:rPr lang="en-US" dirty="0">
                <a:ea typeface="+mn-lt"/>
                <a:cs typeface="+mn-lt"/>
              </a:rPr>
              <a:t>Parenchymal organs whose cells are capable of proliferation: a limited process. </a:t>
            </a:r>
          </a:p>
          <a:p>
            <a:r>
              <a:rPr lang="en-US" dirty="0">
                <a:ea typeface="+mn-lt"/>
                <a:cs typeface="+mn-lt"/>
              </a:rPr>
              <a:t>EX: Liver (Exceptional), Kidney (hypertrophy and hyperplasia).</a:t>
            </a:r>
            <a:endParaRPr lang="en-US" dirty="0"/>
          </a:p>
        </p:txBody>
      </p:sp>
    </p:spTree>
    <p:extLst>
      <p:ext uri="{BB962C8B-B14F-4D97-AF65-F5344CB8AC3E}">
        <p14:creationId xmlns:p14="http://schemas.microsoft.com/office/powerpoint/2010/main" val="1592341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B50293-BF57-6AE9-0557-E5A179A8BF48}"/>
              </a:ext>
            </a:extLst>
          </p:cNvPr>
          <p:cNvSpPr>
            <a:spLocks noGrp="1"/>
          </p:cNvSpPr>
          <p:nvPr>
            <p:ph type="title"/>
          </p:nvPr>
        </p:nvSpPr>
        <p:spPr/>
        <p:txBody>
          <a:bodyPr/>
          <a:lstStyle/>
          <a:p>
            <a:r>
              <a:rPr lang="en-US" dirty="0">
                <a:ea typeface="+mj-lt"/>
                <a:cs typeface="+mj-lt"/>
              </a:rPr>
              <a:t>Liver Regeneration</a:t>
            </a:r>
            <a:endParaRPr lang="en-US" dirty="0"/>
          </a:p>
        </p:txBody>
      </p:sp>
      <p:sp>
        <p:nvSpPr>
          <p:cNvPr id="3" name="Content Placeholder 2">
            <a:extLst>
              <a:ext uri="{FF2B5EF4-FFF2-40B4-BE49-F238E27FC236}">
                <a16:creationId xmlns:a16="http://schemas.microsoft.com/office/drawing/2014/main" xmlns="" id="{0D8331B1-D6D3-C41E-6F3C-B419957B1AE2}"/>
              </a:ext>
            </a:extLst>
          </p:cNvPr>
          <p:cNvSpPr>
            <a:spLocks noGrp="1"/>
          </p:cNvSpPr>
          <p:nvPr>
            <p:ph idx="1"/>
          </p:nvPr>
        </p:nvSpPr>
        <p:spPr/>
        <p:txBody>
          <a:bodyPr vert="horz" lIns="91440" tIns="45720" rIns="91440" bIns="45720" rtlCol="0" anchor="t">
            <a:normAutofit/>
          </a:bodyPr>
          <a:lstStyle/>
          <a:p>
            <a:r>
              <a:rPr lang="en-US" dirty="0">
                <a:ea typeface="+mn-lt"/>
                <a:cs typeface="+mn-lt"/>
              </a:rPr>
              <a:t>Remarkable capacity to regenerate.</a:t>
            </a:r>
          </a:p>
          <a:p>
            <a:r>
              <a:rPr lang="en-US" dirty="0">
                <a:ea typeface="+mn-lt"/>
                <a:cs typeface="+mn-lt"/>
              </a:rPr>
              <a:t>Growth after partial hepatectomy.</a:t>
            </a:r>
          </a:p>
          <a:p>
            <a:r>
              <a:rPr lang="en-US" dirty="0">
                <a:ea typeface="+mn-lt"/>
                <a:cs typeface="+mn-lt"/>
              </a:rPr>
              <a:t>By two major mechanisms: </a:t>
            </a:r>
          </a:p>
          <a:p>
            <a:pPr marL="514350" indent="-514350">
              <a:buFont typeface="+mj-lt"/>
              <a:buAutoNum type="arabicPeriod"/>
            </a:pPr>
            <a:r>
              <a:rPr lang="en-US" dirty="0">
                <a:ea typeface="+mn-lt"/>
                <a:cs typeface="+mn-lt"/>
              </a:rPr>
              <a:t>Proliferation of hepatocytes following partial hepatectomy: Process is driven by cytokines such as </a:t>
            </a:r>
            <a:r>
              <a:rPr lang="en-US" dirty="0">
                <a:solidFill>
                  <a:srgbClr val="C00000"/>
                </a:solidFill>
                <a:ea typeface="+mn-lt"/>
                <a:cs typeface="+mn-lt"/>
              </a:rPr>
              <a:t>IL-6</a:t>
            </a:r>
            <a:r>
              <a:rPr lang="en-US" dirty="0">
                <a:ea typeface="+mn-lt"/>
                <a:cs typeface="+mn-lt"/>
              </a:rPr>
              <a:t> produced by Kupffer cells, and by growth factors such as </a:t>
            </a:r>
            <a:r>
              <a:rPr lang="en-US" dirty="0">
                <a:solidFill>
                  <a:srgbClr val="C00000"/>
                </a:solidFill>
                <a:ea typeface="+mn-lt"/>
                <a:cs typeface="+mn-lt"/>
              </a:rPr>
              <a:t>hepatocyte growth factor (HGF)</a:t>
            </a:r>
            <a:r>
              <a:rPr lang="en-US" dirty="0">
                <a:ea typeface="+mn-lt"/>
                <a:cs typeface="+mn-lt"/>
              </a:rPr>
              <a:t>. </a:t>
            </a:r>
          </a:p>
          <a:p>
            <a:pPr marL="514350" indent="-514350">
              <a:buFont typeface="+mj-lt"/>
              <a:buAutoNum type="arabicPeriod"/>
            </a:pPr>
            <a:r>
              <a:rPr lang="en-US" dirty="0">
                <a:ea typeface="+mn-lt"/>
                <a:cs typeface="+mn-lt"/>
              </a:rPr>
              <a:t>Liver regeneration from progenitor cells: if proliferative capacity of hepatocytes is impaired&gt;&gt;&gt; progenitor cells in the liver contribute to repopulation.</a:t>
            </a:r>
            <a:endParaRPr lang="en-US" dirty="0"/>
          </a:p>
        </p:txBody>
      </p:sp>
    </p:spTree>
    <p:extLst>
      <p:ext uri="{BB962C8B-B14F-4D97-AF65-F5344CB8AC3E}">
        <p14:creationId xmlns:p14="http://schemas.microsoft.com/office/powerpoint/2010/main" val="191504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9A1D90-4683-97FC-2603-F4DBC895A4F2}"/>
              </a:ext>
            </a:extLst>
          </p:cNvPr>
          <p:cNvSpPr>
            <a:spLocks noGrp="1"/>
          </p:cNvSpPr>
          <p:nvPr>
            <p:ph type="title"/>
          </p:nvPr>
        </p:nvSpPr>
        <p:spPr/>
        <p:txBody>
          <a:bodyPr/>
          <a:lstStyle/>
          <a:p>
            <a:r>
              <a:rPr lang="en-US" dirty="0">
                <a:ea typeface="+mj-lt"/>
                <a:cs typeface="+mj-lt"/>
              </a:rPr>
              <a:t>Repair by Scarring</a:t>
            </a:r>
            <a:endParaRPr lang="en-US" dirty="0"/>
          </a:p>
        </p:txBody>
      </p:sp>
      <p:sp>
        <p:nvSpPr>
          <p:cNvPr id="3" name="Content Placeholder 2">
            <a:extLst>
              <a:ext uri="{FF2B5EF4-FFF2-40B4-BE49-F238E27FC236}">
                <a16:creationId xmlns:a16="http://schemas.microsoft.com/office/drawing/2014/main" xmlns="" id="{832AAD95-FF4A-BF14-6587-7BF986EDBE4B}"/>
              </a:ext>
            </a:extLst>
          </p:cNvPr>
          <p:cNvSpPr>
            <a:spLocks noGrp="1"/>
          </p:cNvSpPr>
          <p:nvPr>
            <p:ph idx="1"/>
          </p:nvPr>
        </p:nvSpPr>
        <p:spPr/>
        <p:txBody>
          <a:bodyPr vert="horz" lIns="91440" tIns="45720" rIns="91440" bIns="45720" rtlCol="0" anchor="t">
            <a:normAutofit/>
          </a:bodyPr>
          <a:lstStyle/>
          <a:p>
            <a:r>
              <a:rPr lang="en-US" dirty="0">
                <a:ea typeface="+mn-lt"/>
                <a:cs typeface="+mn-lt"/>
              </a:rPr>
              <a:t>Replacement of the injured cells with connective tissue.</a:t>
            </a:r>
          </a:p>
          <a:p>
            <a:r>
              <a:rPr lang="en-US" dirty="0">
                <a:ea typeface="+mn-lt"/>
                <a:cs typeface="+mn-lt"/>
              </a:rPr>
              <a:t>If the tissue injury is </a:t>
            </a:r>
            <a:r>
              <a:rPr lang="en-US" dirty="0">
                <a:solidFill>
                  <a:srgbClr val="C00000"/>
                </a:solidFill>
                <a:ea typeface="+mn-lt"/>
                <a:cs typeface="+mn-lt"/>
              </a:rPr>
              <a:t>severe or chronic</a:t>
            </a:r>
            <a:r>
              <a:rPr lang="en-US" dirty="0">
                <a:ea typeface="+mn-lt"/>
                <a:cs typeface="+mn-lt"/>
              </a:rPr>
              <a:t> or if </a:t>
            </a:r>
            <a:r>
              <a:rPr lang="en-US" dirty="0">
                <a:solidFill>
                  <a:srgbClr val="C00000"/>
                </a:solidFill>
                <a:ea typeface="+mn-lt"/>
                <a:cs typeface="+mn-lt"/>
              </a:rPr>
              <a:t>nondividing cells </a:t>
            </a:r>
            <a:r>
              <a:rPr lang="en-US" dirty="0">
                <a:ea typeface="+mn-lt"/>
                <a:cs typeface="+mn-lt"/>
              </a:rPr>
              <a:t>are injured. </a:t>
            </a:r>
          </a:p>
          <a:p>
            <a:r>
              <a:rPr lang="en-US" dirty="0">
                <a:ea typeface="+mn-lt"/>
                <a:cs typeface="+mn-lt"/>
              </a:rPr>
              <a:t>Ex. Skin, heart.</a:t>
            </a:r>
            <a:endParaRPr lang="en-US" dirty="0"/>
          </a:p>
        </p:txBody>
      </p:sp>
      <p:pic>
        <p:nvPicPr>
          <p:cNvPr id="4" name="Picture 3" descr="Slide3"/>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841168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8C2B00-4F64-440C-BD70-E18D279FEE67}"/>
              </a:ext>
            </a:extLst>
          </p:cNvPr>
          <p:cNvSpPr>
            <a:spLocks noGrp="1"/>
          </p:cNvSpPr>
          <p:nvPr>
            <p:ph type="title"/>
          </p:nvPr>
        </p:nvSpPr>
        <p:spPr/>
        <p:txBody>
          <a:bodyPr/>
          <a:lstStyle/>
          <a:p>
            <a:r>
              <a:rPr lang="en-US" dirty="0">
                <a:ea typeface="+mj-lt"/>
                <a:cs typeface="+mj-lt"/>
              </a:rPr>
              <a:t>Steps in Scar Formation</a:t>
            </a:r>
            <a:endParaRPr lang="en-US" dirty="0"/>
          </a:p>
        </p:txBody>
      </p:sp>
      <p:sp>
        <p:nvSpPr>
          <p:cNvPr id="3" name="Content Placeholder 2">
            <a:extLst>
              <a:ext uri="{FF2B5EF4-FFF2-40B4-BE49-F238E27FC236}">
                <a16:creationId xmlns:a16="http://schemas.microsoft.com/office/drawing/2014/main" xmlns="" id="{876E5893-E44C-95C5-BF67-DB319883C1C1}"/>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Hemostatic plug formation. </a:t>
            </a:r>
          </a:p>
          <a:p>
            <a:r>
              <a:rPr lang="en-US" dirty="0">
                <a:ea typeface="+mn-lt"/>
                <a:cs typeface="+mn-lt"/>
              </a:rPr>
              <a:t>Inflammation: Breakdown products of complement activation, chemokines released from activated platelets, and other mediators produced at the site of injury function as chemotactic agents to recruit neutrophils and then monocytes during the next 6 to 48 hours. </a:t>
            </a:r>
          </a:p>
          <a:p>
            <a:r>
              <a:rPr lang="en-US" dirty="0">
                <a:ea typeface="+mn-lt"/>
                <a:cs typeface="+mn-lt"/>
              </a:rPr>
              <a:t>Macrophages are the central cellular players in the repair process:</a:t>
            </a:r>
          </a:p>
          <a:p>
            <a:pPr marL="514350" indent="-514350">
              <a:buFont typeface="+mj-lt"/>
              <a:buAutoNum type="arabicPeriod"/>
            </a:pPr>
            <a:r>
              <a:rPr lang="en-US" dirty="0">
                <a:ea typeface="+mn-lt"/>
                <a:cs typeface="+mn-lt"/>
              </a:rPr>
              <a:t>M1 macrophages clear microbes and necrotic tissue and promote inflammation.</a:t>
            </a:r>
          </a:p>
          <a:p>
            <a:pPr marL="514350" indent="-514350">
              <a:buFont typeface="+mj-lt"/>
              <a:buAutoNum type="arabicPeriod"/>
            </a:pPr>
            <a:r>
              <a:rPr lang="en-US" dirty="0">
                <a:ea typeface="+mn-lt"/>
                <a:cs typeface="+mn-lt"/>
              </a:rPr>
              <a:t>M2 macrophages produce growth factors.</a:t>
            </a:r>
            <a:endParaRPr lang="en-US" dirty="0"/>
          </a:p>
        </p:txBody>
      </p:sp>
    </p:spTree>
    <p:extLst>
      <p:ext uri="{BB962C8B-B14F-4D97-AF65-F5344CB8AC3E}">
        <p14:creationId xmlns:p14="http://schemas.microsoft.com/office/powerpoint/2010/main" val="2937211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66AD1E29-1EB7-50D1-30C7-156768BF5DA5}"/>
              </a:ext>
            </a:extLst>
          </p:cNvPr>
          <p:cNvPicPr>
            <a:picLocks noGrp="1" noChangeAspect="1"/>
          </p:cNvPicPr>
          <p:nvPr>
            <p:ph idx="1"/>
          </p:nvPr>
        </p:nvPicPr>
        <p:blipFill>
          <a:blip r:embed="rId2"/>
          <a:stretch>
            <a:fillRect/>
          </a:stretch>
        </p:blipFill>
        <p:spPr>
          <a:xfrm>
            <a:off x="838200" y="365125"/>
            <a:ext cx="10515600" cy="6127749"/>
          </a:xfrm>
        </p:spPr>
      </p:pic>
    </p:spTree>
    <p:extLst>
      <p:ext uri="{BB962C8B-B14F-4D97-AF65-F5344CB8AC3E}">
        <p14:creationId xmlns:p14="http://schemas.microsoft.com/office/powerpoint/2010/main" val="1124461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FE76B3-51B9-890B-E2CA-20D34A7DEDF5}"/>
              </a:ext>
            </a:extLst>
          </p:cNvPr>
          <p:cNvSpPr>
            <a:spLocks noGrp="1"/>
          </p:cNvSpPr>
          <p:nvPr>
            <p:ph type="title"/>
          </p:nvPr>
        </p:nvSpPr>
        <p:spPr/>
        <p:txBody>
          <a:bodyPr/>
          <a:lstStyle/>
          <a:p>
            <a:r>
              <a:rPr lang="en-US" dirty="0">
                <a:ea typeface="+mn-lt"/>
                <a:cs typeface="+mn-lt"/>
              </a:rPr>
              <a:t>Cell proliferation:</a:t>
            </a:r>
            <a:endParaRPr lang="en-US" dirty="0"/>
          </a:p>
        </p:txBody>
      </p:sp>
      <p:sp>
        <p:nvSpPr>
          <p:cNvPr id="3" name="Content Placeholder 2">
            <a:extLst>
              <a:ext uri="{FF2B5EF4-FFF2-40B4-BE49-F238E27FC236}">
                <a16:creationId xmlns:a16="http://schemas.microsoft.com/office/drawing/2014/main" xmlns="" id="{930EA3A9-FEE3-633D-4239-63CD25CF2E25}"/>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rPr>
              <a:t>Takes up to 10 days. </a:t>
            </a:r>
          </a:p>
          <a:p>
            <a:pPr>
              <a:buFont typeface="Wingdings" panose="05000000000000000000" pitchFamily="2" charset="2"/>
              <a:buChar char="ü"/>
            </a:pPr>
            <a:r>
              <a:rPr lang="en-US" dirty="0">
                <a:ea typeface="+mn-lt"/>
                <a:cs typeface="+mn-lt"/>
              </a:rPr>
              <a:t>Epithelial cells: respond to locally produced growth factors and migrate over the wound to cover it. </a:t>
            </a:r>
          </a:p>
          <a:p>
            <a:pPr>
              <a:buFont typeface="Wingdings" panose="05000000000000000000" pitchFamily="2" charset="2"/>
              <a:buChar char="ü"/>
            </a:pPr>
            <a:r>
              <a:rPr lang="en-US" dirty="0">
                <a:ea typeface="+mn-lt"/>
                <a:cs typeface="+mn-lt"/>
              </a:rPr>
              <a:t>Endothelial and other vascular cells proliferate to form new blood vessels (angiogenesis).</a:t>
            </a:r>
          </a:p>
          <a:p>
            <a:pPr>
              <a:buFont typeface="Wingdings" panose="05000000000000000000" pitchFamily="2" charset="2"/>
              <a:buChar char="ü"/>
            </a:pPr>
            <a:r>
              <a:rPr lang="en-US" dirty="0">
                <a:ea typeface="+mn-lt"/>
                <a:cs typeface="+mn-lt"/>
              </a:rPr>
              <a:t>Fibroblasts proliferate and migrate into the site of injury and lay down collagen fibers that form the scar. </a:t>
            </a:r>
          </a:p>
          <a:p>
            <a:r>
              <a:rPr lang="en-US" dirty="0">
                <a:ea typeface="+mn-lt"/>
                <a:cs typeface="+mn-lt"/>
              </a:rPr>
              <a:t>Granulation tissue: Proliferating fibroblasts, loose connective tissue, new blood vessels and scattered chronic inflammatory cells. </a:t>
            </a:r>
          </a:p>
          <a:p>
            <a:r>
              <a:rPr lang="en-US" dirty="0">
                <a:ea typeface="+mn-lt"/>
                <a:cs typeface="+mn-lt"/>
              </a:rPr>
              <a:t>Remodeling: Produce the stable fibrous scar. This process begins 2 to 3 weeks after injury and may continue for months or years.</a:t>
            </a:r>
            <a:endParaRPr lang="en-US" dirty="0"/>
          </a:p>
        </p:txBody>
      </p:sp>
    </p:spTree>
    <p:extLst>
      <p:ext uri="{BB962C8B-B14F-4D97-AF65-F5344CB8AC3E}">
        <p14:creationId xmlns:p14="http://schemas.microsoft.com/office/powerpoint/2010/main" val="3539654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6750" y="1120462"/>
            <a:ext cx="11038628" cy="3789003"/>
          </a:xfrm>
          <a:prstGeom prst="rect">
            <a:avLst/>
          </a:prstGeom>
        </p:spPr>
      </p:pic>
      <mc:AlternateContent xmlns:mc="http://schemas.openxmlformats.org/markup-compatibility/2006" xmlns:p14="http://schemas.microsoft.com/office/powerpoint/2010/main">
        <mc:Choice Requires="p14">
          <p:contentPart p14:bwMode="auto" r:id="rId3">
            <p14:nvContentPartPr>
              <p14:cNvPr id="101" name="Ink 100"/>
              <p14:cNvContentPartPr/>
              <p14:nvPr/>
            </p14:nvContentPartPr>
            <p14:xfrm>
              <a:off x="4707948" y="1929854"/>
              <a:ext cx="29520" cy="17280"/>
            </p14:xfrm>
          </p:contentPart>
        </mc:Choice>
        <mc:Fallback xmlns="">
          <p:pic>
            <p:nvPicPr>
              <p:cNvPr id="101" name="Ink 100"/>
              <p:cNvPicPr/>
              <p:nvPr/>
            </p:nvPicPr>
            <p:blipFill>
              <a:blip r:embed="rId4"/>
              <a:stretch>
                <a:fillRect/>
              </a:stretch>
            </p:blipFill>
            <p:spPr>
              <a:xfrm>
                <a:off x="4704708" y="1927694"/>
                <a:ext cx="35640" cy="21600"/>
              </a:xfrm>
              <a:prstGeom prst="rect">
                <a:avLst/>
              </a:prstGeom>
            </p:spPr>
          </p:pic>
        </mc:Fallback>
      </mc:AlternateContent>
    </p:spTree>
    <p:extLst>
      <p:ext uri="{BB962C8B-B14F-4D97-AF65-F5344CB8AC3E}">
        <p14:creationId xmlns:p14="http://schemas.microsoft.com/office/powerpoint/2010/main" val="1629425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1490B8-B759-DD49-0D8B-096CCE10AD35}"/>
              </a:ext>
            </a:extLst>
          </p:cNvPr>
          <p:cNvSpPr>
            <a:spLocks noGrp="1"/>
          </p:cNvSpPr>
          <p:nvPr>
            <p:ph type="title"/>
          </p:nvPr>
        </p:nvSpPr>
        <p:spPr/>
        <p:txBody>
          <a:bodyPr/>
          <a:lstStyle/>
          <a:p>
            <a:r>
              <a:rPr lang="en-US" dirty="0">
                <a:ea typeface="+mn-lt"/>
                <a:cs typeface="+mn-lt"/>
              </a:rPr>
              <a:t>Healing of skin wounds:</a:t>
            </a:r>
            <a:endParaRPr lang="en-US" dirty="0"/>
          </a:p>
        </p:txBody>
      </p:sp>
      <p:sp>
        <p:nvSpPr>
          <p:cNvPr id="3" name="Content Placeholder 2">
            <a:extLst>
              <a:ext uri="{FF2B5EF4-FFF2-40B4-BE49-F238E27FC236}">
                <a16:creationId xmlns:a16="http://schemas.microsoft.com/office/drawing/2014/main" xmlns="" id="{78E1E8FA-03E2-1983-C575-B14AFD2C4C10}"/>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US" dirty="0">
                <a:ea typeface="+mn-lt"/>
                <a:cs typeface="+mn-lt"/>
              </a:rPr>
              <a:t>First intention (primary union): epithelial regeneration with minimal scarring. </a:t>
            </a:r>
          </a:p>
          <a:p>
            <a:pPr marL="514350" indent="-514350">
              <a:buFont typeface="+mj-lt"/>
              <a:buAutoNum type="arabicPeriod"/>
            </a:pPr>
            <a:r>
              <a:rPr lang="en-US" dirty="0">
                <a:ea typeface="+mn-lt"/>
                <a:cs typeface="+mn-lt"/>
              </a:rPr>
              <a:t>Second intention (secondary union): larger wounds that heal by a combination of regeneration and scarring.</a:t>
            </a:r>
            <a:endParaRPr lang="en-US" dirty="0"/>
          </a:p>
        </p:txBody>
      </p:sp>
    </p:spTree>
    <p:extLst>
      <p:ext uri="{BB962C8B-B14F-4D97-AF65-F5344CB8AC3E}">
        <p14:creationId xmlns:p14="http://schemas.microsoft.com/office/powerpoint/2010/main" val="613046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4"/>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
        <p:nvSpPr>
          <p:cNvPr id="3" name="Rectangle 2"/>
          <p:cNvSpPr/>
          <p:nvPr/>
        </p:nvSpPr>
        <p:spPr>
          <a:xfrm>
            <a:off x="8641724" y="3979572"/>
            <a:ext cx="3451538" cy="2562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3837904"/>
            <a:ext cx="927279" cy="115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1257898" y="3618491"/>
            <a:ext cx="725919" cy="110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5400000">
            <a:off x="2976961" y="4020151"/>
            <a:ext cx="264425" cy="168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5400000">
            <a:off x="4736374" y="3796483"/>
            <a:ext cx="711764" cy="168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663421" y="3829114"/>
            <a:ext cx="546944" cy="912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400000">
            <a:off x="10106997" y="61743"/>
            <a:ext cx="711764" cy="196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33438" y="4125991"/>
            <a:ext cx="7362795" cy="2372065"/>
          </a:xfrm>
          <a:prstGeom prst="rect">
            <a:avLst/>
          </a:prstGeom>
        </p:spPr>
      </p:pic>
      <p:sp>
        <p:nvSpPr>
          <p:cNvPr id="13" name="Rectangle 12"/>
          <p:cNvSpPr/>
          <p:nvPr/>
        </p:nvSpPr>
        <p:spPr>
          <a:xfrm rot="5400000">
            <a:off x="6845689" y="3574686"/>
            <a:ext cx="711764" cy="1968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5400000">
            <a:off x="9984744" y="3962670"/>
            <a:ext cx="411066" cy="1654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5400000">
            <a:off x="8941887" y="4394580"/>
            <a:ext cx="350420" cy="627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5400000">
            <a:off x="8032802" y="4058846"/>
            <a:ext cx="467937" cy="627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rotWithShape="1">
          <a:blip r:embed="rId4"/>
          <a:srcRect l="1917"/>
          <a:stretch/>
        </p:blipFill>
        <p:spPr>
          <a:xfrm>
            <a:off x="7289441" y="4170403"/>
            <a:ext cx="4532556" cy="2337526"/>
          </a:xfrm>
          <a:prstGeom prst="rect">
            <a:avLst/>
          </a:prstGeom>
        </p:spPr>
      </p:pic>
    </p:spTree>
    <p:extLst>
      <p:ext uri="{BB962C8B-B14F-4D97-AF65-F5344CB8AC3E}">
        <p14:creationId xmlns:p14="http://schemas.microsoft.com/office/powerpoint/2010/main" val="3904420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5"/>
          <p:cNvPicPr>
            <a:picLocks noGrp="1" noChangeAspect="1"/>
          </p:cNvPicPr>
          <p:nvPr isPhoto="1"/>
        </p:nvPicPr>
        <p:blipFill rotWithShape="1">
          <a:blip r:embed="rId2">
            <a:lum/>
            <a:extLst>
              <a:ext uri="{28A0092B-C50C-407E-A947-70E740481C1C}">
                <a14:useLocalDpi xmlns:a14="http://schemas.microsoft.com/office/drawing/2010/main" val="0"/>
              </a:ext>
            </a:extLst>
          </a:blip>
          <a:srcRect l="43627" t="12207" r="10000" b="45352"/>
          <a:stretch/>
        </p:blipFill>
        <p:spPr>
          <a:xfrm>
            <a:off x="5318975" y="837126"/>
            <a:ext cx="5653826" cy="2910625"/>
          </a:xfrm>
          <a:prstGeom prst="rect">
            <a:avLst/>
          </a:prstGeom>
          <a:noFill/>
          <a:ln>
            <a:noFill/>
          </a:ln>
        </p:spPr>
      </p:pic>
    </p:spTree>
    <p:extLst>
      <p:ext uri="{BB962C8B-B14F-4D97-AF65-F5344CB8AC3E}">
        <p14:creationId xmlns:p14="http://schemas.microsoft.com/office/powerpoint/2010/main" val="40869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49057D-25A2-6133-5567-264B474781D0}"/>
              </a:ext>
            </a:extLst>
          </p:cNvPr>
          <p:cNvSpPr>
            <a:spLocks noGrp="1"/>
          </p:cNvSpPr>
          <p:nvPr>
            <p:ph type="title"/>
          </p:nvPr>
        </p:nvSpPr>
        <p:spPr/>
        <p:txBody>
          <a:bodyPr/>
          <a:lstStyle/>
          <a:p>
            <a:r>
              <a:rPr lang="en-US" dirty="0">
                <a:ea typeface="+mj-lt"/>
                <a:cs typeface="+mj-lt"/>
              </a:rPr>
              <a:t>Angiogenesis</a:t>
            </a:r>
            <a:endParaRPr lang="en-US" dirty="0"/>
          </a:p>
        </p:txBody>
      </p:sp>
      <p:sp>
        <p:nvSpPr>
          <p:cNvPr id="3" name="Content Placeholder 2">
            <a:extLst>
              <a:ext uri="{FF2B5EF4-FFF2-40B4-BE49-F238E27FC236}">
                <a16:creationId xmlns:a16="http://schemas.microsoft.com/office/drawing/2014/main" xmlns="" id="{6BB21B4F-10E4-A8F8-F98E-8B5978A7CFBB}"/>
              </a:ext>
            </a:extLst>
          </p:cNvPr>
          <p:cNvSpPr>
            <a:spLocks noGrp="1"/>
          </p:cNvSpPr>
          <p:nvPr>
            <p:ph idx="1"/>
          </p:nvPr>
        </p:nvSpPr>
        <p:spPr/>
        <p:txBody>
          <a:bodyPr vert="horz" lIns="91440" tIns="45720" rIns="91440" bIns="45720" rtlCol="0" anchor="t">
            <a:normAutofit/>
          </a:bodyPr>
          <a:lstStyle/>
          <a:p>
            <a:r>
              <a:rPr lang="en-US" dirty="0">
                <a:ea typeface="+mn-lt"/>
                <a:cs typeface="+mn-lt"/>
              </a:rPr>
              <a:t>New blood vessel development from existing vessels. </a:t>
            </a:r>
          </a:p>
          <a:p>
            <a:r>
              <a:rPr lang="en-US" dirty="0">
                <a:ea typeface="+mn-lt"/>
                <a:cs typeface="+mn-lt"/>
              </a:rPr>
              <a:t>It is critical in </a:t>
            </a:r>
            <a:r>
              <a:rPr lang="en-US" dirty="0">
                <a:solidFill>
                  <a:srgbClr val="C00000"/>
                </a:solidFill>
                <a:ea typeface="+mn-lt"/>
                <a:cs typeface="+mn-lt"/>
              </a:rPr>
              <a:t>healing at sites of injury</a:t>
            </a:r>
            <a:r>
              <a:rPr lang="en-US" dirty="0">
                <a:ea typeface="+mn-lt"/>
                <a:cs typeface="+mn-lt"/>
              </a:rPr>
              <a:t>, in the </a:t>
            </a:r>
            <a:r>
              <a:rPr lang="en-US" dirty="0">
                <a:solidFill>
                  <a:srgbClr val="C00000"/>
                </a:solidFill>
                <a:ea typeface="+mn-lt"/>
                <a:cs typeface="+mn-lt"/>
              </a:rPr>
              <a:t>development of collateral circulations </a:t>
            </a:r>
            <a:r>
              <a:rPr lang="en-US" dirty="0">
                <a:ea typeface="+mn-lt"/>
                <a:cs typeface="+mn-lt"/>
              </a:rPr>
              <a:t>at sites of ischemia, and in </a:t>
            </a:r>
            <a:r>
              <a:rPr lang="en-US" dirty="0">
                <a:solidFill>
                  <a:srgbClr val="C00000"/>
                </a:solidFill>
                <a:ea typeface="+mn-lt"/>
                <a:cs typeface="+mn-lt"/>
              </a:rPr>
              <a:t>allowing tumors to increase in size </a:t>
            </a:r>
            <a:r>
              <a:rPr lang="en-US" dirty="0">
                <a:ea typeface="+mn-lt"/>
                <a:cs typeface="+mn-lt"/>
              </a:rPr>
              <a:t>beyond the constraints of their original blood supply.</a:t>
            </a:r>
          </a:p>
        </p:txBody>
      </p:sp>
    </p:spTree>
    <p:extLst>
      <p:ext uri="{BB962C8B-B14F-4D97-AF65-F5344CB8AC3E}">
        <p14:creationId xmlns:p14="http://schemas.microsoft.com/office/powerpoint/2010/main" val="712552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4452FC4-BEC7-78D5-39C5-3BDB5B255CA3}"/>
              </a:ext>
            </a:extLst>
          </p:cNvPr>
          <p:cNvSpPr>
            <a:spLocks noGrp="1"/>
          </p:cNvSpPr>
          <p:nvPr>
            <p:ph type="title"/>
          </p:nvPr>
        </p:nvSpPr>
        <p:spPr/>
        <p:txBody>
          <a:bodyPr/>
          <a:lstStyle/>
          <a:p>
            <a:r>
              <a:rPr lang="en-US" dirty="0">
                <a:ea typeface="+mj-lt"/>
                <a:cs typeface="+mj-lt"/>
              </a:rPr>
              <a:t>Angiogenesis:</a:t>
            </a:r>
            <a:endParaRPr lang="en-US" dirty="0"/>
          </a:p>
        </p:txBody>
      </p:sp>
      <p:pic>
        <p:nvPicPr>
          <p:cNvPr id="4" name="Content Placeholder 3" descr="Diagram of a diagram showing different types of veins&#10;&#10;Description automatically generated">
            <a:extLst>
              <a:ext uri="{FF2B5EF4-FFF2-40B4-BE49-F238E27FC236}">
                <a16:creationId xmlns:a16="http://schemas.microsoft.com/office/drawing/2014/main" xmlns="" id="{55836B95-B944-593F-BB2D-DEEE27C7A422}"/>
              </a:ext>
            </a:extLst>
          </p:cNvPr>
          <p:cNvPicPr>
            <a:picLocks noGrp="1" noChangeAspect="1"/>
          </p:cNvPicPr>
          <p:nvPr>
            <p:ph sz="half" idx="1"/>
          </p:nvPr>
        </p:nvPicPr>
        <p:blipFill>
          <a:blip r:embed="rId2"/>
          <a:stretch>
            <a:fillRect/>
          </a:stretch>
        </p:blipFill>
        <p:spPr>
          <a:xfrm>
            <a:off x="595746" y="1825624"/>
            <a:ext cx="4946072" cy="4707927"/>
          </a:xfrm>
        </p:spPr>
      </p:pic>
      <p:sp>
        <p:nvSpPr>
          <p:cNvPr id="5" name="Content Placeholder 4">
            <a:extLst>
              <a:ext uri="{FF2B5EF4-FFF2-40B4-BE49-F238E27FC236}">
                <a16:creationId xmlns:a16="http://schemas.microsoft.com/office/drawing/2014/main" xmlns="" id="{1A4F43DA-FE38-9169-4571-14C9CC09CB10}"/>
              </a:ext>
            </a:extLst>
          </p:cNvPr>
          <p:cNvSpPr>
            <a:spLocks noGrp="1"/>
          </p:cNvSpPr>
          <p:nvPr>
            <p:ph sz="half" idx="2"/>
          </p:nvPr>
        </p:nvSpPr>
        <p:spPr>
          <a:xfrm>
            <a:off x="6172200" y="1469036"/>
            <a:ext cx="5181600" cy="4707927"/>
          </a:xfrm>
        </p:spPr>
        <p:txBody>
          <a:bodyPr>
            <a:noAutofit/>
          </a:bodyPr>
          <a:lstStyle/>
          <a:p>
            <a:pPr marL="514350" indent="-514350">
              <a:buFont typeface="+mj-lt"/>
              <a:buAutoNum type="arabicPeriod"/>
            </a:pPr>
            <a:r>
              <a:rPr lang="en-US" sz="1900" dirty="0">
                <a:ea typeface="+mn-lt"/>
                <a:cs typeface="+mn-lt"/>
              </a:rPr>
              <a:t>Vasodilation in response to NO and increased permeability induced by VEGF. </a:t>
            </a:r>
          </a:p>
          <a:p>
            <a:pPr marL="514350" indent="-514350">
              <a:buFont typeface="+mj-lt"/>
              <a:buAutoNum type="arabicPeriod"/>
            </a:pPr>
            <a:r>
              <a:rPr lang="en-US" sz="1900" dirty="0">
                <a:ea typeface="+mn-lt"/>
                <a:cs typeface="+mn-lt"/>
              </a:rPr>
              <a:t>Separation of pericytes from the abluminal surface and breakdown of the basement membrane to allow formation of a vessel sprout </a:t>
            </a:r>
          </a:p>
          <a:p>
            <a:pPr marL="514350" indent="-514350">
              <a:buFont typeface="+mj-lt"/>
              <a:buAutoNum type="arabicPeriod"/>
            </a:pPr>
            <a:r>
              <a:rPr lang="en-US" sz="1900" dirty="0">
                <a:ea typeface="+mn-lt"/>
                <a:cs typeface="+mn-lt"/>
              </a:rPr>
              <a:t>Migration of endothelial cells toward the area of tissue injury. </a:t>
            </a:r>
          </a:p>
          <a:p>
            <a:pPr marL="514350" indent="-514350">
              <a:buFont typeface="+mj-lt"/>
              <a:buAutoNum type="arabicPeriod"/>
            </a:pPr>
            <a:r>
              <a:rPr lang="en-US" sz="1900" dirty="0">
                <a:ea typeface="+mn-lt"/>
                <a:cs typeface="+mn-lt"/>
              </a:rPr>
              <a:t>Proliferation of endothelial cells. </a:t>
            </a:r>
          </a:p>
          <a:p>
            <a:pPr marL="514350" indent="-514350">
              <a:buFont typeface="+mj-lt"/>
              <a:buAutoNum type="arabicPeriod"/>
            </a:pPr>
            <a:r>
              <a:rPr lang="en-US" sz="1900" dirty="0">
                <a:ea typeface="+mn-lt"/>
                <a:cs typeface="+mn-lt"/>
              </a:rPr>
              <a:t>Remodeling into capillary tubes.</a:t>
            </a:r>
          </a:p>
          <a:p>
            <a:pPr marL="514350" indent="-514350">
              <a:buFont typeface="+mj-lt"/>
              <a:buAutoNum type="arabicPeriod"/>
            </a:pPr>
            <a:r>
              <a:rPr lang="en-US" sz="1900" dirty="0">
                <a:ea typeface="+mn-lt"/>
                <a:cs typeface="+mn-lt"/>
              </a:rPr>
              <a:t>Recruitment of </a:t>
            </a:r>
            <a:r>
              <a:rPr lang="en-US" sz="1900" dirty="0" err="1">
                <a:ea typeface="+mn-lt"/>
                <a:cs typeface="+mn-lt"/>
              </a:rPr>
              <a:t>periendothelial</a:t>
            </a:r>
            <a:r>
              <a:rPr lang="en-US" sz="1900" dirty="0">
                <a:ea typeface="+mn-lt"/>
                <a:cs typeface="+mn-lt"/>
              </a:rPr>
              <a:t> cells. </a:t>
            </a:r>
          </a:p>
          <a:p>
            <a:pPr marL="514350" indent="-514350">
              <a:buFont typeface="+mj-lt"/>
              <a:buAutoNum type="arabicPeriod"/>
            </a:pPr>
            <a:r>
              <a:rPr lang="en-US" sz="1900" dirty="0">
                <a:ea typeface="+mn-lt"/>
                <a:cs typeface="+mn-lt"/>
              </a:rPr>
              <a:t>Suppression of endothelial proliferation and migration and deposition of the basement membrane.</a:t>
            </a:r>
          </a:p>
        </p:txBody>
      </p:sp>
    </p:spTree>
    <p:extLst>
      <p:ext uri="{BB962C8B-B14F-4D97-AF65-F5344CB8AC3E}">
        <p14:creationId xmlns:p14="http://schemas.microsoft.com/office/powerpoint/2010/main" val="2461934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D9767F-73F7-106D-D659-154B060A68FF}"/>
              </a:ext>
            </a:extLst>
          </p:cNvPr>
          <p:cNvSpPr>
            <a:spLocks noGrp="1"/>
          </p:cNvSpPr>
          <p:nvPr>
            <p:ph type="title"/>
          </p:nvPr>
        </p:nvSpPr>
        <p:spPr/>
        <p:txBody>
          <a:bodyPr/>
          <a:lstStyle/>
          <a:p>
            <a:r>
              <a:rPr lang="en-US" dirty="0">
                <a:ea typeface="+mn-lt"/>
                <a:cs typeface="+mn-lt"/>
              </a:rPr>
              <a:t>Signaling pathways in angiogenesis:</a:t>
            </a:r>
            <a:endParaRPr lang="en-US" dirty="0"/>
          </a:p>
        </p:txBody>
      </p:sp>
      <p:sp>
        <p:nvSpPr>
          <p:cNvPr id="3" name="Content Placeholder 2">
            <a:extLst>
              <a:ext uri="{FF2B5EF4-FFF2-40B4-BE49-F238E27FC236}">
                <a16:creationId xmlns:a16="http://schemas.microsoft.com/office/drawing/2014/main" xmlns="" id="{EA3F7A33-4837-A496-42DB-FF16FCB7772C}"/>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dirty="0">
                <a:ea typeface="+mn-lt"/>
                <a:cs typeface="+mn-lt"/>
              </a:rPr>
              <a:t>1- Growth factors: </a:t>
            </a:r>
          </a:p>
          <a:p>
            <a:r>
              <a:rPr lang="en-US" dirty="0">
                <a:ea typeface="+mn-lt"/>
                <a:cs typeface="+mn-lt"/>
              </a:rPr>
              <a:t>VEGFs, mainly VEGF-A, stimulates both migration and proliferation of endothelial cells, promotes vasodilation by stimulating the production of NO and contributes to the formation of the vascular lumen. </a:t>
            </a:r>
          </a:p>
          <a:p>
            <a:r>
              <a:rPr lang="en-US" dirty="0">
                <a:ea typeface="+mn-lt"/>
                <a:cs typeface="+mn-lt"/>
              </a:rPr>
              <a:t>Fibroblast growth factors (FGFs):, mainly FGF-2, stimulate the proliferation of endothelial cells, migration of macrophages and fibroblasts to the damaged area, and stimulate epithelial cell migration to cover epidermal wounds. </a:t>
            </a:r>
          </a:p>
          <a:p>
            <a:r>
              <a:rPr lang="en-US" dirty="0">
                <a:ea typeface="+mn-lt"/>
                <a:cs typeface="+mn-lt"/>
              </a:rPr>
              <a:t>Stabilization: recruitment of pericytes and smooth muscle cells and deposition of connective tissue. </a:t>
            </a:r>
          </a:p>
          <a:p>
            <a:pPr marL="514350" indent="-514350">
              <a:buFont typeface="+mj-lt"/>
              <a:buAutoNum type="arabicPeriod"/>
            </a:pPr>
            <a:r>
              <a:rPr lang="en-US" dirty="0">
                <a:ea typeface="+mn-lt"/>
                <a:cs typeface="+mn-lt"/>
              </a:rPr>
              <a:t>PDGF recruits smooth muscle cells. </a:t>
            </a:r>
          </a:p>
          <a:p>
            <a:pPr marL="514350" indent="-514350">
              <a:buFont typeface="+mj-lt"/>
              <a:buAutoNum type="arabicPeriod"/>
            </a:pPr>
            <a:r>
              <a:rPr lang="en-US" dirty="0">
                <a:ea typeface="+mn-lt"/>
                <a:cs typeface="+mn-lt"/>
              </a:rPr>
              <a:t>TGF-β suppresses endothelial proliferation and migration and enhances the production of ECM proteins.</a:t>
            </a:r>
            <a:endParaRPr lang="en-US" dirty="0"/>
          </a:p>
        </p:txBody>
      </p:sp>
    </p:spTree>
    <p:extLst>
      <p:ext uri="{BB962C8B-B14F-4D97-AF65-F5344CB8AC3E}">
        <p14:creationId xmlns:p14="http://schemas.microsoft.com/office/powerpoint/2010/main" val="3249002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196909-A7AC-BA18-026F-C7E81764EDED}"/>
              </a:ext>
            </a:extLst>
          </p:cNvPr>
          <p:cNvSpPr>
            <a:spLocks noGrp="1"/>
          </p:cNvSpPr>
          <p:nvPr>
            <p:ph idx="1"/>
          </p:nvPr>
        </p:nvSpPr>
        <p:spPr>
          <a:xfrm>
            <a:off x="773805" y="756679"/>
            <a:ext cx="10515600" cy="4351338"/>
          </a:xfrm>
        </p:spPr>
        <p:txBody>
          <a:bodyPr vert="horz" lIns="91440" tIns="45720" rIns="91440" bIns="45720" rtlCol="0" anchor="t">
            <a:normAutofit/>
          </a:bodyPr>
          <a:lstStyle/>
          <a:p>
            <a:pPr marL="0" indent="0">
              <a:buNone/>
            </a:pPr>
            <a:r>
              <a:rPr lang="en-US" dirty="0">
                <a:ea typeface="+mn-lt"/>
                <a:cs typeface="+mn-lt"/>
              </a:rPr>
              <a:t>2- Notch signaling: regulates the branching of new vessels. </a:t>
            </a:r>
          </a:p>
          <a:p>
            <a:pPr marL="0" indent="0">
              <a:buNone/>
            </a:pPr>
            <a:r>
              <a:rPr lang="en-US" dirty="0">
                <a:ea typeface="+mn-lt"/>
                <a:cs typeface="+mn-lt"/>
              </a:rPr>
              <a:t>3- ECM: through interactions with integrin receptors of endothelial cells for vessel growth</a:t>
            </a:r>
            <a:r>
              <a:rPr lang="en-US" dirty="0" smtClean="0">
                <a:ea typeface="+mn-lt"/>
                <a:cs typeface="+mn-lt"/>
              </a:rPr>
              <a:t>.</a:t>
            </a:r>
            <a:endParaRPr lang="ar-EG" dirty="0" smtClean="0">
              <a:ea typeface="+mn-lt"/>
              <a:cs typeface="+mn-lt"/>
            </a:endParaRPr>
          </a:p>
          <a:p>
            <a:pPr marL="0" indent="0">
              <a:buNone/>
            </a:pPr>
            <a:endParaRPr lang="ar-EG" dirty="0">
              <a:ea typeface="+mn-lt"/>
              <a:cs typeface="+mn-lt"/>
            </a:endParaRPr>
          </a:p>
          <a:p>
            <a:r>
              <a:rPr lang="en-US" dirty="0">
                <a:ea typeface="+mn-lt"/>
                <a:cs typeface="+mn-lt"/>
              </a:rPr>
              <a:t>Fibroblasts enter the wound from the edges and migrate toward the center</a:t>
            </a:r>
            <a:r>
              <a:rPr lang="en-US" dirty="0" smtClean="0">
                <a:ea typeface="+mn-lt"/>
                <a:cs typeface="+mn-lt"/>
              </a:rPr>
              <a:t>.</a:t>
            </a:r>
            <a:endParaRPr lang="ar-EG" dirty="0" smtClean="0">
              <a:ea typeface="+mn-lt"/>
              <a:cs typeface="+mn-lt"/>
            </a:endParaRPr>
          </a:p>
          <a:p>
            <a:r>
              <a:rPr lang="en-US" dirty="0">
                <a:ea typeface="+mn-lt"/>
                <a:cs typeface="+mn-lt"/>
              </a:rPr>
              <a:t>Collagen synthesis by fibroblasts begins early in wound healing (days 3–5) and continues for several weeks, depending on the size of the wound.</a:t>
            </a:r>
            <a:endParaRPr lang="en-US" dirty="0"/>
          </a:p>
          <a:p>
            <a:endParaRPr lang="en-US" dirty="0">
              <a:ea typeface="+mn-lt"/>
              <a:cs typeface="+mn-lt"/>
            </a:endParaRPr>
          </a:p>
          <a:p>
            <a:pPr marL="0" indent="0">
              <a:buNone/>
            </a:pPr>
            <a:endParaRPr lang="en-US" dirty="0">
              <a:ea typeface="+mn-lt"/>
              <a:cs typeface="+mn-lt"/>
            </a:endParaRPr>
          </a:p>
        </p:txBody>
      </p:sp>
    </p:spTree>
    <p:extLst>
      <p:ext uri="{BB962C8B-B14F-4D97-AF65-F5344CB8AC3E}">
        <p14:creationId xmlns:p14="http://schemas.microsoft.com/office/powerpoint/2010/main" val="2539832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1F6180-B9FC-193B-34C9-AD99F9173915}"/>
              </a:ext>
            </a:extLst>
          </p:cNvPr>
          <p:cNvSpPr>
            <a:spLocks noGrp="1"/>
          </p:cNvSpPr>
          <p:nvPr>
            <p:ph type="title"/>
          </p:nvPr>
        </p:nvSpPr>
        <p:spPr/>
        <p:txBody>
          <a:bodyPr/>
          <a:lstStyle/>
          <a:p>
            <a:r>
              <a:rPr lang="en-US" dirty="0">
                <a:ea typeface="+mn-lt"/>
                <a:cs typeface="+mn-lt"/>
              </a:rPr>
              <a:t>TGF-β:</a:t>
            </a:r>
            <a:endParaRPr lang="en-US" dirty="0"/>
          </a:p>
        </p:txBody>
      </p:sp>
      <p:sp>
        <p:nvSpPr>
          <p:cNvPr id="3" name="Content Placeholder 2">
            <a:extLst>
              <a:ext uri="{FF2B5EF4-FFF2-40B4-BE49-F238E27FC236}">
                <a16:creationId xmlns:a16="http://schemas.microsoft.com/office/drawing/2014/main" xmlns="" id="{A065FB21-CC41-5D7D-E18E-294BCE2BBFD7}"/>
              </a:ext>
            </a:extLst>
          </p:cNvPr>
          <p:cNvSpPr>
            <a:spLocks noGrp="1"/>
          </p:cNvSpPr>
          <p:nvPr>
            <p:ph idx="1"/>
          </p:nvPr>
        </p:nvSpPr>
        <p:spPr/>
        <p:txBody>
          <a:bodyPr vert="horz" lIns="91440" tIns="45720" rIns="91440" bIns="45720" rtlCol="0" anchor="t">
            <a:normAutofit/>
          </a:bodyPr>
          <a:lstStyle/>
          <a:p>
            <a:r>
              <a:rPr lang="en-US" dirty="0">
                <a:ea typeface="+mn-lt"/>
                <a:cs typeface="+mn-lt"/>
              </a:rPr>
              <a:t>The most important cytokine for the synthesis and deposition of connective tissue proteins. </a:t>
            </a:r>
          </a:p>
          <a:p>
            <a:r>
              <a:rPr lang="en-US" dirty="0">
                <a:ea typeface="+mn-lt"/>
                <a:cs typeface="+mn-lt"/>
              </a:rPr>
              <a:t>TGF-β stimulates fibroblast migration and proliferation, increases the synthesis of collagen and fibronectin, and decreases the degradation of ECM by inhibiting metalloproteinases. </a:t>
            </a:r>
          </a:p>
          <a:p>
            <a:r>
              <a:rPr lang="en-US" dirty="0">
                <a:ea typeface="+mn-lt"/>
                <a:cs typeface="+mn-lt"/>
              </a:rPr>
              <a:t>Anti-inflammatory effects</a:t>
            </a:r>
            <a:r>
              <a:rPr lang="en-US" dirty="0" smtClean="0">
                <a:ea typeface="+mn-lt"/>
                <a:cs typeface="+mn-lt"/>
              </a:rPr>
              <a:t>.</a:t>
            </a:r>
            <a:endParaRPr lang="en-US" dirty="0">
              <a:ea typeface="+mn-lt"/>
              <a:cs typeface="+mn-lt"/>
            </a:endParaRPr>
          </a:p>
        </p:txBody>
      </p:sp>
    </p:spTree>
    <p:extLst>
      <p:ext uri="{BB962C8B-B14F-4D97-AF65-F5344CB8AC3E}">
        <p14:creationId xmlns:p14="http://schemas.microsoft.com/office/powerpoint/2010/main" val="3759145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FBBF6B-594F-1AFF-F6D6-42EBB55ADB8C}"/>
              </a:ext>
            </a:extLst>
          </p:cNvPr>
          <p:cNvSpPr>
            <a:spLocks noGrp="1"/>
          </p:cNvSpPr>
          <p:nvPr>
            <p:ph type="title"/>
          </p:nvPr>
        </p:nvSpPr>
        <p:spPr/>
        <p:txBody>
          <a:bodyPr/>
          <a:lstStyle/>
          <a:p>
            <a:r>
              <a:rPr lang="en-US" dirty="0">
                <a:ea typeface="+mj-lt"/>
                <a:cs typeface="+mj-lt"/>
              </a:rPr>
              <a:t>Remodeling of Connective Tissue</a:t>
            </a:r>
            <a:endParaRPr lang="en-US" dirty="0"/>
          </a:p>
        </p:txBody>
      </p:sp>
      <p:sp>
        <p:nvSpPr>
          <p:cNvPr id="3" name="Content Placeholder 2">
            <a:extLst>
              <a:ext uri="{FF2B5EF4-FFF2-40B4-BE49-F238E27FC236}">
                <a16:creationId xmlns:a16="http://schemas.microsoft.com/office/drawing/2014/main" xmlns="" id="{87A5DCB3-E00B-B56E-D2D6-FCCB1FBBB954}"/>
              </a:ext>
            </a:extLst>
          </p:cNvPr>
          <p:cNvSpPr>
            <a:spLocks noGrp="1"/>
          </p:cNvSpPr>
          <p:nvPr>
            <p:ph idx="1"/>
          </p:nvPr>
        </p:nvSpPr>
        <p:spPr/>
        <p:txBody>
          <a:bodyPr vert="horz" lIns="91440" tIns="45720" rIns="91440" bIns="45720" rtlCol="0" anchor="t">
            <a:normAutofit/>
          </a:bodyPr>
          <a:lstStyle/>
          <a:p>
            <a:r>
              <a:rPr lang="en-US" dirty="0">
                <a:ea typeface="+mn-lt"/>
                <a:cs typeface="+mn-lt"/>
              </a:rPr>
              <a:t>Scar is remodeled to increase its strength and contract it. </a:t>
            </a:r>
          </a:p>
          <a:p>
            <a:r>
              <a:rPr lang="en-US" dirty="0">
                <a:ea typeface="+mn-lt"/>
                <a:cs typeface="+mn-lt"/>
              </a:rPr>
              <a:t>Wound strength increases because of cross-linking of collagen and increased size of collagen fibers.</a:t>
            </a:r>
          </a:p>
          <a:p>
            <a:r>
              <a:rPr lang="en-US" dirty="0">
                <a:ea typeface="+mn-lt"/>
                <a:cs typeface="+mn-lt"/>
              </a:rPr>
              <a:t>Shift of the type of collagen deposited, from type III collagen early in repair to more resilient type I collagen. </a:t>
            </a:r>
          </a:p>
          <a:p>
            <a:r>
              <a:rPr lang="en-US" dirty="0">
                <a:ea typeface="+mn-lt"/>
                <a:cs typeface="+mn-lt"/>
              </a:rPr>
              <a:t>Strength may recover to </a:t>
            </a:r>
            <a:r>
              <a:rPr lang="en-US" b="1" u="sng" dirty="0">
                <a:ea typeface="+mn-lt"/>
                <a:cs typeface="+mn-lt"/>
              </a:rPr>
              <a:t>70% to 80% </a:t>
            </a:r>
            <a:r>
              <a:rPr lang="en-US" dirty="0">
                <a:ea typeface="+mn-lt"/>
                <a:cs typeface="+mn-lt"/>
              </a:rPr>
              <a:t>of normal skin by </a:t>
            </a:r>
            <a:r>
              <a:rPr lang="en-US" b="1" dirty="0">
                <a:ea typeface="+mn-lt"/>
                <a:cs typeface="+mn-lt"/>
              </a:rPr>
              <a:t>3 months</a:t>
            </a:r>
            <a:r>
              <a:rPr lang="en-US" dirty="0">
                <a:ea typeface="+mn-lt"/>
                <a:cs typeface="+mn-lt"/>
              </a:rPr>
              <a:t>. </a:t>
            </a:r>
          </a:p>
          <a:p>
            <a:r>
              <a:rPr lang="en-US" dirty="0">
                <a:ea typeface="+mn-lt"/>
                <a:cs typeface="+mn-lt"/>
              </a:rPr>
              <a:t>The degradation of collagens and other ECM components is accomplished by a family of matrix metalloproteinases (MMPs).</a:t>
            </a:r>
          </a:p>
        </p:txBody>
      </p:sp>
    </p:spTree>
    <p:extLst>
      <p:ext uri="{BB962C8B-B14F-4D97-AF65-F5344CB8AC3E}">
        <p14:creationId xmlns:p14="http://schemas.microsoft.com/office/powerpoint/2010/main" val="3423873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63516-A5C9-65A2-C2EC-F6A1449CF22C}"/>
              </a:ext>
            </a:extLst>
          </p:cNvPr>
          <p:cNvSpPr>
            <a:spLocks noGrp="1"/>
          </p:cNvSpPr>
          <p:nvPr>
            <p:ph type="title"/>
          </p:nvPr>
        </p:nvSpPr>
        <p:spPr/>
        <p:txBody>
          <a:bodyPr>
            <a:normAutofit/>
          </a:bodyPr>
          <a:lstStyle/>
          <a:p>
            <a:r>
              <a:rPr lang="en-US" sz="2200" dirty="0">
                <a:ea typeface="+mn-lt"/>
                <a:cs typeface="+mn-lt"/>
              </a:rPr>
              <a:t>The use of special stains to identify different proteins:  </a:t>
            </a:r>
            <a:r>
              <a:rPr lang="en-US" sz="2200" b="1" dirty="0">
                <a:ea typeface="+mn-lt"/>
                <a:cs typeface="+mn-lt"/>
              </a:rPr>
              <a:t>trichrome stain </a:t>
            </a:r>
            <a:r>
              <a:rPr lang="en-US" sz="2200" dirty="0">
                <a:ea typeface="+mn-lt"/>
                <a:cs typeface="+mn-lt"/>
              </a:rPr>
              <a:t>detects collagen fibers, and the </a:t>
            </a:r>
            <a:r>
              <a:rPr lang="en-US" sz="2200" b="1" dirty="0">
                <a:ea typeface="+mn-lt"/>
                <a:cs typeface="+mn-lt"/>
              </a:rPr>
              <a:t>elastin stain </a:t>
            </a:r>
            <a:r>
              <a:rPr lang="en-US" sz="2200" dirty="0">
                <a:ea typeface="+mn-lt"/>
                <a:cs typeface="+mn-lt"/>
              </a:rPr>
              <a:t>identifies delicate fibers of elastin, </a:t>
            </a:r>
            <a:r>
              <a:rPr lang="en-US" sz="2200" b="1" dirty="0">
                <a:ea typeface="+mn-lt"/>
                <a:cs typeface="+mn-lt"/>
              </a:rPr>
              <a:t>reticulin stain, </a:t>
            </a:r>
            <a:r>
              <a:rPr lang="en-US" sz="2200" dirty="0">
                <a:ea typeface="+mn-lt"/>
                <a:cs typeface="+mn-lt"/>
              </a:rPr>
              <a:t>which </a:t>
            </a:r>
            <a:r>
              <a:rPr lang="en-US" sz="2200" dirty="0" smtClean="0">
                <a:ea typeface="+mn-lt"/>
                <a:cs typeface="+mn-lt"/>
              </a:rPr>
              <a:t>detects </a:t>
            </a:r>
            <a:r>
              <a:rPr lang="en-US" sz="2200" dirty="0" err="1" smtClean="0">
                <a:ea typeface="+mn-lt"/>
                <a:cs typeface="+mn-lt"/>
              </a:rPr>
              <a:t>reticulin</a:t>
            </a:r>
            <a:r>
              <a:rPr lang="en-US" sz="2200" dirty="0" smtClean="0">
                <a:ea typeface="+mn-lt"/>
                <a:cs typeface="+mn-lt"/>
              </a:rPr>
              <a:t> that is </a:t>
            </a:r>
            <a:r>
              <a:rPr lang="en-US" sz="2200" dirty="0">
                <a:ea typeface="+mn-lt"/>
                <a:cs typeface="+mn-lt"/>
              </a:rPr>
              <a:t>composed of type III collagen.</a:t>
            </a:r>
            <a:endParaRPr lang="en-US" dirty="0"/>
          </a:p>
        </p:txBody>
      </p:sp>
      <p:pic>
        <p:nvPicPr>
          <p:cNvPr id="4" name="Content Placeholder 3" descr="A close-up of a microscope&#10;&#10;Description automatically generated">
            <a:extLst>
              <a:ext uri="{FF2B5EF4-FFF2-40B4-BE49-F238E27FC236}">
                <a16:creationId xmlns:a16="http://schemas.microsoft.com/office/drawing/2014/main" xmlns="" id="{9192DAC3-7DD0-2DA2-0ACA-3F7491B32B0C}"/>
              </a:ext>
            </a:extLst>
          </p:cNvPr>
          <p:cNvPicPr>
            <a:picLocks noGrp="1" noChangeAspect="1"/>
          </p:cNvPicPr>
          <p:nvPr>
            <p:ph idx="1"/>
          </p:nvPr>
        </p:nvPicPr>
        <p:blipFill>
          <a:blip r:embed="rId2"/>
          <a:stretch>
            <a:fillRect/>
          </a:stretch>
        </p:blipFill>
        <p:spPr>
          <a:xfrm>
            <a:off x="838200" y="1690688"/>
            <a:ext cx="10515599" cy="4802187"/>
          </a:xfrm>
        </p:spPr>
      </p:pic>
    </p:spTree>
    <p:extLst>
      <p:ext uri="{BB962C8B-B14F-4D97-AF65-F5344CB8AC3E}">
        <p14:creationId xmlns:p14="http://schemas.microsoft.com/office/powerpoint/2010/main" val="1356913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86E454-57B7-70AB-63DC-373E8CE74C68}"/>
              </a:ext>
            </a:extLst>
          </p:cNvPr>
          <p:cNvSpPr>
            <a:spLocks noGrp="1"/>
          </p:cNvSpPr>
          <p:nvPr>
            <p:ph type="title"/>
          </p:nvPr>
        </p:nvSpPr>
        <p:spPr/>
        <p:txBody>
          <a:bodyPr/>
          <a:lstStyle/>
          <a:p>
            <a:r>
              <a:rPr lang="en-US" dirty="0">
                <a:ea typeface="+mj-lt"/>
                <a:cs typeface="+mj-lt"/>
              </a:rPr>
              <a:t>Factors That Impair Tissue Repair</a:t>
            </a:r>
            <a:endParaRPr lang="en-US" dirty="0"/>
          </a:p>
        </p:txBody>
      </p:sp>
      <p:sp>
        <p:nvSpPr>
          <p:cNvPr id="3" name="Content Placeholder 2">
            <a:extLst>
              <a:ext uri="{FF2B5EF4-FFF2-40B4-BE49-F238E27FC236}">
                <a16:creationId xmlns:a16="http://schemas.microsoft.com/office/drawing/2014/main" xmlns="" id="{755C4432-71DC-C71B-D763-E2E09714249B}"/>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Extrinsic (e.g., infection) or intrinsic.</a:t>
            </a:r>
          </a:p>
          <a:p>
            <a:r>
              <a:rPr lang="en-US" dirty="0">
                <a:ea typeface="+mn-lt"/>
                <a:cs typeface="+mn-lt"/>
              </a:rPr>
              <a:t>Systemic or local.</a:t>
            </a:r>
          </a:p>
          <a:p>
            <a:pPr marL="514350" indent="-514350">
              <a:buFont typeface="+mj-lt"/>
              <a:buAutoNum type="arabicPeriod"/>
            </a:pPr>
            <a:r>
              <a:rPr lang="en-US" dirty="0">
                <a:ea typeface="+mn-lt"/>
                <a:cs typeface="+mn-lt"/>
              </a:rPr>
              <a:t>Infection. </a:t>
            </a:r>
          </a:p>
          <a:p>
            <a:pPr marL="514350" indent="-514350">
              <a:buFont typeface="+mj-lt"/>
              <a:buAutoNum type="arabicPeriod"/>
            </a:pPr>
            <a:r>
              <a:rPr lang="en-US" dirty="0">
                <a:ea typeface="+mn-lt"/>
                <a:cs typeface="+mn-lt"/>
              </a:rPr>
              <a:t>Diabetes is a metabolic disease.</a:t>
            </a:r>
          </a:p>
          <a:p>
            <a:pPr marL="514350" indent="-514350">
              <a:buFont typeface="+mj-lt"/>
              <a:buAutoNum type="arabicPeriod"/>
            </a:pPr>
            <a:r>
              <a:rPr lang="en-US" dirty="0">
                <a:ea typeface="+mn-lt"/>
                <a:cs typeface="+mn-lt"/>
              </a:rPr>
              <a:t>Nutritional status.</a:t>
            </a:r>
          </a:p>
          <a:p>
            <a:pPr marL="514350" indent="-514350">
              <a:buFont typeface="+mj-lt"/>
              <a:buAutoNum type="arabicPeriod"/>
            </a:pPr>
            <a:r>
              <a:rPr lang="en-US" dirty="0">
                <a:ea typeface="+mn-lt"/>
                <a:cs typeface="+mn-lt"/>
              </a:rPr>
              <a:t>Glucocorticoids (steroids).</a:t>
            </a:r>
          </a:p>
          <a:p>
            <a:pPr marL="514350" indent="-514350">
              <a:buFont typeface="+mj-lt"/>
              <a:buAutoNum type="arabicPeriod"/>
            </a:pPr>
            <a:r>
              <a:rPr lang="en-US" dirty="0">
                <a:ea typeface="+mn-lt"/>
                <a:cs typeface="+mn-lt"/>
              </a:rPr>
              <a:t>Mechanical factors.</a:t>
            </a:r>
          </a:p>
          <a:p>
            <a:pPr marL="514350" indent="-514350">
              <a:buFont typeface="+mj-lt"/>
              <a:buAutoNum type="arabicPeriod"/>
            </a:pPr>
            <a:r>
              <a:rPr lang="en-US" dirty="0">
                <a:ea typeface="+mn-lt"/>
                <a:cs typeface="+mn-lt"/>
              </a:rPr>
              <a:t>Poor perfusion. </a:t>
            </a:r>
          </a:p>
          <a:p>
            <a:pPr marL="514350" indent="-514350">
              <a:buFont typeface="+mj-lt"/>
              <a:buAutoNum type="arabicPeriod"/>
            </a:pPr>
            <a:r>
              <a:rPr lang="en-US" dirty="0">
                <a:ea typeface="+mn-lt"/>
                <a:cs typeface="+mn-lt"/>
              </a:rPr>
              <a:t>Foreign bodies.</a:t>
            </a:r>
          </a:p>
        </p:txBody>
      </p:sp>
    </p:spTree>
    <p:extLst>
      <p:ext uri="{BB962C8B-B14F-4D97-AF65-F5344CB8AC3E}">
        <p14:creationId xmlns:p14="http://schemas.microsoft.com/office/powerpoint/2010/main" val="919624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2AF54A-A58B-76D4-DE49-546A510812D8}"/>
              </a:ext>
            </a:extLst>
          </p:cNvPr>
          <p:cNvSpPr>
            <a:spLocks noGrp="1"/>
          </p:cNvSpPr>
          <p:nvPr>
            <p:ph type="title"/>
          </p:nvPr>
        </p:nvSpPr>
        <p:spPr>
          <a:xfrm>
            <a:off x="838200" y="2103437"/>
            <a:ext cx="10515600" cy="1325563"/>
          </a:xfrm>
        </p:spPr>
        <p:txBody>
          <a:bodyPr/>
          <a:lstStyle/>
          <a:p>
            <a:pPr algn="ctr"/>
            <a:r>
              <a:rPr lang="en-US" dirty="0">
                <a:ea typeface="+mj-lt"/>
                <a:cs typeface="+mj-lt"/>
              </a:rPr>
              <a:t>Clinical Examples of Abnormal Wound Healing and Scarring</a:t>
            </a:r>
            <a:endParaRPr lang="en-US" dirty="0"/>
          </a:p>
        </p:txBody>
      </p:sp>
    </p:spTree>
    <p:extLst>
      <p:ext uri="{BB962C8B-B14F-4D97-AF65-F5344CB8AC3E}">
        <p14:creationId xmlns:p14="http://schemas.microsoft.com/office/powerpoint/2010/main" val="1748490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4ECC08-41DB-4F85-3DD5-4E1A413F961E}"/>
              </a:ext>
            </a:extLst>
          </p:cNvPr>
          <p:cNvSpPr>
            <a:spLocks noGrp="1"/>
          </p:cNvSpPr>
          <p:nvPr>
            <p:ph type="title"/>
          </p:nvPr>
        </p:nvSpPr>
        <p:spPr/>
        <p:txBody>
          <a:bodyPr/>
          <a:lstStyle/>
          <a:p>
            <a:r>
              <a:rPr lang="en-US" dirty="0">
                <a:ea typeface="+mj-lt"/>
                <a:cs typeface="+mj-lt"/>
              </a:rPr>
              <a:t>Defects in Healing: Chronic Wounds</a:t>
            </a:r>
            <a:endParaRPr lang="en-US" dirty="0"/>
          </a:p>
        </p:txBody>
      </p:sp>
      <p:sp>
        <p:nvSpPr>
          <p:cNvPr id="3" name="Content Placeholder 2">
            <a:extLst>
              <a:ext uri="{FF2B5EF4-FFF2-40B4-BE49-F238E27FC236}">
                <a16:creationId xmlns:a16="http://schemas.microsoft.com/office/drawing/2014/main" xmlns="" id="{28749DF3-F012-F04A-E190-0080453603F4}"/>
              </a:ext>
            </a:extLst>
          </p:cNvPr>
          <p:cNvSpPr>
            <a:spLocks noGrp="1"/>
          </p:cNvSpPr>
          <p:nvPr>
            <p:ph idx="1"/>
          </p:nvPr>
        </p:nvSpPr>
        <p:spPr/>
        <p:txBody>
          <a:bodyPr vert="horz" lIns="91440" tIns="45720" rIns="91440" bIns="45720" rtlCol="0" anchor="t">
            <a:normAutofit fontScale="92500" lnSpcReduction="20000"/>
          </a:bodyPr>
          <a:lstStyle/>
          <a:p>
            <a:r>
              <a:rPr lang="en-US" dirty="0">
                <a:ea typeface="+mn-lt"/>
                <a:cs typeface="+mn-lt"/>
              </a:rPr>
              <a:t>A result of local and systemic factors. </a:t>
            </a:r>
          </a:p>
          <a:p>
            <a:pPr marL="514350" indent="-514350">
              <a:buFont typeface="+mj-lt"/>
              <a:buAutoNum type="arabicPeriod"/>
            </a:pPr>
            <a:r>
              <a:rPr lang="en-US" dirty="0">
                <a:ea typeface="+mn-lt"/>
                <a:cs typeface="+mn-lt"/>
              </a:rPr>
              <a:t>Venous leg ulcers: in elderly people as a result of chronic venous hypertension. Deposits of iron pigment (hemosiderin) are common, ulcers fail to heal because of poor delivery of oxygen. </a:t>
            </a:r>
          </a:p>
          <a:p>
            <a:pPr marL="514350" indent="-514350">
              <a:buFont typeface="+mj-lt"/>
              <a:buAutoNum type="arabicPeriod"/>
            </a:pPr>
            <a:r>
              <a:rPr lang="en-US" dirty="0">
                <a:ea typeface="+mn-lt"/>
                <a:cs typeface="+mn-lt"/>
              </a:rPr>
              <a:t>Arterial ulcers: individuals with atherosclerosis of peripheral arteries, especially associated with diabetes. These lesions can be quite painful. </a:t>
            </a:r>
          </a:p>
          <a:p>
            <a:pPr marL="514350" indent="-514350">
              <a:buFont typeface="+mj-lt"/>
              <a:buAutoNum type="arabicPeriod"/>
            </a:pPr>
            <a:r>
              <a:rPr lang="en-US" dirty="0">
                <a:ea typeface="+mn-lt"/>
                <a:cs typeface="+mn-lt"/>
              </a:rPr>
              <a:t>Pressure sores: areas of skin ulceration and necrosis of underlying tissues caused by prolonged compression of tissues against a bone. </a:t>
            </a:r>
          </a:p>
          <a:p>
            <a:pPr marL="514350" indent="-514350">
              <a:buFont typeface="+mj-lt"/>
              <a:buAutoNum type="arabicPeriod"/>
            </a:pPr>
            <a:r>
              <a:rPr lang="en-US" dirty="0">
                <a:ea typeface="+mn-lt"/>
                <a:cs typeface="+mn-lt"/>
              </a:rPr>
              <a:t>Diabetic ulcers: affect the lower extremities, particularly the feet. Tissue necrosis and failure to heal are the result of small vessel disease causing ischemia, neuropathy, systemic metabolic abnormalities, and secondary infections.</a:t>
            </a:r>
            <a:endParaRPr lang="en-US" dirty="0"/>
          </a:p>
        </p:txBody>
      </p:sp>
    </p:spTree>
    <p:extLst>
      <p:ext uri="{BB962C8B-B14F-4D97-AF65-F5344CB8AC3E}">
        <p14:creationId xmlns:p14="http://schemas.microsoft.com/office/powerpoint/2010/main" val="1628010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foot and foot&#10;&#10;Description automatically generated">
            <a:extLst>
              <a:ext uri="{FF2B5EF4-FFF2-40B4-BE49-F238E27FC236}">
                <a16:creationId xmlns:a16="http://schemas.microsoft.com/office/drawing/2014/main" xmlns="" id="{AB2AE322-A8A7-A009-7F96-627EBF1126E9}"/>
              </a:ext>
            </a:extLst>
          </p:cNvPr>
          <p:cNvPicPr>
            <a:picLocks noGrp="1" noChangeAspect="1"/>
          </p:cNvPicPr>
          <p:nvPr>
            <p:ph idx="1"/>
          </p:nvPr>
        </p:nvPicPr>
        <p:blipFill>
          <a:blip r:embed="rId2"/>
          <a:stretch>
            <a:fillRect/>
          </a:stretch>
        </p:blipFill>
        <p:spPr>
          <a:xfrm>
            <a:off x="0" y="365125"/>
            <a:ext cx="11353800" cy="6127750"/>
          </a:xfrm>
        </p:spPr>
      </p:pic>
      <mc:AlternateContent xmlns:mc="http://schemas.openxmlformats.org/markup-compatibility/2006">
        <mc:Choice xmlns:p14="http://schemas.microsoft.com/office/powerpoint/2010/main" Requires="p14">
          <p:contentPart p14:bwMode="auto" r:id="rId3">
            <p14:nvContentPartPr>
              <p14:cNvPr id="5" name="Ink 4"/>
              <p14:cNvContentPartPr/>
              <p14:nvPr/>
            </p14:nvContentPartPr>
            <p14:xfrm>
              <a:off x="446988" y="1130294"/>
              <a:ext cx="418680" cy="205200"/>
            </p14:xfrm>
          </p:contentPart>
        </mc:Choice>
        <mc:Fallback>
          <p:pic>
            <p:nvPicPr>
              <p:cNvPr id="5" name="Ink 4"/>
              <p:cNvPicPr/>
              <p:nvPr/>
            </p:nvPicPr>
            <p:blipFill>
              <a:blip r:embed="rId4"/>
              <a:stretch>
                <a:fillRect/>
              </a:stretch>
            </p:blipFill>
            <p:spPr>
              <a:xfrm>
                <a:off x="440148" y="1128134"/>
                <a:ext cx="43740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3" name="Ink 12"/>
              <p14:cNvContentPartPr/>
              <p14:nvPr/>
            </p14:nvContentPartPr>
            <p14:xfrm>
              <a:off x="3207108" y="1101494"/>
              <a:ext cx="360000" cy="307440"/>
            </p14:xfrm>
          </p:contentPart>
        </mc:Choice>
        <mc:Fallback>
          <p:pic>
            <p:nvPicPr>
              <p:cNvPr id="13" name="Ink 12"/>
              <p:cNvPicPr/>
              <p:nvPr/>
            </p:nvPicPr>
            <p:blipFill>
              <a:blip r:embed="rId6"/>
              <a:stretch>
                <a:fillRect/>
              </a:stretch>
            </p:blipFill>
            <p:spPr>
              <a:xfrm>
                <a:off x="3195588" y="1097534"/>
                <a:ext cx="386280" cy="316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5" name="Ink 14"/>
              <p14:cNvContentPartPr/>
              <p14:nvPr/>
            </p14:nvContentPartPr>
            <p14:xfrm>
              <a:off x="5985588" y="633134"/>
              <a:ext cx="331560" cy="222840"/>
            </p14:xfrm>
          </p:contentPart>
        </mc:Choice>
        <mc:Fallback>
          <p:pic>
            <p:nvPicPr>
              <p:cNvPr id="15" name="Ink 14"/>
              <p:cNvPicPr/>
              <p:nvPr/>
            </p:nvPicPr>
            <p:blipFill>
              <a:blip r:embed="rId8"/>
              <a:stretch>
                <a:fillRect/>
              </a:stretch>
            </p:blipFill>
            <p:spPr>
              <a:xfrm>
                <a:off x="5982348" y="629534"/>
                <a:ext cx="34740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0" name="Ink 19"/>
              <p14:cNvContentPartPr/>
              <p14:nvPr/>
            </p14:nvContentPartPr>
            <p14:xfrm>
              <a:off x="8913108" y="762014"/>
              <a:ext cx="381600" cy="302040"/>
            </p14:xfrm>
          </p:contentPart>
        </mc:Choice>
        <mc:Fallback>
          <p:pic>
            <p:nvPicPr>
              <p:cNvPr id="20" name="Ink 19"/>
              <p:cNvPicPr/>
              <p:nvPr/>
            </p:nvPicPr>
            <p:blipFill>
              <a:blip r:embed="rId10"/>
              <a:stretch>
                <a:fillRect/>
              </a:stretch>
            </p:blipFill>
            <p:spPr>
              <a:xfrm>
                <a:off x="8904108" y="757334"/>
                <a:ext cx="405360" cy="319680"/>
              </a:xfrm>
              <a:prstGeom prst="rect">
                <a:avLst/>
              </a:prstGeom>
            </p:spPr>
          </p:pic>
        </mc:Fallback>
      </mc:AlternateContent>
    </p:spTree>
    <p:extLst>
      <p:ext uri="{BB962C8B-B14F-4D97-AF65-F5344CB8AC3E}">
        <p14:creationId xmlns:p14="http://schemas.microsoft.com/office/powerpoint/2010/main" val="251913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A9D28-A5DA-5A3C-F450-84D02B6DD46F}"/>
              </a:ext>
            </a:extLst>
          </p:cNvPr>
          <p:cNvSpPr>
            <a:spLocks noGrp="1"/>
          </p:cNvSpPr>
          <p:nvPr>
            <p:ph type="title"/>
          </p:nvPr>
        </p:nvSpPr>
        <p:spPr/>
        <p:txBody>
          <a:bodyPr/>
          <a:lstStyle/>
          <a:p>
            <a:r>
              <a:rPr lang="en-US" dirty="0">
                <a:ea typeface="+mj-lt"/>
                <a:cs typeface="+mj-lt"/>
              </a:rPr>
              <a:t>Excessive Scarring</a:t>
            </a:r>
            <a:endParaRPr lang="en-US" dirty="0"/>
          </a:p>
        </p:txBody>
      </p:sp>
      <p:sp>
        <p:nvSpPr>
          <p:cNvPr id="3" name="Content Placeholder 2">
            <a:extLst>
              <a:ext uri="{FF2B5EF4-FFF2-40B4-BE49-F238E27FC236}">
                <a16:creationId xmlns:a16="http://schemas.microsoft.com/office/drawing/2014/main" xmlns="" id="{1E43D325-4934-8DAA-35E0-A8A7DCE948A1}"/>
              </a:ext>
            </a:extLst>
          </p:cNvPr>
          <p:cNvSpPr>
            <a:spLocks noGrp="1"/>
          </p:cNvSpPr>
          <p:nvPr>
            <p:ph idx="1"/>
          </p:nvPr>
        </p:nvSpPr>
        <p:spPr/>
        <p:txBody>
          <a:bodyPr vert="horz" lIns="91440" tIns="45720" rIns="91440" bIns="45720" rtlCol="0" anchor="t">
            <a:normAutofit/>
          </a:bodyPr>
          <a:lstStyle/>
          <a:p>
            <a:r>
              <a:rPr lang="en-US" dirty="0">
                <a:ea typeface="+mn-lt"/>
                <a:cs typeface="+mn-lt"/>
              </a:rPr>
              <a:t>Hypertrophic scars and keloids. </a:t>
            </a:r>
          </a:p>
          <a:p>
            <a:r>
              <a:rPr lang="en-US" dirty="0">
                <a:solidFill>
                  <a:srgbClr val="C00000"/>
                </a:solidFill>
                <a:ea typeface="+mn-lt"/>
                <a:cs typeface="+mn-lt"/>
              </a:rPr>
              <a:t>Hypertrophic scar:</a:t>
            </a:r>
            <a:r>
              <a:rPr lang="en-US" dirty="0">
                <a:ea typeface="+mn-lt"/>
                <a:cs typeface="+mn-lt"/>
              </a:rPr>
              <a:t> grow rapidly and contain abundant myofibroblasts, but they tend to regress over several months. </a:t>
            </a:r>
          </a:p>
          <a:p>
            <a:r>
              <a:rPr lang="en-US" dirty="0">
                <a:ea typeface="+mn-lt"/>
                <a:cs typeface="+mn-lt"/>
              </a:rPr>
              <a:t>Develop after thermal or traumatic injury that involves the deep layers of the dermis. </a:t>
            </a:r>
          </a:p>
          <a:p>
            <a:r>
              <a:rPr lang="en-US" dirty="0">
                <a:ea typeface="+mn-lt"/>
                <a:cs typeface="+mn-lt"/>
              </a:rPr>
              <a:t>If the scar tissue grows beyond the boundaries of the original wound and does not regress, it is called a </a:t>
            </a:r>
            <a:r>
              <a:rPr lang="en-US" dirty="0">
                <a:solidFill>
                  <a:srgbClr val="C00000"/>
                </a:solidFill>
                <a:ea typeface="+mn-lt"/>
                <a:cs typeface="+mn-lt"/>
              </a:rPr>
              <a:t>keloid</a:t>
            </a:r>
            <a:r>
              <a:rPr lang="en-US" dirty="0">
                <a:ea typeface="+mn-lt"/>
                <a:cs typeface="+mn-lt"/>
              </a:rPr>
              <a:t>.</a:t>
            </a:r>
            <a:endParaRPr lang="en-US" dirty="0"/>
          </a:p>
        </p:txBody>
      </p:sp>
    </p:spTree>
    <p:extLst>
      <p:ext uri="{BB962C8B-B14F-4D97-AF65-F5344CB8AC3E}">
        <p14:creationId xmlns:p14="http://schemas.microsoft.com/office/powerpoint/2010/main" val="2633326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skin cancer&#10;&#10;Description automatically generated">
            <a:extLst>
              <a:ext uri="{FF2B5EF4-FFF2-40B4-BE49-F238E27FC236}">
                <a16:creationId xmlns:a16="http://schemas.microsoft.com/office/drawing/2014/main" xmlns="" id="{1615E87E-CC91-B266-6D9D-DFD0B9136BFA}"/>
              </a:ext>
            </a:extLst>
          </p:cNvPr>
          <p:cNvPicPr>
            <a:picLocks noGrp="1" noChangeAspect="1"/>
          </p:cNvPicPr>
          <p:nvPr>
            <p:ph idx="1"/>
          </p:nvPr>
        </p:nvPicPr>
        <p:blipFill>
          <a:blip r:embed="rId2"/>
          <a:stretch>
            <a:fillRect/>
          </a:stretch>
        </p:blipFill>
        <p:spPr>
          <a:xfrm>
            <a:off x="2068644" y="365125"/>
            <a:ext cx="7300208" cy="6320488"/>
          </a:xfrm>
        </p:spPr>
      </p:pic>
    </p:spTree>
    <p:extLst>
      <p:ext uri="{BB962C8B-B14F-4D97-AF65-F5344CB8AC3E}">
        <p14:creationId xmlns:p14="http://schemas.microsoft.com/office/powerpoint/2010/main" val="779265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89616E6-AE81-B8FA-23E9-B12AA12CF714}"/>
              </a:ext>
            </a:extLst>
          </p:cNvPr>
          <p:cNvSpPr>
            <a:spLocks noGrp="1"/>
          </p:cNvSpPr>
          <p:nvPr>
            <p:ph idx="1"/>
          </p:nvPr>
        </p:nvSpPr>
        <p:spPr/>
        <p:txBody>
          <a:bodyPr vert="horz" lIns="91440" tIns="45720" rIns="91440" bIns="45720" rtlCol="0" anchor="t">
            <a:normAutofit/>
          </a:bodyPr>
          <a:lstStyle/>
          <a:p>
            <a:r>
              <a:rPr lang="en-US" dirty="0">
                <a:ea typeface="+mn-lt"/>
                <a:cs typeface="+mn-lt"/>
              </a:rPr>
              <a:t>Exuberant granulation: formation of excessive amounts of granulation tissue, which protrudes above the level of the surrounding skin and blocks </a:t>
            </a:r>
            <a:r>
              <a:rPr lang="en-US" dirty="0" err="1">
                <a:ea typeface="+mn-lt"/>
                <a:cs typeface="+mn-lt"/>
              </a:rPr>
              <a:t>reepithelialization</a:t>
            </a:r>
            <a:r>
              <a:rPr lang="en-US" dirty="0">
                <a:ea typeface="+mn-lt"/>
                <a:cs typeface="+mn-lt"/>
              </a:rPr>
              <a:t>. </a:t>
            </a:r>
          </a:p>
          <a:p>
            <a:r>
              <a:rPr lang="en-US" dirty="0">
                <a:ea typeface="+mn-lt"/>
                <a:cs typeface="+mn-lt"/>
              </a:rPr>
              <a:t>Desmoids, or aggressive fibromatoses.</a:t>
            </a:r>
          </a:p>
          <a:p>
            <a:r>
              <a:rPr lang="en-US" dirty="0">
                <a:ea typeface="+mn-lt"/>
                <a:cs typeface="+mn-lt"/>
              </a:rPr>
              <a:t>Wound contraction: develop on the palms, the soles, and the anterior aspect of the thorax.</a:t>
            </a:r>
            <a:endParaRPr lang="en-US" dirty="0"/>
          </a:p>
        </p:txBody>
      </p:sp>
    </p:spTree>
    <p:extLst>
      <p:ext uri="{BB962C8B-B14F-4D97-AF65-F5344CB8AC3E}">
        <p14:creationId xmlns:p14="http://schemas.microsoft.com/office/powerpoint/2010/main" val="3856418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4E9DFC-2E03-BE05-A2A4-1BBFE506C7F2}"/>
              </a:ext>
            </a:extLst>
          </p:cNvPr>
          <p:cNvSpPr>
            <a:spLocks noGrp="1"/>
          </p:cNvSpPr>
          <p:nvPr>
            <p:ph type="title"/>
          </p:nvPr>
        </p:nvSpPr>
        <p:spPr/>
        <p:txBody>
          <a:bodyPr/>
          <a:lstStyle/>
          <a:p>
            <a:r>
              <a:rPr lang="en-US" dirty="0">
                <a:ea typeface="+mj-lt"/>
                <a:cs typeface="+mj-lt"/>
              </a:rPr>
              <a:t>Fibrosis in Parenchymal Organs</a:t>
            </a:r>
            <a:endParaRPr lang="en-US" dirty="0"/>
          </a:p>
        </p:txBody>
      </p:sp>
      <p:sp>
        <p:nvSpPr>
          <p:cNvPr id="3" name="Content Placeholder 2">
            <a:extLst>
              <a:ext uri="{FF2B5EF4-FFF2-40B4-BE49-F238E27FC236}">
                <a16:creationId xmlns:a16="http://schemas.microsoft.com/office/drawing/2014/main" xmlns="" id="{84804309-561F-34B9-A579-AAED1C314D5D}"/>
              </a:ext>
            </a:extLst>
          </p:cNvPr>
          <p:cNvSpPr>
            <a:spLocks noGrp="1"/>
          </p:cNvSpPr>
          <p:nvPr>
            <p:ph idx="1"/>
          </p:nvPr>
        </p:nvSpPr>
        <p:spPr/>
        <p:txBody>
          <a:bodyPr vert="horz" lIns="91440" tIns="45720" rIns="91440" bIns="45720" rtlCol="0" anchor="t">
            <a:normAutofit/>
          </a:bodyPr>
          <a:lstStyle/>
          <a:p>
            <a:r>
              <a:rPr lang="en-US" dirty="0">
                <a:ea typeface="+mn-lt"/>
                <a:cs typeface="+mn-lt"/>
              </a:rPr>
              <a:t>Excessive deposition of collagen and other ECM components in a tissue. </a:t>
            </a:r>
          </a:p>
          <a:p>
            <a:r>
              <a:rPr lang="en-US" dirty="0">
                <a:ea typeface="+mn-lt"/>
                <a:cs typeface="+mn-lt"/>
              </a:rPr>
              <a:t>A pathologic process induced by persistent injurious stimuli. </a:t>
            </a:r>
          </a:p>
          <a:p>
            <a:r>
              <a:rPr lang="en-US" dirty="0">
                <a:ea typeface="+mn-lt"/>
                <a:cs typeface="+mn-lt"/>
              </a:rPr>
              <a:t>Substantial organ dysfunction and organ failure.</a:t>
            </a:r>
          </a:p>
        </p:txBody>
      </p:sp>
    </p:spTree>
    <p:extLst>
      <p:ext uri="{BB962C8B-B14F-4D97-AF65-F5344CB8AC3E}">
        <p14:creationId xmlns:p14="http://schemas.microsoft.com/office/powerpoint/2010/main" val="1672213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D9EB1F-2E82-0891-BB53-243BBC4532C8}"/>
              </a:ext>
            </a:extLst>
          </p:cNvPr>
          <p:cNvSpPr>
            <a:spLocks noGrp="1"/>
          </p:cNvSpPr>
          <p:nvPr>
            <p:ph type="title"/>
          </p:nvPr>
        </p:nvSpPr>
        <p:spPr/>
        <p:txBody>
          <a:bodyPr/>
          <a:lstStyle/>
          <a:p>
            <a:r>
              <a:rPr lang="en-US" dirty="0">
                <a:ea typeface="+mn-lt"/>
                <a:cs typeface="+mn-lt"/>
              </a:rPr>
              <a:t>Fibrotic disorders:</a:t>
            </a:r>
            <a:endParaRPr lang="en-US" dirty="0"/>
          </a:p>
        </p:txBody>
      </p:sp>
      <p:sp>
        <p:nvSpPr>
          <p:cNvPr id="3" name="Content Placeholder 2">
            <a:extLst>
              <a:ext uri="{FF2B5EF4-FFF2-40B4-BE49-F238E27FC236}">
                <a16:creationId xmlns:a16="http://schemas.microsoft.com/office/drawing/2014/main" xmlns="" id="{E1F1AAC6-9A5C-FBFB-FE21-6D750D807A74}"/>
              </a:ext>
            </a:extLst>
          </p:cNvPr>
          <p:cNvSpPr>
            <a:spLocks noGrp="1"/>
          </p:cNvSpPr>
          <p:nvPr>
            <p:ph idx="1"/>
          </p:nvPr>
        </p:nvSpPr>
        <p:spPr/>
        <p:txBody>
          <a:bodyPr vert="horz" lIns="91440" tIns="45720" rIns="91440" bIns="45720" rtlCol="0" anchor="t">
            <a:normAutofit/>
          </a:bodyPr>
          <a:lstStyle/>
          <a:p>
            <a:r>
              <a:rPr lang="en-US" dirty="0">
                <a:ea typeface="+mn-lt"/>
                <a:cs typeface="+mn-lt"/>
              </a:rPr>
              <a:t>Liver cirrhosis, systemic sclerosis (scleroderma), fibrosing diseases of the lung (idiopathic pulmonary fibrosis, pneumoconioses, and drug- or radiation-induced pulmonary fibrosis), end-stage kidney disease, and constrictive pericarditis.</a:t>
            </a:r>
          </a:p>
          <a:p>
            <a:r>
              <a:rPr lang="en-US" dirty="0">
                <a:ea typeface="+mn-lt"/>
                <a:cs typeface="+mn-lt"/>
              </a:rPr>
              <a:t>Anti-fibrotic drugs.</a:t>
            </a:r>
          </a:p>
        </p:txBody>
      </p:sp>
      <p:pic>
        <p:nvPicPr>
          <p:cNvPr id="5" name="Picture 4">
            <a:extLst>
              <a:ext uri="{FF2B5EF4-FFF2-40B4-BE49-F238E27FC236}">
                <a16:creationId xmlns:a16="http://schemas.microsoft.com/office/drawing/2014/main" xmlns="" id="{01107D1B-FC58-9D45-040B-8BD59ABE3DD1}"/>
              </a:ext>
            </a:extLst>
          </p:cNvPr>
          <p:cNvPicPr>
            <a:picLocks noChangeAspect="1"/>
          </p:cNvPicPr>
          <p:nvPr/>
        </p:nvPicPr>
        <p:blipFill>
          <a:blip r:embed="rId2"/>
          <a:stretch>
            <a:fillRect/>
          </a:stretch>
        </p:blipFill>
        <p:spPr>
          <a:xfrm>
            <a:off x="7905750" y="4001294"/>
            <a:ext cx="4286250" cy="2809875"/>
          </a:xfrm>
          <a:prstGeom prst="rect">
            <a:avLst/>
          </a:prstGeom>
        </p:spPr>
      </p:pic>
      <p:pic>
        <p:nvPicPr>
          <p:cNvPr id="7" name="Picture 6">
            <a:extLst>
              <a:ext uri="{FF2B5EF4-FFF2-40B4-BE49-F238E27FC236}">
                <a16:creationId xmlns:a16="http://schemas.microsoft.com/office/drawing/2014/main" xmlns="" id="{F0762658-3E49-CDDD-8233-4EF76BB7D026}"/>
              </a:ext>
            </a:extLst>
          </p:cNvPr>
          <p:cNvPicPr>
            <a:picLocks noChangeAspect="1"/>
          </p:cNvPicPr>
          <p:nvPr/>
        </p:nvPicPr>
        <p:blipFill>
          <a:blip r:embed="rId3"/>
          <a:stretch>
            <a:fillRect/>
          </a:stretch>
        </p:blipFill>
        <p:spPr>
          <a:xfrm>
            <a:off x="3476772" y="4001294"/>
            <a:ext cx="4419600" cy="2790825"/>
          </a:xfrm>
          <a:prstGeom prst="rect">
            <a:avLst/>
          </a:prstGeom>
        </p:spPr>
      </p:pic>
    </p:spTree>
    <p:extLst>
      <p:ext uri="{BB962C8B-B14F-4D97-AF65-F5344CB8AC3E}">
        <p14:creationId xmlns:p14="http://schemas.microsoft.com/office/powerpoint/2010/main" val="3494269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agram of a diagram showing different types of lymphoblastics&#10;&#10;Description automatically generated">
            <a:extLst>
              <a:ext uri="{FF2B5EF4-FFF2-40B4-BE49-F238E27FC236}">
                <a16:creationId xmlns:a16="http://schemas.microsoft.com/office/drawing/2014/main" xmlns="" id="{736970DF-2810-4301-B750-34FAF2E45245}"/>
              </a:ext>
            </a:extLst>
          </p:cNvPr>
          <p:cNvPicPr>
            <a:picLocks noGrp="1" noChangeAspect="1"/>
          </p:cNvPicPr>
          <p:nvPr>
            <p:ph idx="1"/>
          </p:nvPr>
        </p:nvPicPr>
        <p:blipFill>
          <a:blip r:embed="rId2"/>
          <a:stretch>
            <a:fillRect/>
          </a:stretch>
        </p:blipFill>
        <p:spPr>
          <a:xfrm>
            <a:off x="2263515" y="365125"/>
            <a:ext cx="6520721" cy="6127750"/>
          </a:xfrm>
        </p:spPr>
      </p:pic>
    </p:spTree>
    <p:extLst>
      <p:ext uri="{BB962C8B-B14F-4D97-AF65-F5344CB8AC3E}">
        <p14:creationId xmlns:p14="http://schemas.microsoft.com/office/powerpoint/2010/main" val="746985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FACE1916BD6674A85E13C28D79547B3" ma:contentTypeVersion="12" ma:contentTypeDescription="Create a new document." ma:contentTypeScope="" ma:versionID="9a13f641dd7f438417116cb9963ed1c6">
  <xsd:schema xmlns:xsd="http://www.w3.org/2001/XMLSchema" xmlns:xs="http://www.w3.org/2001/XMLSchema" xmlns:p="http://schemas.microsoft.com/office/2006/metadata/properties" xmlns:ns2="6518d6fd-6ea3-44bc-9750-415c51045db7" xmlns:ns3="1a8e2836-c18f-49f9-9fea-5e19d0e9314f" targetNamespace="http://schemas.microsoft.com/office/2006/metadata/properties" ma:root="true" ma:fieldsID="860ba35f3ac7c3d80aead7b54e335c3f" ns2:_="" ns3:_="">
    <xsd:import namespace="6518d6fd-6ea3-44bc-9750-415c51045db7"/>
    <xsd:import namespace="1a8e2836-c18f-49f9-9fea-5e19d0e931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d6fd-6ea3-44bc-9750-415c51045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1946a75-722c-4855-9c1b-5ba14d7574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8e2836-c18f-49f9-9fea-5e19d0e931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dcb3ef7-47ec-41fe-8450-502626ca8cf2}" ma:internalName="TaxCatchAll" ma:showField="CatchAllData" ma:web="1a8e2836-c18f-49f9-9fea-5e19d0e931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518d6fd-6ea3-44bc-9750-415c51045db7">
      <Terms xmlns="http://schemas.microsoft.com/office/infopath/2007/PartnerControls"/>
    </lcf76f155ced4ddcb4097134ff3c332f>
    <TaxCatchAll xmlns="1a8e2836-c18f-49f9-9fea-5e19d0e9314f" xsi:nil="true"/>
  </documentManagement>
</p:properties>
</file>

<file path=customXml/itemProps1.xml><?xml version="1.0" encoding="utf-8"?>
<ds:datastoreItem xmlns:ds="http://schemas.openxmlformats.org/officeDocument/2006/customXml" ds:itemID="{5A8311B1-F121-47E7-9A15-7473DEC9C5A2}">
  <ds:schemaRefs>
    <ds:schemaRef ds:uri="http://schemas.microsoft.com/sharepoint/v3/contenttype/forms"/>
  </ds:schemaRefs>
</ds:datastoreItem>
</file>

<file path=customXml/itemProps2.xml><?xml version="1.0" encoding="utf-8"?>
<ds:datastoreItem xmlns:ds="http://schemas.openxmlformats.org/officeDocument/2006/customXml" ds:itemID="{A5FB5CEA-ECB9-47A8-978D-AA08BFC78C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d6fd-6ea3-44bc-9750-415c51045db7"/>
    <ds:schemaRef ds:uri="1a8e2836-c18f-49f9-9fea-5e19d0e93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4E7D56-9284-45EC-8367-F526DD6B2618}">
  <ds:schemaRefs>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6518d6fd-6ea3-44bc-9750-415c51045db7"/>
    <ds:schemaRef ds:uri="http://purl.org/dc/elements/1.1/"/>
    <ds:schemaRef ds:uri="http://purl.org/dc/dcmitype/"/>
    <ds:schemaRef ds:uri="1a8e2836-c18f-49f9-9fea-5e19d0e9314f"/>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216</TotalTime>
  <Words>1559</Words>
  <Application>Microsoft Office PowerPoint</Application>
  <PresentationFormat>Widescreen</PresentationFormat>
  <Paragraphs>121</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Wingdings</vt:lpstr>
      <vt:lpstr>Office Theme</vt:lpstr>
      <vt:lpstr>Introduction To Pathology</vt:lpstr>
      <vt:lpstr>Tissue Repair</vt:lpstr>
      <vt:lpstr>PowerPoint Presentation</vt:lpstr>
      <vt:lpstr>PowerPoint Presentation</vt:lpstr>
      <vt:lpstr>PowerPoint Presentation</vt:lpstr>
      <vt:lpstr>TISSUE REPAIR</vt:lpstr>
      <vt:lpstr>PowerPoint Presentation</vt:lpstr>
      <vt:lpstr>Cell Proliferation: Signals and Control Mechanisms</vt:lpstr>
      <vt:lpstr>PowerPoint Presentation</vt:lpstr>
      <vt:lpstr>Cell proliferation:</vt:lpstr>
      <vt:lpstr>Mechanisms of Tissue Regeneration</vt:lpstr>
      <vt:lpstr>Liver Regeneration</vt:lpstr>
      <vt:lpstr>Repair by Scarring</vt:lpstr>
      <vt:lpstr>Steps in Scar Formation</vt:lpstr>
      <vt:lpstr>PowerPoint Presentation</vt:lpstr>
      <vt:lpstr>Cell proliferation:</vt:lpstr>
      <vt:lpstr>PowerPoint Presentation</vt:lpstr>
      <vt:lpstr>Healing of skin wounds:</vt:lpstr>
      <vt:lpstr>PowerPoint Presentation</vt:lpstr>
      <vt:lpstr>PowerPoint Presentation</vt:lpstr>
      <vt:lpstr>Angiogenesis</vt:lpstr>
      <vt:lpstr>Angiogenesis:</vt:lpstr>
      <vt:lpstr>Signaling pathways in angiogenesis:</vt:lpstr>
      <vt:lpstr>PowerPoint Presentation</vt:lpstr>
      <vt:lpstr>TGF-β:</vt:lpstr>
      <vt:lpstr>Remodeling of Connective Tissue</vt:lpstr>
      <vt:lpstr>The use of special stains to identify different proteins:  trichrome stain detects collagen fibers, and the elastin stain identifies delicate fibers of elastin, reticulin stain, which detects reticulin that is composed of type III collagen.</vt:lpstr>
      <vt:lpstr>Factors That Impair Tissue Repair</vt:lpstr>
      <vt:lpstr>Clinical Examples of Abnormal Wound Healing and Scarring</vt:lpstr>
      <vt:lpstr>Defects in Healing: Chronic Wounds</vt:lpstr>
      <vt:lpstr>PowerPoint Presentation</vt:lpstr>
      <vt:lpstr>Excessive Scarring</vt:lpstr>
      <vt:lpstr>PowerPoint Presentation</vt:lpstr>
      <vt:lpstr>PowerPoint Presentation</vt:lpstr>
      <vt:lpstr>Fibrosis in Parenchymal Organs</vt:lpstr>
      <vt:lpstr>Fibrotic disorders: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Raya  Marji</dc:creator>
  <cp:lastModifiedBy>Microsoft account</cp:lastModifiedBy>
  <cp:revision>15</cp:revision>
  <dcterms:created xsi:type="dcterms:W3CDTF">2023-11-07T17:21:09Z</dcterms:created>
  <dcterms:modified xsi:type="dcterms:W3CDTF">2023-11-17T14:33:14Z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0x010100AFACE1916BD6674A85E13C28D79547B3</vt:lpwstr>
  </property>
</Properties>
</file>