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6" r:id="rId6"/>
    <p:sldId id="277" r:id="rId7"/>
    <p:sldId id="278" r:id="rId8"/>
    <p:sldId id="279" r:id="rId9"/>
    <p:sldId id="280" r:id="rId10"/>
    <p:sldId id="281" r:id="rId11"/>
    <p:sldId id="261" r:id="rId12"/>
    <p:sldId id="294" r:id="rId13"/>
    <p:sldId id="257" r:id="rId14"/>
    <p:sldId id="258" r:id="rId15"/>
    <p:sldId id="295" r:id="rId16"/>
    <p:sldId id="262" r:id="rId17"/>
    <p:sldId id="288" r:id="rId18"/>
    <p:sldId id="259" r:id="rId19"/>
    <p:sldId id="289" r:id="rId20"/>
    <p:sldId id="260" r:id="rId21"/>
    <p:sldId id="263" r:id="rId22"/>
    <p:sldId id="296" r:id="rId23"/>
    <p:sldId id="264" r:id="rId24"/>
    <p:sldId id="265" r:id="rId25"/>
    <p:sldId id="297" r:id="rId26"/>
    <p:sldId id="266" r:id="rId27"/>
    <p:sldId id="292" r:id="rId28"/>
    <p:sldId id="267" r:id="rId29"/>
    <p:sldId id="268" r:id="rId30"/>
    <p:sldId id="269" r:id="rId31"/>
    <p:sldId id="293" r:id="rId32"/>
    <p:sldId id="270" r:id="rId33"/>
    <p:sldId id="271" r:id="rId34"/>
    <p:sldId id="272" r:id="rId35"/>
    <p:sldId id="273" r:id="rId36"/>
    <p:sldId id="274" r:id="rId37"/>
    <p:sldId id="27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4C760F-3112-F1D9-188F-6EB2AA448E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BAFC8AA-DFBF-DBBD-AB34-56177D56EE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2322F5E-BB07-14C4-C639-D96F355DB3E7}"/>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2C3E83C0-85D9-3A5C-9100-9995AE3F58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141A6E8-5A06-3E86-9987-9FD01900E600}"/>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2860309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5BA7EA-A0FA-AB2F-31C6-A1B959D08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6DCDC04-9B55-EC65-3DA0-92B0764582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5F26D94-D9E4-32C7-C7AF-EBB29B306037}"/>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649877B4-61F0-092A-3B37-E02052CD5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50E2079-184B-32BE-36A7-516EC93B88B8}"/>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173765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0EA60D-382A-DBAB-8816-008AA030AC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19F96B4-935A-623F-416A-494525CD33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D813D38-48EA-CFC9-46AD-1D8D5D4A12AF}"/>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6B38567C-A16C-5B15-BFCC-D9EA328F9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4AB47F1-F955-33B2-A605-9B62507077EC}"/>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144691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B9FD55-8BA0-AEE2-A1AF-B2A8376B73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2ED5ABB-BFA4-1886-5ED0-FB5CAE0F19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CD23190B-8E06-ACE8-2E0F-E60FCDAFEF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62A5B8DA-EBF0-27B2-7AAA-F7E34C05138A}"/>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6" name="Footer Placeholder 5">
            <a:extLst>
              <a:ext uri="{FF2B5EF4-FFF2-40B4-BE49-F238E27FC236}">
                <a16:creationId xmlns:a16="http://schemas.microsoft.com/office/drawing/2014/main" xmlns="" id="{8B345DA0-A2A8-A6EA-3D63-2E1A1AEA4E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C0A9DB6-DDF1-EC9F-36D7-C90C36B9A6BB}"/>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2823155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C2BDA1-70E0-8588-5BE2-332FFB86B5A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9955FC66-94D6-AE8D-BB29-E91B2DFCAF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CED0639-0734-0C29-9177-9ADEA9A3A2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E7A969F8-781F-14E1-A8D8-E8AC78F61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260B8A3-292A-EC59-9E4C-8C919D07D4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EBA2CA0-872E-F879-4C68-507CC596ACC8}"/>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8" name="Footer Placeholder 7">
            <a:extLst>
              <a:ext uri="{FF2B5EF4-FFF2-40B4-BE49-F238E27FC236}">
                <a16:creationId xmlns:a16="http://schemas.microsoft.com/office/drawing/2014/main" xmlns="" id="{53D362D3-8E1E-5730-89C1-261704485E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09D0638-1170-7449-9C5B-588DBC213645}"/>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186908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AA3FA-DFB2-FA1D-5CB2-DF5EF2A798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8DD0C9A-4F59-5EE4-88A2-53E36DBA8043}"/>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4" name="Footer Placeholder 3">
            <a:extLst>
              <a:ext uri="{FF2B5EF4-FFF2-40B4-BE49-F238E27FC236}">
                <a16:creationId xmlns:a16="http://schemas.microsoft.com/office/drawing/2014/main" xmlns="" id="{38EB1AB0-123D-26A3-73FF-60F80D1700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285C386-6947-D8B0-DAAE-E04A23AC3E3F}"/>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4048511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2353036-A6D0-A970-2892-2F601333F34D}"/>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3" name="Footer Placeholder 2">
            <a:extLst>
              <a:ext uri="{FF2B5EF4-FFF2-40B4-BE49-F238E27FC236}">
                <a16:creationId xmlns:a16="http://schemas.microsoft.com/office/drawing/2014/main" xmlns="" id="{9CD6BCB0-37F1-D7DD-2630-4F524E04FD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BA5F197-6633-B505-6A67-59AB9AFCD343}"/>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58574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3DF027-A241-8E60-798F-FB9972B89B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3DE6C90D-0FEA-389C-0D34-1E6CB0FEA1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C785D2C-F6CB-5773-DEA0-BF1B65CA05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896FE01-8FE7-4318-1458-0A5824EC606D}"/>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6" name="Footer Placeholder 5">
            <a:extLst>
              <a:ext uri="{FF2B5EF4-FFF2-40B4-BE49-F238E27FC236}">
                <a16:creationId xmlns:a16="http://schemas.microsoft.com/office/drawing/2014/main" xmlns="" id="{6E20D649-CA5D-28BC-B3C2-74FB735086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CDC247E-3150-D38D-8D8A-EA1676347A8A}"/>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646099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E00205-D7FB-9E91-A4EF-44A3B1FEB0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F423C244-BD98-7488-3E29-80F6105A2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B4F064B-3A08-6B2A-091C-EBFB8221E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099D2CF-C000-A85A-B859-2BDB92FB39EA}"/>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6" name="Footer Placeholder 5">
            <a:extLst>
              <a:ext uri="{FF2B5EF4-FFF2-40B4-BE49-F238E27FC236}">
                <a16:creationId xmlns:a16="http://schemas.microsoft.com/office/drawing/2014/main" xmlns="" id="{EBB589F9-E151-DD77-2C2B-CE0EA094D8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DD74FF1-37CC-2235-A6E8-18E568D62C1A}"/>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4109388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9B304-1CB6-703E-8C7A-E9D03DFFF7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8D9BA32-7163-2E86-B627-5A9F270EDF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EF19DBA-4499-A576-085E-65894DE893C7}"/>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F190E8AD-2072-EC04-606E-EA30F1CEB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9E953A4-90C8-7D74-1C5D-FB92D9F0565C}"/>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3810966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C0394FE-0560-9CC2-BC62-97ADF14A0B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BB5B8C81-EB67-F5CE-4D9D-BEF436B519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C9A865D-340B-2BF5-BA22-8759E0981412}"/>
              </a:ext>
            </a:extLst>
          </p:cNvPr>
          <p:cNvSpPr>
            <a:spLocks noGrp="1"/>
          </p:cNvSpPr>
          <p:nvPr>
            <p:ph type="dt" sz="half" idx="10"/>
          </p:nvPr>
        </p:nvSpPr>
        <p:spPr/>
        <p:txBody>
          <a:body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6F68040C-452C-46B7-14BB-60AEF69853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5E8EDFD-95E8-73D4-DAEB-1B0F71C6AF1E}"/>
              </a:ext>
            </a:extLst>
          </p:cNvPr>
          <p:cNvSpPr>
            <a:spLocks noGrp="1"/>
          </p:cNvSpPr>
          <p:nvPr>
            <p:ph type="sldNum" sz="quarter" idx="12"/>
          </p:nvPr>
        </p:nvSpPr>
        <p:spPr/>
        <p:txBody>
          <a:bodyPr/>
          <a:lstStyle/>
          <a:p>
            <a:fld id="{87EFA4E4-85AE-49B8-8831-39F6E76BD4D4}" type="slidenum">
              <a:rPr lang="en-US" smtClean="0"/>
              <a:t>‹#›</a:t>
            </a:fld>
            <a:endParaRPr lang="en-US"/>
          </a:p>
        </p:txBody>
      </p:sp>
    </p:spTree>
    <p:extLst>
      <p:ext uri="{BB962C8B-B14F-4D97-AF65-F5344CB8AC3E}">
        <p14:creationId xmlns:p14="http://schemas.microsoft.com/office/powerpoint/2010/main" val="1752986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9204845-6FA5-4BA7-2F9F-F532E23EA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5112A4A4-1E1E-6F99-4C09-AAA0E9AB02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8CD0DC1-49F7-6570-7F5B-EF3EA64782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FA6A5-B19D-4B57-A28E-F3C594C08359}" type="datetimeFigureOut">
              <a:rPr lang="en-US" smtClean="0"/>
              <a:t>11/22/2023</a:t>
            </a:fld>
            <a:endParaRPr lang="en-US"/>
          </a:p>
        </p:txBody>
      </p:sp>
      <p:sp>
        <p:nvSpPr>
          <p:cNvPr id="5" name="Footer Placeholder 4">
            <a:extLst>
              <a:ext uri="{FF2B5EF4-FFF2-40B4-BE49-F238E27FC236}">
                <a16:creationId xmlns:a16="http://schemas.microsoft.com/office/drawing/2014/main" xmlns="" id="{4728C978-73AD-FEF3-39BE-096855C688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44EB0AB-0BB1-5417-A97F-56A6C1B01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FA4E4-85AE-49B8-8831-39F6E76BD4D4}" type="slidenum">
              <a:rPr lang="en-US" smtClean="0"/>
              <a:t>‹#›</a:t>
            </a:fld>
            <a:endParaRPr lang="en-US"/>
          </a:p>
        </p:txBody>
      </p:sp>
    </p:spTree>
    <p:extLst>
      <p:ext uri="{BB962C8B-B14F-4D97-AF65-F5344CB8AC3E}">
        <p14:creationId xmlns:p14="http://schemas.microsoft.com/office/powerpoint/2010/main" val="2862475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972BBF-1DF6-3B36-79AC-53A4696DB62D}"/>
              </a:ext>
            </a:extLst>
          </p:cNvPr>
          <p:cNvSpPr>
            <a:spLocks noGrp="1"/>
          </p:cNvSpPr>
          <p:nvPr>
            <p:ph type="ctrTitle"/>
          </p:nvPr>
        </p:nvSpPr>
        <p:spPr/>
        <p:txBody>
          <a:bodyPr/>
          <a:lstStyle/>
          <a:p>
            <a:r>
              <a:rPr lang="en-US" dirty="0" smtClean="0"/>
              <a:t>Lab 5 </a:t>
            </a:r>
            <a:endParaRPr lang="en-US" dirty="0"/>
          </a:p>
        </p:txBody>
      </p:sp>
    </p:spTree>
    <p:extLst>
      <p:ext uri="{BB962C8B-B14F-4D97-AF65-F5344CB8AC3E}">
        <p14:creationId xmlns:p14="http://schemas.microsoft.com/office/powerpoint/2010/main" val="2791472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lose-up of a human heart&#10;&#10;Description automatically generated">
            <a:extLst>
              <a:ext uri="{FF2B5EF4-FFF2-40B4-BE49-F238E27FC236}">
                <a16:creationId xmlns:a16="http://schemas.microsoft.com/office/drawing/2014/main" xmlns="" id="{E6535FA7-0AB5-A942-4DBE-4FB5BEAAEC2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4733" y="1390919"/>
            <a:ext cx="5892099" cy="3845741"/>
          </a:xfrm>
        </p:spPr>
      </p:pic>
      <p:sp>
        <p:nvSpPr>
          <p:cNvPr id="6" name="Content Placeholder 5">
            <a:extLst>
              <a:ext uri="{FF2B5EF4-FFF2-40B4-BE49-F238E27FC236}">
                <a16:creationId xmlns:a16="http://schemas.microsoft.com/office/drawing/2014/main" xmlns="" id="{C04F4E45-EBE0-EA31-BEF9-1C49916A55BB}"/>
              </a:ext>
            </a:extLst>
          </p:cNvPr>
          <p:cNvSpPr>
            <a:spLocks noGrp="1"/>
          </p:cNvSpPr>
          <p:nvPr>
            <p:ph sz="half" idx="2"/>
          </p:nvPr>
        </p:nvSpPr>
        <p:spPr>
          <a:xfrm>
            <a:off x="6223716" y="486223"/>
            <a:ext cx="5181600" cy="4351338"/>
          </a:xfrm>
        </p:spPr>
        <p:txBody>
          <a:bodyPr>
            <a:noAutofit/>
          </a:bodyPr>
          <a:lstStyle/>
          <a:p>
            <a:pPr algn="l">
              <a:buFont typeface="Arial" panose="020B0604020202020204" pitchFamily="34" charset="0"/>
              <a:buChar char="•"/>
            </a:pPr>
            <a:r>
              <a:rPr lang="en-US" sz="1800" b="0" i="0" dirty="0">
                <a:solidFill>
                  <a:srgbClr val="000000"/>
                </a:solidFill>
                <a:effectLst/>
                <a:latin typeface="Arial" panose="020B0604020202020204" pitchFamily="34" charset="0"/>
              </a:rPr>
              <a:t>Here is an example of fluid collection into a body cavity, called an </a:t>
            </a:r>
            <a:r>
              <a:rPr lang="en-US" sz="1800" b="1" i="0" dirty="0">
                <a:solidFill>
                  <a:srgbClr val="000000"/>
                </a:solidFill>
                <a:effectLst/>
                <a:latin typeface="Arial" panose="020B0604020202020204" pitchFamily="34" charset="0"/>
              </a:rPr>
              <a:t>effusion</a:t>
            </a:r>
            <a:r>
              <a:rPr lang="en-US" sz="1800" b="0" i="0" dirty="0">
                <a:solidFill>
                  <a:srgbClr val="000000"/>
                </a:solidFill>
                <a:effectLst/>
                <a:latin typeface="Arial" panose="020B0604020202020204" pitchFamily="34" charset="0"/>
              </a:rPr>
              <a:t>. This is a right pleural effusion (in a baby). Note the clear, pale yellow appearance of the fluid. This is a </a:t>
            </a:r>
            <a:r>
              <a:rPr lang="en-US" sz="1800" b="1" i="0" u="none" strike="noStrike" dirty="0">
                <a:solidFill>
                  <a:srgbClr val="800000"/>
                </a:solidFill>
                <a:effectLst/>
                <a:latin typeface="Arial" panose="020B0604020202020204" pitchFamily="34" charset="0"/>
              </a:rPr>
              <a:t>serous effusion</a:t>
            </a:r>
            <a:r>
              <a:rPr lang="en-US" sz="1800" b="0" i="0" dirty="0">
                <a:solidFill>
                  <a:srgbClr val="000000"/>
                </a:solidFill>
                <a:effectLst/>
                <a:latin typeface="Arial" panose="020B0604020202020204" pitchFamily="34" charset="0"/>
              </a:rPr>
              <a:t>. Extravascular fluid collections can be classified as </a:t>
            </a:r>
            <a:r>
              <a:rPr lang="en-US" sz="1800" b="0" i="0" dirty="0" err="1">
                <a:solidFill>
                  <a:srgbClr val="000000"/>
                </a:solidFill>
                <a:effectLst/>
                <a:latin typeface="Arial" panose="020B0604020202020204" pitchFamily="34" charset="0"/>
              </a:rPr>
              <a:t>follows:</a:t>
            </a:r>
            <a:r>
              <a:rPr lang="en-US" sz="1800" b="1" i="0" dirty="0" err="1">
                <a:solidFill>
                  <a:srgbClr val="00B050"/>
                </a:solidFill>
                <a:effectLst/>
                <a:latin typeface="Arial" panose="020B0604020202020204" pitchFamily="34" charset="0"/>
              </a:rPr>
              <a:t>Exudate</a:t>
            </a:r>
            <a:r>
              <a:rPr lang="en-US" sz="1800" b="0" i="0" dirty="0">
                <a:solidFill>
                  <a:srgbClr val="000000"/>
                </a:solidFill>
                <a:effectLst/>
                <a:latin typeface="Arial" panose="020B0604020202020204" pitchFamily="34" charset="0"/>
              </a:rPr>
              <a:t>: extravascular fluid collection that is rich in protein and/or cells. Fluid appears grossly cloudy.</a:t>
            </a:r>
          </a:p>
          <a:p>
            <a:pPr algn="l">
              <a:buFont typeface="Arial" panose="020B0604020202020204" pitchFamily="34" charset="0"/>
              <a:buChar char="•"/>
            </a:pPr>
            <a:r>
              <a:rPr lang="en-US" sz="1800" b="1" i="0" dirty="0">
                <a:solidFill>
                  <a:srgbClr val="00B050"/>
                </a:solidFill>
                <a:effectLst/>
                <a:latin typeface="Arial" panose="020B0604020202020204" pitchFamily="34" charset="0"/>
              </a:rPr>
              <a:t>Transudate:</a:t>
            </a:r>
            <a:r>
              <a:rPr lang="en-US" sz="1800" b="0" i="0" dirty="0">
                <a:solidFill>
                  <a:srgbClr val="000000"/>
                </a:solidFill>
                <a:effectLst/>
                <a:latin typeface="Arial" panose="020B0604020202020204" pitchFamily="34" charset="0"/>
              </a:rPr>
              <a:t> extravascular fluid collection that is basically an ultrafiltrate of plasma with little protein and few or no cells. Fluid appears grossly clear.</a:t>
            </a:r>
          </a:p>
          <a:p>
            <a:pPr algn="l">
              <a:buFont typeface="Arial" panose="020B0604020202020204" pitchFamily="34" charset="0"/>
              <a:buChar char="•"/>
            </a:pPr>
            <a:r>
              <a:rPr lang="en-US" sz="1800" b="0" i="0" dirty="0">
                <a:solidFill>
                  <a:srgbClr val="000000"/>
                </a:solidFill>
                <a:effectLst/>
                <a:latin typeface="Arial" panose="020B0604020202020204" pitchFamily="34" charset="0"/>
              </a:rPr>
              <a:t>Effusions into body cavities can be further described as follows</a:t>
            </a:r>
            <a:r>
              <a:rPr lang="en-US" sz="1800" b="0" i="0" dirty="0" smtClean="0">
                <a:solidFill>
                  <a:srgbClr val="000000"/>
                </a:solidFill>
                <a:effectLst/>
                <a:latin typeface="Arial" panose="020B0604020202020204" pitchFamily="34" charset="0"/>
              </a:rPr>
              <a:t>:</a:t>
            </a:r>
            <a:r>
              <a:rPr lang="ar-EG" sz="1800" b="0" i="0" dirty="0" smtClean="0">
                <a:solidFill>
                  <a:srgbClr val="000000"/>
                </a:solidFill>
                <a:effectLst/>
                <a:latin typeface="Arial" panose="020B0604020202020204" pitchFamily="34" charset="0"/>
              </a:rPr>
              <a:t> </a:t>
            </a:r>
            <a:r>
              <a:rPr lang="en-US" sz="1800" b="1" i="0" dirty="0" smtClean="0">
                <a:solidFill>
                  <a:srgbClr val="FF0000"/>
                </a:solidFill>
                <a:effectLst/>
                <a:latin typeface="Arial" panose="020B0604020202020204" pitchFamily="34" charset="0"/>
              </a:rPr>
              <a:t>Serous</a:t>
            </a:r>
            <a:r>
              <a:rPr lang="en-US" sz="1800" b="0" i="0" dirty="0">
                <a:solidFill>
                  <a:srgbClr val="000000"/>
                </a:solidFill>
                <a:effectLst/>
                <a:latin typeface="Arial" panose="020B0604020202020204" pitchFamily="34" charset="0"/>
              </a:rPr>
              <a:t>: a transudate with mainly edema fluid and few cells.</a:t>
            </a:r>
          </a:p>
          <a:p>
            <a:pPr algn="l">
              <a:buFont typeface="Arial" panose="020B0604020202020204" pitchFamily="34" charset="0"/>
              <a:buChar char="•"/>
            </a:pPr>
            <a:r>
              <a:rPr lang="en-US" sz="1800" b="1" i="0" dirty="0">
                <a:solidFill>
                  <a:srgbClr val="FF0000"/>
                </a:solidFill>
                <a:effectLst/>
                <a:latin typeface="Arial" panose="020B0604020202020204" pitchFamily="34" charset="0"/>
              </a:rPr>
              <a:t>Serosanguinous</a:t>
            </a:r>
            <a:r>
              <a:rPr lang="en-US" sz="1800" b="0" i="0" dirty="0">
                <a:solidFill>
                  <a:srgbClr val="000000"/>
                </a:solidFill>
                <a:effectLst/>
                <a:latin typeface="Arial" panose="020B0604020202020204" pitchFamily="34" charset="0"/>
              </a:rPr>
              <a:t>: an effusion with red blood cells.</a:t>
            </a:r>
          </a:p>
          <a:p>
            <a:pPr algn="l">
              <a:buFont typeface="Arial" panose="020B0604020202020204" pitchFamily="34" charset="0"/>
              <a:buChar char="•"/>
            </a:pPr>
            <a:r>
              <a:rPr lang="en-US" sz="1800" b="1" i="0" dirty="0">
                <a:solidFill>
                  <a:srgbClr val="FF0000"/>
                </a:solidFill>
                <a:effectLst/>
                <a:latin typeface="Arial" panose="020B0604020202020204" pitchFamily="34" charset="0"/>
              </a:rPr>
              <a:t>Fibrinous (</a:t>
            </a:r>
            <a:r>
              <a:rPr lang="en-US" sz="1800" b="1" i="0" dirty="0" err="1">
                <a:solidFill>
                  <a:srgbClr val="FF0000"/>
                </a:solidFill>
                <a:effectLst/>
                <a:latin typeface="Arial" panose="020B0604020202020204" pitchFamily="34" charset="0"/>
              </a:rPr>
              <a:t>serofibrinous</a:t>
            </a:r>
            <a:r>
              <a:rPr lang="en-US" sz="1800" b="1" i="0" dirty="0">
                <a:solidFill>
                  <a:srgbClr val="FF0000"/>
                </a:solidFill>
                <a:effectLst/>
                <a:latin typeface="Arial" panose="020B0604020202020204" pitchFamily="34" charset="0"/>
              </a:rPr>
              <a:t>): </a:t>
            </a:r>
            <a:r>
              <a:rPr lang="en-US" sz="1800" b="0" i="0" dirty="0">
                <a:solidFill>
                  <a:srgbClr val="000000"/>
                </a:solidFill>
                <a:effectLst/>
                <a:latin typeface="Arial" panose="020B0604020202020204" pitchFamily="34" charset="0"/>
              </a:rPr>
              <a:t>fibrin strands are derived from a protein-rich exudate.</a:t>
            </a:r>
          </a:p>
          <a:p>
            <a:pPr algn="l">
              <a:buFont typeface="Arial" panose="020B0604020202020204" pitchFamily="34" charset="0"/>
              <a:buChar char="•"/>
            </a:pPr>
            <a:r>
              <a:rPr lang="en-US" sz="1800" b="1" i="0" dirty="0">
                <a:solidFill>
                  <a:srgbClr val="FF0000"/>
                </a:solidFill>
                <a:effectLst/>
                <a:latin typeface="Arial" panose="020B0604020202020204" pitchFamily="34" charset="0"/>
              </a:rPr>
              <a:t>Purulent</a:t>
            </a:r>
            <a:r>
              <a:rPr lang="en-US" sz="1800" b="0" i="0" dirty="0">
                <a:solidFill>
                  <a:srgbClr val="000000"/>
                </a:solidFill>
                <a:effectLst/>
                <a:latin typeface="Arial" panose="020B0604020202020204" pitchFamily="34" charset="0"/>
              </a:rPr>
              <a:t>: numerous PMN's are present. Also called "empyema" in the pleural space.</a:t>
            </a:r>
          </a:p>
        </p:txBody>
      </p:sp>
    </p:spTree>
    <p:extLst>
      <p:ext uri="{BB962C8B-B14F-4D97-AF65-F5344CB8AC3E}">
        <p14:creationId xmlns:p14="http://schemas.microsoft.com/office/powerpoint/2010/main" val="329713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lose-up of a human body&#10;&#10;Description automatically generated">
            <a:extLst>
              <a:ext uri="{FF2B5EF4-FFF2-40B4-BE49-F238E27FC236}">
                <a16:creationId xmlns:a16="http://schemas.microsoft.com/office/drawing/2014/main" xmlns="" id="{0796EEFE-5394-E609-B9EC-8B84A6B06A2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47750" y="2448719"/>
            <a:ext cx="4762500" cy="3105150"/>
          </a:xfrm>
        </p:spPr>
      </p:pic>
      <p:sp>
        <p:nvSpPr>
          <p:cNvPr id="4" name="Content Placeholder 3">
            <a:extLst>
              <a:ext uri="{FF2B5EF4-FFF2-40B4-BE49-F238E27FC236}">
                <a16:creationId xmlns:a16="http://schemas.microsoft.com/office/drawing/2014/main" xmlns="" id="{25942945-B425-E3E8-E31B-B3972DFE6C1F}"/>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Here is an example of bilateral pleural effusions. Note that the fluid appears reddish, because there has been hemorrhage into the effusion. This is a </a:t>
            </a:r>
            <a:r>
              <a:rPr lang="en-US" b="1" i="0" u="none" strike="noStrike" dirty="0">
                <a:solidFill>
                  <a:srgbClr val="800000"/>
                </a:solidFill>
                <a:effectLst/>
                <a:latin typeface="Arial" panose="020B0604020202020204" pitchFamily="34" charset="0"/>
              </a:rPr>
              <a:t>serosanguinous effusion</a:t>
            </a:r>
            <a:r>
              <a:rPr lang="en-US" b="0" i="0" dirty="0">
                <a:solidFill>
                  <a:srgbClr val="000000"/>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3551405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lose-up of a human body&#10;&#10;Description automatically generated">
            <a:extLst>
              <a:ext uri="{FF2B5EF4-FFF2-40B4-BE49-F238E27FC236}">
                <a16:creationId xmlns:a16="http://schemas.microsoft.com/office/drawing/2014/main" xmlns="" id="{E17DC07F-42F8-BA2C-DE64-21390FD4EAD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28700" y="2434431"/>
            <a:ext cx="4800600" cy="3133725"/>
          </a:xfrm>
        </p:spPr>
      </p:pic>
      <p:sp>
        <p:nvSpPr>
          <p:cNvPr id="4" name="Content Placeholder 3">
            <a:extLst>
              <a:ext uri="{FF2B5EF4-FFF2-40B4-BE49-F238E27FC236}">
                <a16:creationId xmlns:a16="http://schemas.microsoft.com/office/drawing/2014/main" xmlns="" id="{F5FDEFE9-C33B-A9E6-D7E7-787E3F3D0341}"/>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The milky white fluid shown here within the peritoneal cavity represents a </a:t>
            </a:r>
            <a:r>
              <a:rPr lang="en-US" b="1" i="0" u="none" strike="noStrike" dirty="0" err="1">
                <a:solidFill>
                  <a:srgbClr val="800000"/>
                </a:solidFill>
                <a:effectLst/>
                <a:latin typeface="Arial" panose="020B0604020202020204" pitchFamily="34" charset="0"/>
              </a:rPr>
              <a:t>chylous</a:t>
            </a:r>
            <a:r>
              <a:rPr lang="en-US" b="1" i="0" u="none" strike="noStrike" dirty="0">
                <a:solidFill>
                  <a:srgbClr val="800000"/>
                </a:solidFill>
                <a:effectLst/>
                <a:latin typeface="Arial" panose="020B0604020202020204" pitchFamily="34" charset="0"/>
              </a:rPr>
              <a:t> ascites</a:t>
            </a:r>
            <a:r>
              <a:rPr lang="en-US" b="0" i="0" dirty="0">
                <a:solidFill>
                  <a:srgbClr val="000000"/>
                </a:solidFill>
                <a:effectLst/>
                <a:latin typeface="Arial" panose="020B0604020202020204" pitchFamily="34" charset="0"/>
              </a:rPr>
              <a:t>. This is an uncommon form of fluid accumulation that can be due to blockage of lymphatic drainage, in this case by a malignant lymphoma involving the mesentery and retroperitoneum.</a:t>
            </a:r>
            <a:endParaRPr lang="en-US" dirty="0"/>
          </a:p>
        </p:txBody>
      </p:sp>
    </p:spTree>
    <p:extLst>
      <p:ext uri="{BB962C8B-B14F-4D97-AF65-F5344CB8AC3E}">
        <p14:creationId xmlns:p14="http://schemas.microsoft.com/office/powerpoint/2010/main" val="1078598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human body&#10;&#10;Description automatically generated">
            <a:extLst>
              <a:ext uri="{FF2B5EF4-FFF2-40B4-BE49-F238E27FC236}">
                <a16:creationId xmlns:a16="http://schemas.microsoft.com/office/drawing/2014/main" xmlns="" id="{56997EEB-6DE0-6028-20EE-650323AC7E7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70789" y="1825625"/>
            <a:ext cx="2916421" cy="4351338"/>
          </a:xfrm>
        </p:spPr>
      </p:pic>
      <p:sp>
        <p:nvSpPr>
          <p:cNvPr id="4" name="Content Placeholder 3">
            <a:extLst>
              <a:ext uri="{FF2B5EF4-FFF2-40B4-BE49-F238E27FC236}">
                <a16:creationId xmlns:a16="http://schemas.microsoft.com/office/drawing/2014/main" xmlns="" id="{14C4A79F-E097-7BD9-F581-F3AFC2206745}"/>
              </a:ext>
            </a:extLst>
          </p:cNvPr>
          <p:cNvSpPr>
            <a:spLocks noGrp="1"/>
          </p:cNvSpPr>
          <p:nvPr>
            <p:ph sz="half" idx="2"/>
          </p:nvPr>
        </p:nvSpPr>
        <p:spPr/>
        <p:txBody>
          <a:bodyPr>
            <a:normAutofit fontScale="92500" lnSpcReduction="20000"/>
          </a:bodyPr>
          <a:lstStyle/>
          <a:p>
            <a:r>
              <a:rPr lang="en-US" b="0" i="0" dirty="0">
                <a:solidFill>
                  <a:srgbClr val="000000"/>
                </a:solidFill>
                <a:effectLst/>
                <a:latin typeface="Arial" panose="020B0604020202020204" pitchFamily="34" charset="0"/>
              </a:rPr>
              <a:t>Collection of fluid in a body cavity is an effusion. It is called a </a:t>
            </a:r>
            <a:r>
              <a:rPr lang="en-US" b="1" i="0" dirty="0">
                <a:solidFill>
                  <a:srgbClr val="000000"/>
                </a:solidFill>
                <a:effectLst/>
                <a:latin typeface="Arial" panose="020B0604020202020204" pitchFamily="34" charset="0"/>
              </a:rPr>
              <a:t>transudate</a:t>
            </a:r>
            <a:r>
              <a:rPr lang="en-US" b="0" i="0" dirty="0">
                <a:solidFill>
                  <a:srgbClr val="000000"/>
                </a:solidFill>
                <a:effectLst/>
                <a:latin typeface="Arial" panose="020B0604020202020204" pitchFamily="34" charset="0"/>
              </a:rPr>
              <a:t> if there are few cells and/or protein. If this fluid is protein-rich and/or has many cells within it, then it becomes an </a:t>
            </a:r>
            <a:r>
              <a:rPr lang="en-US" b="1" i="0" dirty="0">
                <a:solidFill>
                  <a:srgbClr val="000000"/>
                </a:solidFill>
                <a:effectLst/>
                <a:latin typeface="Arial" panose="020B0604020202020204" pitchFamily="34" charset="0"/>
              </a:rPr>
              <a:t>exudate</a:t>
            </a:r>
            <a:r>
              <a:rPr lang="en-US" b="0" i="0" dirty="0">
                <a:solidFill>
                  <a:srgbClr val="000000"/>
                </a:solidFill>
                <a:effectLst/>
                <a:latin typeface="Arial" panose="020B0604020202020204" pitchFamily="34" charset="0"/>
              </a:rPr>
              <a:t>. The large amount of fibrin in such fluid can form a fibrinous exudate on body cavity surfaces. Here, the pericardial cavity has been opened to reveal a fibrinous pericarditis with strands of </a:t>
            </a:r>
            <a:r>
              <a:rPr lang="en-US" b="1" i="0" u="none" strike="noStrike" dirty="0">
                <a:solidFill>
                  <a:srgbClr val="800000"/>
                </a:solidFill>
                <a:effectLst/>
                <a:latin typeface="Arial" panose="020B0604020202020204" pitchFamily="34" charset="0"/>
              </a:rPr>
              <a:t>stringy pale fibrin</a:t>
            </a:r>
            <a:r>
              <a:rPr lang="en-US" b="0" i="0" dirty="0">
                <a:solidFill>
                  <a:srgbClr val="000000"/>
                </a:solidFill>
                <a:effectLst/>
                <a:latin typeface="Arial" panose="020B0604020202020204" pitchFamily="34" charset="0"/>
              </a:rPr>
              <a:t> between visceral and parietal pericardium.</a:t>
            </a:r>
            <a:endParaRPr lang="en-US" dirty="0"/>
          </a:p>
        </p:txBody>
      </p:sp>
    </p:spTree>
    <p:extLst>
      <p:ext uri="{BB962C8B-B14F-4D97-AF65-F5344CB8AC3E}">
        <p14:creationId xmlns:p14="http://schemas.microsoft.com/office/powerpoint/2010/main" val="3289592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stomach&#10;&#10;Description automatically generated">
            <a:extLst>
              <a:ext uri="{FF2B5EF4-FFF2-40B4-BE49-F238E27FC236}">
                <a16:creationId xmlns:a16="http://schemas.microsoft.com/office/drawing/2014/main" xmlns="" id="{9C3CFB4B-3AB8-0956-45F0-FBE6E46373E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33462" y="2439194"/>
            <a:ext cx="4791075" cy="3124200"/>
          </a:xfrm>
        </p:spPr>
      </p:pic>
      <p:sp>
        <p:nvSpPr>
          <p:cNvPr id="4" name="Content Placeholder 3">
            <a:extLst>
              <a:ext uri="{FF2B5EF4-FFF2-40B4-BE49-F238E27FC236}">
                <a16:creationId xmlns:a16="http://schemas.microsoft.com/office/drawing/2014/main" xmlns="" id="{2B0D2694-0D06-8546-541C-4C7053D2D7C2}"/>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This yellow-green exudate on the surface of an inflamed, hyperemic (erythematous) bowel mucosa consists of many </a:t>
            </a:r>
            <a:r>
              <a:rPr lang="en-US" b="0" i="0" u="sng" dirty="0">
                <a:solidFill>
                  <a:srgbClr val="000000"/>
                </a:solidFill>
                <a:effectLst/>
                <a:latin typeface="Arial" panose="020B0604020202020204" pitchFamily="34" charset="0"/>
              </a:rPr>
              <a:t>neutrophils along with fibrin and amorphous debris from dying cells</a:t>
            </a:r>
            <a:r>
              <a:rPr lang="en-US" b="0" i="0" dirty="0" smtClean="0">
                <a:solidFill>
                  <a:srgbClr val="000000"/>
                </a:solidFill>
                <a:effectLst/>
                <a:latin typeface="Arial" panose="020B0604020202020204" pitchFamily="34" charset="0"/>
              </a:rPr>
              <a:t>. &gt;&gt; pus </a:t>
            </a:r>
            <a:endParaRPr lang="en-US" dirty="0"/>
          </a:p>
        </p:txBody>
      </p:sp>
    </p:spTree>
    <p:extLst>
      <p:ext uri="{BB962C8B-B14F-4D97-AF65-F5344CB8AC3E}">
        <p14:creationId xmlns:p14="http://schemas.microsoft.com/office/powerpoint/2010/main" val="1782919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human body&#10;&#10;Description automatically generated">
            <a:extLst>
              <a:ext uri="{FF2B5EF4-FFF2-40B4-BE49-F238E27FC236}">
                <a16:creationId xmlns:a16="http://schemas.microsoft.com/office/drawing/2014/main" xmlns="" id="{E8239643-CDD9-CC90-F76B-DFB87E416F1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86188" y="1825625"/>
            <a:ext cx="2885624" cy="4351338"/>
          </a:xfrm>
        </p:spPr>
      </p:pic>
      <p:sp>
        <p:nvSpPr>
          <p:cNvPr id="4" name="Content Placeholder 3">
            <a:extLst>
              <a:ext uri="{FF2B5EF4-FFF2-40B4-BE49-F238E27FC236}">
                <a16:creationId xmlns:a16="http://schemas.microsoft.com/office/drawing/2014/main" xmlns="" id="{20499C33-A470-7926-BB26-0AE1FEB5B6C7}"/>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Here is an exudate in which the exuded fluid also contains a large number of acute inflammatory cells. </a:t>
            </a:r>
            <a:r>
              <a:rPr lang="en-US" b="0" i="0">
                <a:solidFill>
                  <a:srgbClr val="000000"/>
                </a:solidFill>
                <a:effectLst/>
                <a:latin typeface="Arial" panose="020B0604020202020204" pitchFamily="34" charset="0"/>
              </a:rPr>
              <a:t>Thus, the yellowish fluid in this opened pericardial cavity is a </a:t>
            </a:r>
            <a:r>
              <a:rPr lang="en-US" b="1" i="0" u="none" strike="noStrike">
                <a:solidFill>
                  <a:srgbClr val="800000"/>
                </a:solidFill>
                <a:effectLst/>
                <a:latin typeface="Arial" panose="020B0604020202020204" pitchFamily="34" charset="0"/>
              </a:rPr>
              <a:t>purulent exudate</a:t>
            </a:r>
            <a:r>
              <a:rPr lang="en-US" b="0" i="0">
                <a:solidFill>
                  <a:srgbClr val="000000"/>
                </a:solidFill>
                <a:effectLst/>
                <a:latin typeface="Arial" panose="020B0604020202020204" pitchFamily="34" charset="0"/>
              </a:rPr>
              <a:t>.</a:t>
            </a:r>
            <a:endParaRPr lang="en-US"/>
          </a:p>
        </p:txBody>
      </p:sp>
    </p:spTree>
    <p:extLst>
      <p:ext uri="{BB962C8B-B14F-4D97-AF65-F5344CB8AC3E}">
        <p14:creationId xmlns:p14="http://schemas.microsoft.com/office/powerpoint/2010/main" val="379043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close-up of a microscope&#10;&#10;Description automatically generated">
            <a:extLst>
              <a:ext uri="{FF2B5EF4-FFF2-40B4-BE49-F238E27FC236}">
                <a16:creationId xmlns:a16="http://schemas.microsoft.com/office/drawing/2014/main" xmlns="" id="{6E6023FF-E104-2D30-2AA3-1B29C92C23D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33462" y="2415381"/>
            <a:ext cx="4791075" cy="3171825"/>
          </a:xfrm>
        </p:spPr>
      </p:pic>
      <p:sp>
        <p:nvSpPr>
          <p:cNvPr id="6" name="Content Placeholder 5">
            <a:extLst>
              <a:ext uri="{FF2B5EF4-FFF2-40B4-BE49-F238E27FC236}">
                <a16:creationId xmlns:a16="http://schemas.microsoft.com/office/drawing/2014/main" xmlns="" id="{909191F9-5E32-5813-8125-F194A3B70743}"/>
              </a:ext>
            </a:extLst>
          </p:cNvPr>
          <p:cNvSpPr>
            <a:spLocks noGrp="1"/>
          </p:cNvSpPr>
          <p:nvPr>
            <p:ph sz="half" idx="2"/>
          </p:nvPr>
        </p:nvSpPr>
        <p:spPr/>
        <p:txBody>
          <a:bodyPr>
            <a:normAutofit fontScale="92500" lnSpcReduction="20000"/>
          </a:bodyPr>
          <a:lstStyle/>
          <a:p>
            <a:r>
              <a:rPr lang="en-US" b="0" i="0" dirty="0">
                <a:solidFill>
                  <a:srgbClr val="000000"/>
                </a:solidFill>
                <a:effectLst/>
                <a:latin typeface="Arial" panose="020B0604020202020204" pitchFamily="34" charset="0"/>
              </a:rPr>
              <a:t>Certain etiologic agents such as viruses are more likely to lead to </a:t>
            </a:r>
            <a:r>
              <a:rPr lang="en-US" b="1" i="0" u="none" strike="noStrike" dirty="0">
                <a:solidFill>
                  <a:srgbClr val="800000"/>
                </a:solidFill>
                <a:effectLst/>
                <a:latin typeface="Arial" panose="020B0604020202020204" pitchFamily="34" charset="0"/>
              </a:rPr>
              <a:t>chronic inflammatory cell infiltration</a:t>
            </a:r>
            <a:r>
              <a:rPr lang="en-US" b="0" i="0" dirty="0">
                <a:solidFill>
                  <a:srgbClr val="000000"/>
                </a:solidFill>
                <a:effectLst/>
                <a:latin typeface="Arial" panose="020B0604020202020204" pitchFamily="34" charset="0"/>
              </a:rPr>
              <a:t>, as seen here in the lung of a patient with influenza A </a:t>
            </a:r>
            <a:r>
              <a:rPr lang="en-US" b="1" i="0" dirty="0">
                <a:solidFill>
                  <a:srgbClr val="000000"/>
                </a:solidFill>
                <a:effectLst/>
                <a:latin typeface="Arial" panose="020B0604020202020204" pitchFamily="34" charset="0"/>
              </a:rPr>
              <a:t>viral infection</a:t>
            </a:r>
            <a:r>
              <a:rPr lang="en-US" b="0" i="0" dirty="0">
                <a:solidFill>
                  <a:srgbClr val="000000"/>
                </a:solidFill>
                <a:effectLst/>
                <a:latin typeface="Arial" panose="020B0604020202020204" pitchFamily="34" charset="0"/>
              </a:rPr>
              <a:t>. Note also that the inflammatory infiltrates of chronic inflammation are more likely to be interstitial (within tissues) rather than exudative (above epithelial surfaces or within spaces such as alveoli or body cavities) like acute inflammation.</a:t>
            </a:r>
            <a:endParaRPr lang="en-US" dirty="0"/>
          </a:p>
        </p:txBody>
      </p:sp>
    </p:spTree>
    <p:extLst>
      <p:ext uri="{BB962C8B-B14F-4D97-AF65-F5344CB8AC3E}">
        <p14:creationId xmlns:p14="http://schemas.microsoft.com/office/powerpoint/2010/main" val="2785416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7768" y="855095"/>
            <a:ext cx="7945015" cy="4940398"/>
          </a:xfrm>
          <a:prstGeom prst="rect">
            <a:avLst/>
          </a:prstGeom>
        </p:spPr>
      </p:pic>
    </p:spTree>
    <p:extLst>
      <p:ext uri="{BB962C8B-B14F-4D97-AF65-F5344CB8AC3E}">
        <p14:creationId xmlns:p14="http://schemas.microsoft.com/office/powerpoint/2010/main" val="1890580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microscope view of a cell&#10;&#10;Description automatically generated">
            <a:extLst>
              <a:ext uri="{FF2B5EF4-FFF2-40B4-BE49-F238E27FC236}">
                <a16:creationId xmlns:a16="http://schemas.microsoft.com/office/drawing/2014/main" xmlns="" id="{9F8647CC-5786-C664-2714-5CF3FF65B95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42987" y="2439194"/>
            <a:ext cx="4772025" cy="3124200"/>
          </a:xfrm>
        </p:spPr>
      </p:pic>
      <p:sp>
        <p:nvSpPr>
          <p:cNvPr id="6" name="Content Placeholder 5">
            <a:extLst>
              <a:ext uri="{FF2B5EF4-FFF2-40B4-BE49-F238E27FC236}">
                <a16:creationId xmlns:a16="http://schemas.microsoft.com/office/drawing/2014/main" xmlns="" id="{7C8247EE-3DF8-CDC7-B06F-681F7CD17528}"/>
              </a:ext>
            </a:extLst>
          </p:cNvPr>
          <p:cNvSpPr>
            <a:spLocks noGrp="1"/>
          </p:cNvSpPr>
          <p:nvPr>
            <p:ph sz="half" idx="2"/>
          </p:nvPr>
        </p:nvSpPr>
        <p:spPr/>
        <p:txBody>
          <a:bodyPr>
            <a:normAutofit/>
          </a:bodyPr>
          <a:lstStyle/>
          <a:p>
            <a:r>
              <a:rPr lang="en-US" b="0" i="0" dirty="0" smtClean="0">
                <a:solidFill>
                  <a:srgbClr val="000000"/>
                </a:solidFill>
                <a:effectLst/>
                <a:latin typeface="Arial" panose="020B0604020202020204" pitchFamily="34" charset="0"/>
              </a:rPr>
              <a:t>Seen </a:t>
            </a:r>
            <a:r>
              <a:rPr lang="en-US" b="0" i="0" dirty="0">
                <a:solidFill>
                  <a:srgbClr val="000000"/>
                </a:solidFill>
                <a:effectLst/>
                <a:latin typeface="Arial" panose="020B0604020202020204" pitchFamily="34" charset="0"/>
              </a:rPr>
              <a:t>here is chronic endometritis with </a:t>
            </a:r>
            <a:r>
              <a:rPr lang="en-US" b="1" i="0" u="none" strike="noStrike" dirty="0">
                <a:solidFill>
                  <a:srgbClr val="800000"/>
                </a:solidFill>
                <a:effectLst/>
                <a:latin typeface="Arial" panose="020B0604020202020204" pitchFamily="34" charset="0"/>
              </a:rPr>
              <a:t>lymphocytes</a:t>
            </a:r>
            <a:r>
              <a:rPr lang="en-US" b="0" i="0" dirty="0">
                <a:solidFill>
                  <a:srgbClr val="000000"/>
                </a:solidFill>
                <a:effectLst/>
                <a:latin typeface="Arial" panose="020B0604020202020204" pitchFamily="34" charset="0"/>
              </a:rPr>
              <a:t> as well as </a:t>
            </a:r>
            <a:r>
              <a:rPr lang="en-US" b="1" i="0" u="none" strike="noStrike" dirty="0">
                <a:solidFill>
                  <a:srgbClr val="800000"/>
                </a:solidFill>
                <a:effectLst/>
                <a:latin typeface="Arial" panose="020B0604020202020204" pitchFamily="34" charset="0"/>
              </a:rPr>
              <a:t>plasma cells</a:t>
            </a:r>
            <a:r>
              <a:rPr lang="en-US" b="0" i="0" dirty="0">
                <a:solidFill>
                  <a:srgbClr val="000000"/>
                </a:solidFill>
                <a:effectLst/>
                <a:latin typeface="Arial" panose="020B0604020202020204" pitchFamily="34" charset="0"/>
              </a:rPr>
              <a:t> in the endometrial stroma. In general, the inflammatory infiltrate of chronic inflammation consists mainly of mononuclear cells ("round cells"): lymphocytes, plasma cells, and macrophages.</a:t>
            </a:r>
            <a:endParaRPr lang="en-US" dirty="0"/>
          </a:p>
        </p:txBody>
      </p:sp>
    </p:spTree>
    <p:extLst>
      <p:ext uri="{BB962C8B-B14F-4D97-AF65-F5344CB8AC3E}">
        <p14:creationId xmlns:p14="http://schemas.microsoft.com/office/powerpoint/2010/main" val="1504523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cell&#10;&#10;Description automatically generated">
            <a:extLst>
              <a:ext uri="{FF2B5EF4-FFF2-40B4-BE49-F238E27FC236}">
                <a16:creationId xmlns:a16="http://schemas.microsoft.com/office/drawing/2014/main" xmlns="" id="{61973424-5981-AC5C-F23B-6C25081797C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4740" y="1645321"/>
            <a:ext cx="5709214" cy="3737769"/>
          </a:xfrm>
        </p:spPr>
      </p:pic>
      <p:sp>
        <p:nvSpPr>
          <p:cNvPr id="4" name="Content Placeholder 3">
            <a:extLst>
              <a:ext uri="{FF2B5EF4-FFF2-40B4-BE49-F238E27FC236}">
                <a16:creationId xmlns:a16="http://schemas.microsoft.com/office/drawing/2014/main" xmlns="" id="{30A7E9EE-A343-74E9-FE22-5535CD1F0913}"/>
              </a:ext>
            </a:extLst>
          </p:cNvPr>
          <p:cNvSpPr>
            <a:spLocks noGrp="1"/>
          </p:cNvSpPr>
          <p:nvPr>
            <p:ph sz="half" idx="2"/>
          </p:nvPr>
        </p:nvSpPr>
        <p:spPr/>
        <p:txBody>
          <a:bodyPr>
            <a:normAutofit fontScale="92500" lnSpcReduction="20000"/>
          </a:bodyPr>
          <a:lstStyle/>
          <a:p>
            <a:r>
              <a:rPr lang="en-US" b="0" i="0" dirty="0">
                <a:solidFill>
                  <a:srgbClr val="000000"/>
                </a:solidFill>
                <a:effectLst/>
                <a:latin typeface="Arial" panose="020B0604020202020204" pitchFamily="34" charset="0"/>
              </a:rPr>
              <a:t>Here is </a:t>
            </a:r>
            <a:r>
              <a:rPr lang="en-US" b="1" i="0" dirty="0">
                <a:solidFill>
                  <a:srgbClr val="000000"/>
                </a:solidFill>
                <a:effectLst/>
                <a:latin typeface="Arial" panose="020B0604020202020204" pitchFamily="34" charset="0"/>
              </a:rPr>
              <a:t>chronic cervicitis </a:t>
            </a:r>
            <a:r>
              <a:rPr lang="en-US" b="0" i="0" dirty="0">
                <a:solidFill>
                  <a:srgbClr val="000000"/>
                </a:solidFill>
                <a:effectLst/>
                <a:latin typeface="Arial" panose="020B0604020202020204" pitchFamily="34" charset="0"/>
              </a:rPr>
              <a:t>in the squamous epithelium at the right, with non-inflamed non-keratinizing squamous mucosa at the left. </a:t>
            </a:r>
            <a:r>
              <a:rPr lang="en-US" b="0" i="0" u="sng" dirty="0">
                <a:solidFill>
                  <a:srgbClr val="000000"/>
                </a:solidFill>
                <a:effectLst/>
                <a:latin typeface="Arial" panose="020B0604020202020204" pitchFamily="34" charset="0"/>
              </a:rPr>
              <a:t>Prolonged acute inflammation or repeated bouts of acute inflammation </a:t>
            </a:r>
            <a:r>
              <a:rPr lang="en-US" b="0" i="0" dirty="0">
                <a:solidFill>
                  <a:srgbClr val="000000"/>
                </a:solidFill>
                <a:effectLst/>
                <a:latin typeface="Arial" panose="020B0604020202020204" pitchFamily="34" charset="0"/>
              </a:rPr>
              <a:t>may lead to the appearance of more mononuclear cells, and chronic inflammation. In this case the inflammation is severe enough to produce mucosal damage with extravasation of red blood cells (hemorrhage).</a:t>
            </a:r>
            <a:endParaRPr lang="en-US" dirty="0"/>
          </a:p>
        </p:txBody>
      </p:sp>
    </p:spTree>
    <p:extLst>
      <p:ext uri="{BB962C8B-B14F-4D97-AF65-F5344CB8AC3E}">
        <p14:creationId xmlns:p14="http://schemas.microsoft.com/office/powerpoint/2010/main" val="3387374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0291" y="374015"/>
            <a:ext cx="9821900" cy="6117979"/>
          </a:xfrm>
          <a:prstGeom prst="rect">
            <a:avLst/>
          </a:prstGeom>
        </p:spPr>
      </p:pic>
    </p:spTree>
    <p:extLst>
      <p:ext uri="{BB962C8B-B14F-4D97-AF65-F5344CB8AC3E}">
        <p14:creationId xmlns:p14="http://schemas.microsoft.com/office/powerpoint/2010/main" val="138364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microscope view of a cell&#10;&#10;Description automatically generated">
            <a:extLst>
              <a:ext uri="{FF2B5EF4-FFF2-40B4-BE49-F238E27FC236}">
                <a16:creationId xmlns:a16="http://schemas.microsoft.com/office/drawing/2014/main" xmlns="" id="{0AC8FA20-CAEF-2B2C-1AC6-B8199579BA8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5949" y="1687133"/>
            <a:ext cx="5996251" cy="3870090"/>
          </a:xfrm>
        </p:spPr>
      </p:pic>
      <p:sp>
        <p:nvSpPr>
          <p:cNvPr id="4" name="Content Placeholder 3">
            <a:extLst>
              <a:ext uri="{FF2B5EF4-FFF2-40B4-BE49-F238E27FC236}">
                <a16:creationId xmlns:a16="http://schemas.microsoft.com/office/drawing/2014/main" xmlns="" id="{41794019-9A9E-72A9-E39F-6335C9F6C7AF}"/>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You can find both acute and chronic inflammation here. This type of mixed inflammation is typical of repeated or recurrent inflammation. Examples of this process include diagnoses such as "acute and chronic cholecystitis" or "acute and chronic cervicitis".</a:t>
            </a:r>
            <a:endParaRPr lang="en-US" dirty="0"/>
          </a:p>
        </p:txBody>
      </p:sp>
    </p:spTree>
    <p:extLst>
      <p:ext uri="{BB962C8B-B14F-4D97-AF65-F5344CB8AC3E}">
        <p14:creationId xmlns:p14="http://schemas.microsoft.com/office/powerpoint/2010/main" val="376377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5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333689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urple and white background&#10;&#10;Description automatically generated">
            <a:extLst>
              <a:ext uri="{FF2B5EF4-FFF2-40B4-BE49-F238E27FC236}">
                <a16:creationId xmlns:a16="http://schemas.microsoft.com/office/drawing/2014/main" xmlns="" id="{20609A8A-444F-4243-D4A6-F4A23706294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072" y="1506829"/>
            <a:ext cx="5918290" cy="3828100"/>
          </a:xfrm>
        </p:spPr>
      </p:pic>
      <p:sp>
        <p:nvSpPr>
          <p:cNvPr id="4" name="Content Placeholder 3">
            <a:extLst>
              <a:ext uri="{FF2B5EF4-FFF2-40B4-BE49-F238E27FC236}">
                <a16:creationId xmlns:a16="http://schemas.microsoft.com/office/drawing/2014/main" xmlns="" id="{68A360F3-334A-B04E-00DB-7F33043E8CFD}"/>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Chronic inflammation can go on for a long time: weeks to months to years. Seen here in the </a:t>
            </a:r>
            <a:r>
              <a:rPr lang="en-US" b="1" i="0" u="none" strike="noStrike" dirty="0">
                <a:solidFill>
                  <a:srgbClr val="800000"/>
                </a:solidFill>
                <a:effectLst/>
                <a:latin typeface="Arial" panose="020B0604020202020204" pitchFamily="34" charset="0"/>
              </a:rPr>
              <a:t>synovium</a:t>
            </a:r>
            <a:r>
              <a:rPr lang="en-US" b="0" i="0" dirty="0">
                <a:solidFill>
                  <a:srgbClr val="000000"/>
                </a:solidFill>
                <a:effectLst/>
                <a:latin typeface="Arial" panose="020B0604020202020204" pitchFamily="34" charset="0"/>
              </a:rPr>
              <a:t> from the joint of a patient with rheumatoid arthritis are collections of dark blue lymphocytes.</a:t>
            </a:r>
            <a:endParaRPr lang="en-US" dirty="0"/>
          </a:p>
        </p:txBody>
      </p:sp>
    </p:spTree>
    <p:extLst>
      <p:ext uri="{BB962C8B-B14F-4D97-AF65-F5344CB8AC3E}">
        <p14:creationId xmlns:p14="http://schemas.microsoft.com/office/powerpoint/2010/main" val="2689861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4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4172157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ruler&#10;&#10;Description automatically generated">
            <a:extLst>
              <a:ext uri="{FF2B5EF4-FFF2-40B4-BE49-F238E27FC236}">
                <a16:creationId xmlns:a16="http://schemas.microsoft.com/office/drawing/2014/main" xmlns="" id="{D0E0F737-604C-E073-74AC-7B957FE4632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0325" y="1558344"/>
            <a:ext cx="5785320" cy="3724954"/>
          </a:xfrm>
        </p:spPr>
      </p:pic>
      <p:sp>
        <p:nvSpPr>
          <p:cNvPr id="4" name="Content Placeholder 3">
            <a:extLst>
              <a:ext uri="{FF2B5EF4-FFF2-40B4-BE49-F238E27FC236}">
                <a16:creationId xmlns:a16="http://schemas.microsoft.com/office/drawing/2014/main" xmlns="" id="{6C9C4477-67D7-1C13-AAC8-127A3B0CB9EE}"/>
              </a:ext>
            </a:extLst>
          </p:cNvPr>
          <p:cNvSpPr>
            <a:spLocks noGrp="1"/>
          </p:cNvSpPr>
          <p:nvPr>
            <p:ph sz="half" idx="2"/>
          </p:nvPr>
        </p:nvSpPr>
        <p:spPr/>
        <p:txBody>
          <a:bodyPr>
            <a:normAutofit fontScale="92500" lnSpcReduction="10000"/>
          </a:bodyPr>
          <a:lstStyle/>
          <a:p>
            <a:r>
              <a:rPr lang="en-US" b="0" i="0" dirty="0">
                <a:solidFill>
                  <a:srgbClr val="000000"/>
                </a:solidFill>
                <a:effectLst/>
                <a:latin typeface="Arial" panose="020B0604020202020204" pitchFamily="34" charset="0"/>
              </a:rPr>
              <a:t>The best possible outcome following an inflammatory process is complete resolution, leaving the tissues intact and undamaged. However, chronic inflammation may occur in conjunction with some degree of </a:t>
            </a:r>
            <a:r>
              <a:rPr lang="en-US" b="1" i="0" dirty="0">
                <a:solidFill>
                  <a:srgbClr val="000000"/>
                </a:solidFill>
                <a:effectLst/>
                <a:latin typeface="Arial" panose="020B0604020202020204" pitchFamily="34" charset="0"/>
              </a:rPr>
              <a:t>scarring</a:t>
            </a:r>
            <a:r>
              <a:rPr lang="en-US" b="0" i="0" dirty="0">
                <a:solidFill>
                  <a:srgbClr val="000000"/>
                </a:solidFill>
                <a:effectLst/>
                <a:latin typeface="Arial" panose="020B0604020202020204" pitchFamily="34" charset="0"/>
              </a:rPr>
              <a:t>. Here, chronic inflammation of the bronchi in the distal lung parenchyma has led to </a:t>
            </a:r>
            <a:r>
              <a:rPr lang="en-US" b="1" i="0" u="none" strike="noStrike" dirty="0">
                <a:solidFill>
                  <a:srgbClr val="800000"/>
                </a:solidFill>
                <a:effectLst/>
                <a:latin typeface="Arial" panose="020B0604020202020204" pitchFamily="34" charset="0"/>
              </a:rPr>
              <a:t>dilation and scarring</a:t>
            </a:r>
            <a:r>
              <a:rPr lang="en-US" b="0" i="0" dirty="0">
                <a:solidFill>
                  <a:srgbClr val="000000"/>
                </a:solidFill>
                <a:effectLst/>
                <a:latin typeface="Arial" panose="020B0604020202020204" pitchFamily="34" charset="0"/>
              </a:rPr>
              <a:t> with increased tan to white collagenous tissue.</a:t>
            </a:r>
            <a:endParaRPr lang="en-US" dirty="0"/>
          </a:p>
        </p:txBody>
      </p:sp>
    </p:spTree>
    <p:extLst>
      <p:ext uri="{BB962C8B-B14F-4D97-AF65-F5344CB8AC3E}">
        <p14:creationId xmlns:p14="http://schemas.microsoft.com/office/powerpoint/2010/main" val="206248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microscope view of a cell&#10;&#10;Description automatically generated">
            <a:extLst>
              <a:ext uri="{FF2B5EF4-FFF2-40B4-BE49-F238E27FC236}">
                <a16:creationId xmlns:a16="http://schemas.microsoft.com/office/drawing/2014/main" xmlns="" id="{9F8E212E-6031-BAB2-4755-198FC2A6156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186" y="1262130"/>
            <a:ext cx="6153014" cy="4003440"/>
          </a:xfrm>
        </p:spPr>
      </p:pic>
      <p:sp>
        <p:nvSpPr>
          <p:cNvPr id="4" name="Content Placeholder 3">
            <a:extLst>
              <a:ext uri="{FF2B5EF4-FFF2-40B4-BE49-F238E27FC236}">
                <a16:creationId xmlns:a16="http://schemas.microsoft.com/office/drawing/2014/main" xmlns="" id="{446DC1E3-D8A7-C20B-75E9-3C7B9D35FE6C}"/>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Chronic inflammation with </a:t>
            </a:r>
            <a:r>
              <a:rPr lang="en-US" b="1" i="0" u="none" strike="noStrike" dirty="0">
                <a:solidFill>
                  <a:srgbClr val="800000"/>
                </a:solidFill>
                <a:effectLst/>
                <a:latin typeface="Arial" panose="020B0604020202020204" pitchFamily="34" charset="0"/>
              </a:rPr>
              <a:t>destruction</a:t>
            </a:r>
            <a:r>
              <a:rPr lang="en-US" b="0" i="0" dirty="0">
                <a:solidFill>
                  <a:srgbClr val="000000"/>
                </a:solidFill>
                <a:effectLst/>
                <a:latin typeface="Arial" panose="020B0604020202020204" pitchFamily="34" charset="0"/>
              </a:rPr>
              <a:t> of the bronchial wall is seen here. An inflammatory infiltrate extends from the </a:t>
            </a:r>
            <a:r>
              <a:rPr lang="en-US" b="1" i="0" u="none" strike="noStrike" dirty="0">
                <a:solidFill>
                  <a:srgbClr val="800000"/>
                </a:solidFill>
                <a:effectLst/>
                <a:latin typeface="Arial" panose="020B0604020202020204" pitchFamily="34" charset="0"/>
              </a:rPr>
              <a:t>bronchial lumen</a:t>
            </a:r>
            <a:r>
              <a:rPr lang="en-US" b="0" i="0" dirty="0">
                <a:solidFill>
                  <a:srgbClr val="000000"/>
                </a:solidFill>
                <a:effectLst/>
                <a:latin typeface="Arial" panose="020B0604020202020204" pitchFamily="34" charset="0"/>
              </a:rPr>
              <a:t> to the left.</a:t>
            </a:r>
            <a:endParaRPr lang="en-US" dirty="0"/>
          </a:p>
        </p:txBody>
      </p:sp>
    </p:spTree>
    <p:extLst>
      <p:ext uri="{BB962C8B-B14F-4D97-AF65-F5344CB8AC3E}">
        <p14:creationId xmlns:p14="http://schemas.microsoft.com/office/powerpoint/2010/main" val="291008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4856" y="393417"/>
            <a:ext cx="9468547" cy="6278474"/>
          </a:xfrm>
          <a:prstGeom prst="rect">
            <a:avLst/>
          </a:prstGeom>
        </p:spPr>
      </p:pic>
    </p:spTree>
    <p:extLst>
      <p:ext uri="{BB962C8B-B14F-4D97-AF65-F5344CB8AC3E}">
        <p14:creationId xmlns:p14="http://schemas.microsoft.com/office/powerpoint/2010/main" val="2770057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iece of meat&#10;&#10;Description automatically generated">
            <a:extLst>
              <a:ext uri="{FF2B5EF4-FFF2-40B4-BE49-F238E27FC236}">
                <a16:creationId xmlns:a16="http://schemas.microsoft.com/office/drawing/2014/main" xmlns="" id="{390EC981-2322-32FC-0C69-DF75796DFBF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30042" y="280161"/>
            <a:ext cx="3908627" cy="5856738"/>
          </a:xfrm>
        </p:spPr>
      </p:pic>
      <p:sp>
        <p:nvSpPr>
          <p:cNvPr id="4" name="Content Placeholder 3">
            <a:extLst>
              <a:ext uri="{FF2B5EF4-FFF2-40B4-BE49-F238E27FC236}">
                <a16:creationId xmlns:a16="http://schemas.microsoft.com/office/drawing/2014/main" xmlns="" id="{6C7B7AD4-86F5-7104-5BA0-7455C7FBA532}"/>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An abscess may have elements of chronic inflammation if it persists for some time. Thus, it is possible to have a </a:t>
            </a:r>
            <a:r>
              <a:rPr lang="en-US" b="1" i="0" u="none" strike="noStrike" dirty="0">
                <a:solidFill>
                  <a:srgbClr val="800000"/>
                </a:solidFill>
                <a:effectLst/>
                <a:latin typeface="Arial" panose="020B0604020202020204" pitchFamily="34" charset="0"/>
              </a:rPr>
              <a:t>"chronic abscess"</a:t>
            </a:r>
            <a:r>
              <a:rPr lang="en-US" b="0" i="0" dirty="0">
                <a:solidFill>
                  <a:srgbClr val="000000"/>
                </a:solidFill>
                <a:effectLst/>
                <a:latin typeface="Arial" panose="020B0604020202020204" pitchFamily="34" charset="0"/>
              </a:rPr>
              <a:t> with elements of both acute and chronic inflammation. Seen here in the right middle lung lobe is just such a chronic abscess.</a:t>
            </a:r>
            <a:endParaRPr lang="en-US" dirty="0"/>
          </a:p>
        </p:txBody>
      </p:sp>
    </p:spTree>
    <p:extLst>
      <p:ext uri="{BB962C8B-B14F-4D97-AF65-F5344CB8AC3E}">
        <p14:creationId xmlns:p14="http://schemas.microsoft.com/office/powerpoint/2010/main" val="2897621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urple and pink cell&#10;&#10;Description automatically generated">
            <a:extLst>
              <a:ext uri="{FF2B5EF4-FFF2-40B4-BE49-F238E27FC236}">
                <a16:creationId xmlns:a16="http://schemas.microsoft.com/office/drawing/2014/main" xmlns="" id="{261BC5E5-AEE1-C87F-4311-C16345A88CB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8927" y="1536733"/>
            <a:ext cx="5993273" cy="3872393"/>
          </a:xfrm>
        </p:spPr>
      </p:pic>
      <p:sp>
        <p:nvSpPr>
          <p:cNvPr id="4" name="Content Placeholder 3">
            <a:extLst>
              <a:ext uri="{FF2B5EF4-FFF2-40B4-BE49-F238E27FC236}">
                <a16:creationId xmlns:a16="http://schemas.microsoft.com/office/drawing/2014/main" xmlns="" id="{E05E2E22-8009-79BC-08FA-987BD4E4C64D}"/>
              </a:ext>
            </a:extLst>
          </p:cNvPr>
          <p:cNvSpPr>
            <a:spLocks noGrp="1"/>
          </p:cNvSpPr>
          <p:nvPr>
            <p:ph sz="half" idx="2"/>
          </p:nvPr>
        </p:nvSpPr>
        <p:spPr/>
        <p:txBody>
          <a:bodyPr>
            <a:normAutofit fontScale="92500" lnSpcReduction="20000"/>
          </a:bodyPr>
          <a:lstStyle/>
          <a:p>
            <a:r>
              <a:rPr lang="en-US" b="0" i="0" dirty="0">
                <a:solidFill>
                  <a:srgbClr val="000000"/>
                </a:solidFill>
                <a:effectLst/>
                <a:latin typeface="Arial" panose="020B0604020202020204" pitchFamily="34" charset="0"/>
              </a:rPr>
              <a:t>Microscopically, this abscess has a mixture of inflammatory cells, but the wall of the abscess is "organizing" with ingrowth of </a:t>
            </a:r>
            <a:r>
              <a:rPr lang="en-US" b="1" i="0" u="none" strike="noStrike" dirty="0">
                <a:solidFill>
                  <a:srgbClr val="800000"/>
                </a:solidFill>
                <a:effectLst/>
                <a:latin typeface="Arial" panose="020B0604020202020204" pitchFamily="34" charset="0"/>
              </a:rPr>
              <a:t>capillaries</a:t>
            </a:r>
            <a:r>
              <a:rPr lang="en-US" b="0" i="0" dirty="0">
                <a:solidFill>
                  <a:srgbClr val="000000"/>
                </a:solidFill>
                <a:effectLst/>
                <a:latin typeface="Arial" panose="020B0604020202020204" pitchFamily="34" charset="0"/>
              </a:rPr>
              <a:t> (filled with red blood cells) and fibroblasts. As organization continues there is resolution with decreasing size of the abscess, until only a scar remains. If the body's defensive systems cannot contain the agent causing the abscess, then the process may continue and even spread.</a:t>
            </a:r>
            <a:endParaRPr lang="en-US" dirty="0"/>
          </a:p>
        </p:txBody>
      </p:sp>
    </p:spTree>
    <p:extLst>
      <p:ext uri="{BB962C8B-B14F-4D97-AF65-F5344CB8AC3E}">
        <p14:creationId xmlns:p14="http://schemas.microsoft.com/office/powerpoint/2010/main" val="3776830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8445" y="676403"/>
            <a:ext cx="8830411" cy="5641346"/>
          </a:xfrm>
          <a:prstGeom prst="rect">
            <a:avLst/>
          </a:prstGeom>
        </p:spPr>
      </p:pic>
    </p:spTree>
    <p:extLst>
      <p:ext uri="{BB962C8B-B14F-4D97-AF65-F5344CB8AC3E}">
        <p14:creationId xmlns:p14="http://schemas.microsoft.com/office/powerpoint/2010/main" val="3786284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microscope&#10;&#10;Description automatically generated">
            <a:extLst>
              <a:ext uri="{FF2B5EF4-FFF2-40B4-BE49-F238E27FC236}">
                <a16:creationId xmlns:a16="http://schemas.microsoft.com/office/drawing/2014/main" xmlns="" id="{15E252FE-8BD6-1863-E3EC-C661571C8C3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2553" y="1233197"/>
            <a:ext cx="5695293" cy="3728244"/>
          </a:xfrm>
        </p:spPr>
      </p:pic>
      <p:sp>
        <p:nvSpPr>
          <p:cNvPr id="4" name="Content Placeholder 3">
            <a:extLst>
              <a:ext uri="{FF2B5EF4-FFF2-40B4-BE49-F238E27FC236}">
                <a16:creationId xmlns:a16="http://schemas.microsoft.com/office/drawing/2014/main" xmlns="" id="{5AF5BB34-302C-1ABD-9436-61FC3E36AC26}"/>
              </a:ext>
            </a:extLst>
          </p:cNvPr>
          <p:cNvSpPr>
            <a:spLocks noGrp="1"/>
          </p:cNvSpPr>
          <p:nvPr>
            <p:ph sz="half" idx="2"/>
          </p:nvPr>
        </p:nvSpPr>
        <p:spPr>
          <a:xfrm>
            <a:off x="6133563" y="1233197"/>
            <a:ext cx="5181600" cy="4351338"/>
          </a:xfrm>
        </p:spPr>
        <p:txBody>
          <a:bodyPr>
            <a:normAutofit fontScale="92500" lnSpcReduction="20000"/>
          </a:bodyPr>
          <a:lstStyle/>
          <a:p>
            <a:r>
              <a:rPr lang="en-US" b="0" i="0" dirty="0">
                <a:solidFill>
                  <a:srgbClr val="000000"/>
                </a:solidFill>
                <a:effectLst/>
                <a:latin typeface="Arial" panose="020B0604020202020204" pitchFamily="34" charset="0"/>
              </a:rPr>
              <a:t>Healing of inflammation often involves ingrowth of </a:t>
            </a:r>
            <a:r>
              <a:rPr lang="en-US" b="1" i="0" u="none" strike="noStrike" dirty="0">
                <a:solidFill>
                  <a:srgbClr val="800000"/>
                </a:solidFill>
                <a:effectLst/>
                <a:latin typeface="Arial" panose="020B0604020202020204" pitchFamily="34" charset="0"/>
              </a:rPr>
              <a:t>capillaries</a:t>
            </a:r>
            <a:r>
              <a:rPr lang="en-US" b="0" i="0" dirty="0">
                <a:solidFill>
                  <a:srgbClr val="000000"/>
                </a:solidFill>
                <a:effectLst/>
                <a:latin typeface="Arial" panose="020B0604020202020204" pitchFamily="34" charset="0"/>
              </a:rPr>
              <a:t> filled with RBCs and accompanied by fibroblasts producing collagen. </a:t>
            </a:r>
            <a:r>
              <a:rPr lang="en-US" b="1" i="0" u="sng" dirty="0">
                <a:solidFill>
                  <a:srgbClr val="000000"/>
                </a:solidFill>
                <a:effectLst/>
                <a:latin typeface="Arial" panose="020B0604020202020204" pitchFamily="34" charset="0"/>
              </a:rPr>
              <a:t>This forms granulation tissue</a:t>
            </a:r>
            <a:r>
              <a:rPr lang="en-US" b="0" i="0" dirty="0">
                <a:solidFill>
                  <a:srgbClr val="000000"/>
                </a:solidFill>
                <a:effectLst/>
                <a:latin typeface="Arial" panose="020B0604020202020204" pitchFamily="34" charset="0"/>
              </a:rPr>
              <a:t>. Here, an acute myocardial infarction is seen healing, with residual normal myocardial fibers at the far left. There are numerous capillaries, and collagen is being laid down to form a scar. Non-infarcted myocardium is present at the far left.</a:t>
            </a:r>
            <a:endParaRPr lang="en-US" dirty="0"/>
          </a:p>
        </p:txBody>
      </p:sp>
    </p:spTree>
    <p:extLst>
      <p:ext uri="{BB962C8B-B14F-4D97-AF65-F5344CB8AC3E}">
        <p14:creationId xmlns:p14="http://schemas.microsoft.com/office/powerpoint/2010/main" val="2149186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5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1416492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ink and white microscopic&#10;&#10;Description automatically generated">
            <a:extLst>
              <a:ext uri="{FF2B5EF4-FFF2-40B4-BE49-F238E27FC236}">
                <a16:creationId xmlns:a16="http://schemas.microsoft.com/office/drawing/2014/main" xmlns="" id="{3C0EDFDB-1789-2BFD-89FD-09FC3AC85D1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9258" y="1454228"/>
            <a:ext cx="5801005" cy="3851867"/>
          </a:xfrm>
        </p:spPr>
      </p:pic>
      <p:sp>
        <p:nvSpPr>
          <p:cNvPr id="4" name="Content Placeholder 3">
            <a:extLst>
              <a:ext uri="{FF2B5EF4-FFF2-40B4-BE49-F238E27FC236}">
                <a16:creationId xmlns:a16="http://schemas.microsoft.com/office/drawing/2014/main" xmlns="" id="{5428C13E-8B4F-FBBD-56CC-4583C0667157}"/>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The end result of inflammation can be scarring. Here, the alveolar walls are thickened and filled with pink collagen following an autoimmune disease lasting for decades. Airspaces are irregularly dilated.</a:t>
            </a:r>
            <a:endParaRPr lang="en-US" dirty="0"/>
          </a:p>
        </p:txBody>
      </p:sp>
      <p:sp>
        <p:nvSpPr>
          <p:cNvPr id="3" name="TextBox 2"/>
          <p:cNvSpPr txBox="1"/>
          <p:nvPr/>
        </p:nvSpPr>
        <p:spPr>
          <a:xfrm>
            <a:off x="824248" y="5834130"/>
            <a:ext cx="2962141" cy="646331"/>
          </a:xfrm>
          <a:prstGeom prst="rect">
            <a:avLst/>
          </a:prstGeom>
          <a:noFill/>
        </p:spPr>
        <p:txBody>
          <a:bodyPr wrap="square" rtlCol="0">
            <a:spAutoFit/>
          </a:bodyPr>
          <a:lstStyle/>
          <a:p>
            <a:r>
              <a:rPr lang="en-US" dirty="0" smtClean="0"/>
              <a:t>Lung with no blood vessels + very thick walls = scarring </a:t>
            </a:r>
            <a:endParaRPr lang="en-US" dirty="0"/>
          </a:p>
        </p:txBody>
      </p:sp>
    </p:spTree>
    <p:extLst>
      <p:ext uri="{BB962C8B-B14F-4D97-AF65-F5344CB8AC3E}">
        <p14:creationId xmlns:p14="http://schemas.microsoft.com/office/powerpoint/2010/main" val="3121908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Close-up of a human body&#10;&#10;Description automatically generated">
            <a:extLst>
              <a:ext uri="{FF2B5EF4-FFF2-40B4-BE49-F238E27FC236}">
                <a16:creationId xmlns:a16="http://schemas.microsoft.com/office/drawing/2014/main" xmlns="" id="{2CEC45B8-DC8C-A564-12B3-46F4A21C6C7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8307" y="1954414"/>
            <a:ext cx="5393374" cy="3506229"/>
          </a:xfrm>
        </p:spPr>
      </p:pic>
      <p:sp>
        <p:nvSpPr>
          <p:cNvPr id="4" name="Content Placeholder 3">
            <a:extLst>
              <a:ext uri="{FF2B5EF4-FFF2-40B4-BE49-F238E27FC236}">
                <a16:creationId xmlns:a16="http://schemas.microsoft.com/office/drawing/2014/main" xmlns="" id="{E31F1702-B2BB-2C05-A01C-BBDC43F6DFE9}"/>
              </a:ext>
            </a:extLst>
          </p:cNvPr>
          <p:cNvSpPr>
            <a:spLocks noGrp="1"/>
          </p:cNvSpPr>
          <p:nvPr>
            <p:ph sz="half" idx="2"/>
          </p:nvPr>
        </p:nvSpPr>
        <p:spPr/>
        <p:txBody>
          <a:bodyPr>
            <a:normAutofit fontScale="92500" lnSpcReduction="10000"/>
          </a:bodyPr>
          <a:lstStyle/>
          <a:p>
            <a:r>
              <a:rPr lang="en-US" b="0" i="0" dirty="0">
                <a:solidFill>
                  <a:srgbClr val="000000"/>
                </a:solidFill>
                <a:effectLst/>
                <a:latin typeface="Arial" panose="020B0604020202020204" pitchFamily="34" charset="0"/>
              </a:rPr>
              <a:t>Resolution of inflammatory processes in body cavities may result in the formation of adhesions, which are </a:t>
            </a:r>
            <a:r>
              <a:rPr lang="en-US" b="1" i="0" u="none" strike="noStrike" dirty="0">
                <a:solidFill>
                  <a:srgbClr val="800000"/>
                </a:solidFill>
                <a:effectLst/>
                <a:latin typeface="Arial" panose="020B0604020202020204" pitchFamily="34" charset="0"/>
              </a:rPr>
              <a:t>thin bands of collagenous connective tissue</a:t>
            </a:r>
            <a:r>
              <a:rPr lang="en-US" b="0" i="0" dirty="0">
                <a:solidFill>
                  <a:srgbClr val="000000"/>
                </a:solidFill>
                <a:effectLst/>
                <a:latin typeface="Arial" panose="020B0604020202020204" pitchFamily="34" charset="0"/>
              </a:rPr>
              <a:t>, as seen here between the </a:t>
            </a:r>
            <a:r>
              <a:rPr lang="en-US" b="1" i="0" u="none" strike="noStrike" dirty="0">
                <a:solidFill>
                  <a:srgbClr val="800000"/>
                </a:solidFill>
                <a:effectLst/>
                <a:latin typeface="Arial" panose="020B0604020202020204" pitchFamily="34" charset="0"/>
              </a:rPr>
              <a:t>right lung</a:t>
            </a:r>
            <a:r>
              <a:rPr lang="en-US" b="0" i="0" dirty="0">
                <a:solidFill>
                  <a:srgbClr val="000000"/>
                </a:solidFill>
                <a:effectLst/>
                <a:latin typeface="Arial" panose="020B0604020202020204" pitchFamily="34" charset="0"/>
              </a:rPr>
              <a:t> and the </a:t>
            </a:r>
            <a:r>
              <a:rPr lang="en-US" b="1" i="0" u="none" strike="noStrike" dirty="0">
                <a:solidFill>
                  <a:srgbClr val="800000"/>
                </a:solidFill>
                <a:effectLst/>
                <a:latin typeface="Arial" panose="020B0604020202020204" pitchFamily="34" charset="0"/>
              </a:rPr>
              <a:t>chest wall</a:t>
            </a:r>
            <a:r>
              <a:rPr lang="en-US" b="0" i="0" dirty="0">
                <a:solidFill>
                  <a:srgbClr val="000000"/>
                </a:solidFill>
                <a:effectLst/>
                <a:latin typeface="Arial" panose="020B0604020202020204" pitchFamily="34" charset="0"/>
              </a:rPr>
              <a:t> at autopsy. Adhesions, if extensive can restrict motion or cause retraction to an abnormal position of internal organs.</a:t>
            </a:r>
            <a:endParaRPr lang="en-US" dirty="0"/>
          </a:p>
        </p:txBody>
      </p:sp>
    </p:spTree>
    <p:extLst>
      <p:ext uri="{BB962C8B-B14F-4D97-AF65-F5344CB8AC3E}">
        <p14:creationId xmlns:p14="http://schemas.microsoft.com/office/powerpoint/2010/main" val="1648875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ink and purple tissue&#10;&#10;Description automatically generated">
            <a:extLst>
              <a:ext uri="{FF2B5EF4-FFF2-40B4-BE49-F238E27FC236}">
                <a16:creationId xmlns:a16="http://schemas.microsoft.com/office/drawing/2014/main" xmlns="" id="{BE447F5E-FB8C-969E-B8EB-681C023ECC5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1793" y="1460398"/>
            <a:ext cx="5700407" cy="4064638"/>
          </a:xfrm>
        </p:spPr>
      </p:pic>
      <p:sp>
        <p:nvSpPr>
          <p:cNvPr id="4" name="Content Placeholder 3">
            <a:extLst>
              <a:ext uri="{FF2B5EF4-FFF2-40B4-BE49-F238E27FC236}">
                <a16:creationId xmlns:a16="http://schemas.microsoft.com/office/drawing/2014/main" xmlns="" id="{8CC8B998-F46F-CABC-6E3D-0E832A2F0CB9}"/>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This is a healing biopsy site on the skin seen a week following the excision, The </a:t>
            </a:r>
            <a:r>
              <a:rPr lang="en-US" b="1" i="0" u="none" strike="noStrike" dirty="0">
                <a:solidFill>
                  <a:srgbClr val="800000"/>
                </a:solidFill>
                <a:effectLst/>
                <a:latin typeface="Arial" panose="020B0604020202020204" pitchFamily="34" charset="0"/>
              </a:rPr>
              <a:t>skin surface</a:t>
            </a:r>
            <a:r>
              <a:rPr lang="en-US" b="0" i="0" dirty="0">
                <a:solidFill>
                  <a:srgbClr val="000000"/>
                </a:solidFill>
                <a:effectLst/>
                <a:latin typeface="Arial" panose="020B0604020202020204" pitchFamily="34" charset="0"/>
              </a:rPr>
              <a:t> has re-epithelialized, and below this is </a:t>
            </a:r>
            <a:r>
              <a:rPr lang="en-US" b="1" i="0" u="none" strike="noStrike" dirty="0">
                <a:solidFill>
                  <a:srgbClr val="800000"/>
                </a:solidFill>
                <a:effectLst/>
                <a:latin typeface="Arial" panose="020B0604020202020204" pitchFamily="34" charset="0"/>
              </a:rPr>
              <a:t>granulation tissue</a:t>
            </a:r>
            <a:r>
              <a:rPr lang="en-US" b="0" i="0" dirty="0">
                <a:solidFill>
                  <a:srgbClr val="000000"/>
                </a:solidFill>
                <a:effectLst/>
                <a:latin typeface="Arial" panose="020B0604020202020204" pitchFamily="34" charset="0"/>
              </a:rPr>
              <a:t> with small capillaries and fibroblasts forming collagen. After a month, just a small collagenous scar will remain.</a:t>
            </a:r>
            <a:endParaRPr lang="en-US" dirty="0"/>
          </a:p>
        </p:txBody>
      </p:sp>
    </p:spTree>
    <p:extLst>
      <p:ext uri="{BB962C8B-B14F-4D97-AF65-F5344CB8AC3E}">
        <p14:creationId xmlns:p14="http://schemas.microsoft.com/office/powerpoint/2010/main" val="619785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6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2447862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urple and white background&#10;&#10;Description automatically generated">
            <a:extLst>
              <a:ext uri="{FF2B5EF4-FFF2-40B4-BE49-F238E27FC236}">
                <a16:creationId xmlns:a16="http://schemas.microsoft.com/office/drawing/2014/main" xmlns="" id="{5709DB5F-AF38-A8D8-C497-12EF341D615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4496" y="1825625"/>
            <a:ext cx="5748275" cy="3705974"/>
          </a:xfrm>
        </p:spPr>
      </p:pic>
      <p:sp>
        <p:nvSpPr>
          <p:cNvPr id="4" name="Content Placeholder 3">
            <a:extLst>
              <a:ext uri="{FF2B5EF4-FFF2-40B4-BE49-F238E27FC236}">
                <a16:creationId xmlns:a16="http://schemas.microsoft.com/office/drawing/2014/main" xmlns="" id="{717047A6-5511-31D6-9315-F3ABEBB789D0}"/>
              </a:ext>
            </a:extLst>
          </p:cNvPr>
          <p:cNvSpPr>
            <a:spLocks noGrp="1"/>
          </p:cNvSpPr>
          <p:nvPr>
            <p:ph sz="half" idx="2"/>
          </p:nvPr>
        </p:nvSpPr>
        <p:spPr>
          <a:xfrm>
            <a:off x="6172200" y="643944"/>
            <a:ext cx="5181600" cy="5533019"/>
          </a:xfrm>
        </p:spPr>
        <p:txBody>
          <a:bodyPr>
            <a:normAutofit fontScale="92500" lnSpcReduction="20000"/>
          </a:bodyPr>
          <a:lstStyle/>
          <a:p>
            <a:pPr algn="l"/>
            <a:r>
              <a:rPr lang="en-US" b="0" i="0" dirty="0">
                <a:solidFill>
                  <a:srgbClr val="000000"/>
                </a:solidFill>
                <a:effectLst/>
                <a:latin typeface="Arial" panose="020B0604020202020204" pitchFamily="34" charset="0"/>
              </a:rPr>
              <a:t>The focal nature of granulomatous inflammation is demonstrated in this microscopic section of </a:t>
            </a:r>
            <a:r>
              <a:rPr lang="en-US" b="1" i="0" u="sng" dirty="0">
                <a:solidFill>
                  <a:srgbClr val="000000"/>
                </a:solidFill>
                <a:effectLst/>
                <a:latin typeface="Arial" panose="020B0604020202020204" pitchFamily="34" charset="0"/>
              </a:rPr>
              <a:t>lung</a:t>
            </a:r>
            <a:r>
              <a:rPr lang="en-US" b="0" i="0" dirty="0">
                <a:solidFill>
                  <a:srgbClr val="000000"/>
                </a:solidFill>
                <a:effectLst/>
                <a:latin typeface="Arial" panose="020B0604020202020204" pitchFamily="34" charset="0"/>
              </a:rPr>
              <a:t> in which there are scattered </a:t>
            </a:r>
            <a:r>
              <a:rPr lang="en-US" b="1" i="0" u="none" strike="noStrike" dirty="0">
                <a:solidFill>
                  <a:srgbClr val="800000"/>
                </a:solidFill>
                <a:effectLst/>
                <a:latin typeface="Arial" panose="020B0604020202020204" pitchFamily="34" charset="0"/>
              </a:rPr>
              <a:t>granulomas</a:t>
            </a:r>
            <a:r>
              <a:rPr lang="en-US" b="0" i="0" dirty="0">
                <a:solidFill>
                  <a:srgbClr val="000000"/>
                </a:solidFill>
                <a:effectLst/>
                <a:latin typeface="Arial" panose="020B0604020202020204" pitchFamily="34" charset="0"/>
              </a:rPr>
              <a:t> in the parenchyma. This is why the chest radiograph with tuberculosis or other granulomatous diseases is often described as "reticulonodular". A biopsy could miss such lesions from sampling error, too.</a:t>
            </a:r>
          </a:p>
          <a:p>
            <a:pPr algn="l"/>
            <a:r>
              <a:rPr lang="en-US" b="0" i="0" dirty="0" smtClean="0">
                <a:solidFill>
                  <a:srgbClr val="000000"/>
                </a:solidFill>
                <a:effectLst/>
                <a:latin typeface="Arial" panose="020B0604020202020204" pitchFamily="34" charset="0"/>
              </a:rPr>
              <a:t>Note </a:t>
            </a:r>
            <a:r>
              <a:rPr lang="en-US" b="0" i="0" dirty="0">
                <a:solidFill>
                  <a:srgbClr val="000000"/>
                </a:solidFill>
                <a:effectLst/>
                <a:latin typeface="Arial" panose="020B0604020202020204" pitchFamily="34" charset="0"/>
              </a:rPr>
              <a:t>the pale pink central caseous necrosis, dark blue lymphocytes, elongated epithelioid cells, and </a:t>
            </a:r>
            <a:r>
              <a:rPr lang="en-US" b="0" i="0" dirty="0" err="1">
                <a:solidFill>
                  <a:srgbClr val="000000"/>
                </a:solidFill>
                <a:effectLst/>
                <a:latin typeface="Arial" panose="020B0604020202020204" pitchFamily="34" charset="0"/>
              </a:rPr>
              <a:t>multnucleated</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Langhans</a:t>
            </a:r>
            <a:r>
              <a:rPr lang="en-US" b="0" i="0" dirty="0">
                <a:solidFill>
                  <a:srgbClr val="000000"/>
                </a:solidFill>
                <a:effectLst/>
                <a:latin typeface="Arial" panose="020B0604020202020204" pitchFamily="34" charset="0"/>
              </a:rPr>
              <a:t> giant cells.</a:t>
            </a:r>
          </a:p>
        </p:txBody>
      </p:sp>
    </p:spTree>
    <p:extLst>
      <p:ext uri="{BB962C8B-B14F-4D97-AF65-F5344CB8AC3E}">
        <p14:creationId xmlns:p14="http://schemas.microsoft.com/office/powerpoint/2010/main" val="3795744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microscope&#10;&#10;Description automatically generated">
            <a:extLst>
              <a:ext uri="{FF2B5EF4-FFF2-40B4-BE49-F238E27FC236}">
                <a16:creationId xmlns:a16="http://schemas.microsoft.com/office/drawing/2014/main" xmlns="" id="{942D80AF-A614-E7F3-F565-3FCA75915DD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1986" y="1714623"/>
            <a:ext cx="5765181" cy="3758898"/>
          </a:xfrm>
        </p:spPr>
      </p:pic>
      <p:sp>
        <p:nvSpPr>
          <p:cNvPr id="4" name="Content Placeholder 3">
            <a:extLst>
              <a:ext uri="{FF2B5EF4-FFF2-40B4-BE49-F238E27FC236}">
                <a16:creationId xmlns:a16="http://schemas.microsoft.com/office/drawing/2014/main" xmlns="" id="{E9CA7BAC-E1C4-7980-A46B-E674B5DEAF85}"/>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Here is a pulmonary granuloma involving a </a:t>
            </a:r>
            <a:r>
              <a:rPr lang="en-US" b="1" i="0" u="none" strike="noStrike" dirty="0">
                <a:solidFill>
                  <a:srgbClr val="800000"/>
                </a:solidFill>
                <a:effectLst/>
                <a:latin typeface="Arial" panose="020B0604020202020204" pitchFamily="34" charset="0"/>
              </a:rPr>
              <a:t>bronchiole</a:t>
            </a:r>
            <a:r>
              <a:rPr lang="en-US" b="0" i="0" dirty="0">
                <a:solidFill>
                  <a:srgbClr val="000000"/>
                </a:solidFill>
                <a:effectLst/>
                <a:latin typeface="Arial" panose="020B0604020202020204" pitchFamily="34" charset="0"/>
              </a:rPr>
              <a:t>. Granulomatous inflammation typically consists of mixtures of cells including epithelioid macrophages, </a:t>
            </a:r>
            <a:r>
              <a:rPr lang="en-US" b="1" i="0" u="none" strike="noStrike" dirty="0" err="1">
                <a:solidFill>
                  <a:srgbClr val="800000"/>
                </a:solidFill>
                <a:effectLst/>
                <a:latin typeface="Arial" panose="020B0604020202020204" pitchFamily="34" charset="0"/>
              </a:rPr>
              <a:t>Langhans</a:t>
            </a:r>
            <a:r>
              <a:rPr lang="en-US" b="1" i="0" u="none" strike="noStrike" dirty="0">
                <a:solidFill>
                  <a:srgbClr val="800000"/>
                </a:solidFill>
                <a:effectLst/>
                <a:latin typeface="Arial" panose="020B0604020202020204" pitchFamily="34" charset="0"/>
              </a:rPr>
              <a:t> giant cells</a:t>
            </a:r>
            <a:r>
              <a:rPr lang="en-US" b="0" i="0" dirty="0">
                <a:solidFill>
                  <a:srgbClr val="000000"/>
                </a:solidFill>
                <a:effectLst/>
                <a:latin typeface="Arial" panose="020B0604020202020204" pitchFamily="34" charset="0"/>
              </a:rPr>
              <a:t>, lymphocytes, plasma cells, and fibroblasts. There may even be some neutrophils.</a:t>
            </a:r>
            <a:endParaRPr lang="en-US" dirty="0"/>
          </a:p>
        </p:txBody>
      </p:sp>
    </p:spTree>
    <p:extLst>
      <p:ext uri="{BB962C8B-B14F-4D97-AF65-F5344CB8AC3E}">
        <p14:creationId xmlns:p14="http://schemas.microsoft.com/office/powerpoint/2010/main" val="1740246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urple and white cell&#10;&#10;Description automatically generated">
            <a:extLst>
              <a:ext uri="{FF2B5EF4-FFF2-40B4-BE49-F238E27FC236}">
                <a16:creationId xmlns:a16="http://schemas.microsoft.com/office/drawing/2014/main" xmlns="" id="{9885BB60-0CF8-C48D-C013-DED366DE6B4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6406" y="1671224"/>
            <a:ext cx="5955794" cy="3879571"/>
          </a:xfrm>
        </p:spPr>
      </p:pic>
      <p:sp>
        <p:nvSpPr>
          <p:cNvPr id="4" name="Content Placeholder 3">
            <a:extLst>
              <a:ext uri="{FF2B5EF4-FFF2-40B4-BE49-F238E27FC236}">
                <a16:creationId xmlns:a16="http://schemas.microsoft.com/office/drawing/2014/main" xmlns="" id="{724E2C8C-1533-CAE2-3294-41106CB73BA8}"/>
              </a:ext>
            </a:extLst>
          </p:cNvPr>
          <p:cNvSpPr>
            <a:spLocks noGrp="1"/>
          </p:cNvSpPr>
          <p:nvPr>
            <p:ph sz="half" idx="2"/>
          </p:nvPr>
        </p:nvSpPr>
        <p:spPr/>
        <p:txBody>
          <a:bodyPr/>
          <a:lstStyle/>
          <a:p>
            <a:r>
              <a:rPr lang="en-US" b="1" i="0" dirty="0">
                <a:solidFill>
                  <a:srgbClr val="000000"/>
                </a:solidFill>
                <a:effectLst/>
                <a:latin typeface="Arial" panose="020B0604020202020204" pitchFamily="34" charset="0"/>
              </a:rPr>
              <a:t>This is a caseating granuloma.</a:t>
            </a:r>
            <a:r>
              <a:rPr lang="en-US" b="0" i="0" dirty="0">
                <a:solidFill>
                  <a:srgbClr val="000000"/>
                </a:solidFill>
                <a:effectLst/>
                <a:latin typeface="Arial" panose="020B0604020202020204" pitchFamily="34" charset="0"/>
              </a:rPr>
              <a:t> Epithelioid cells surround a central area of </a:t>
            </a:r>
            <a:r>
              <a:rPr lang="en-US" b="1" i="0" u="none" strike="noStrike" dirty="0">
                <a:solidFill>
                  <a:srgbClr val="800000"/>
                </a:solidFill>
                <a:effectLst/>
                <a:latin typeface="Arial" panose="020B0604020202020204" pitchFamily="34" charset="0"/>
              </a:rPr>
              <a:t>necrosis</a:t>
            </a:r>
            <a:r>
              <a:rPr lang="en-US" b="0" i="0" dirty="0">
                <a:solidFill>
                  <a:srgbClr val="000000"/>
                </a:solidFill>
                <a:effectLst/>
                <a:latin typeface="Arial" panose="020B0604020202020204" pitchFamily="34" charset="0"/>
              </a:rPr>
              <a:t> that appears irregular, amorphous, and pink. Grossly, areas of caseation appear cheese-like. Caseous necrosis combines features of coagulative necrosis and liquefactive necrosis.</a:t>
            </a:r>
            <a:endParaRPr lang="en-US" dirty="0"/>
          </a:p>
        </p:txBody>
      </p:sp>
    </p:spTree>
    <p:extLst>
      <p:ext uri="{BB962C8B-B14F-4D97-AF65-F5344CB8AC3E}">
        <p14:creationId xmlns:p14="http://schemas.microsoft.com/office/powerpoint/2010/main" val="908460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iece of bread&#10;&#10;Description automatically generated">
            <a:extLst>
              <a:ext uri="{FF2B5EF4-FFF2-40B4-BE49-F238E27FC236}">
                <a16:creationId xmlns:a16="http://schemas.microsoft.com/office/drawing/2014/main" xmlns="" id="{043F97F1-C6B5-B3EC-0854-EE9E7416598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76962" y="1825625"/>
            <a:ext cx="5743030" cy="3707382"/>
          </a:xfrm>
        </p:spPr>
      </p:pic>
      <p:sp>
        <p:nvSpPr>
          <p:cNvPr id="4" name="Content Placeholder 3">
            <a:extLst>
              <a:ext uri="{FF2B5EF4-FFF2-40B4-BE49-F238E27FC236}">
                <a16:creationId xmlns:a16="http://schemas.microsoft.com/office/drawing/2014/main" xmlns="" id="{5374D961-6974-6BCE-404A-5F1351279CC3}"/>
              </a:ext>
            </a:extLst>
          </p:cNvPr>
          <p:cNvSpPr>
            <a:spLocks noGrp="1"/>
          </p:cNvSpPr>
          <p:nvPr>
            <p:ph sz="half" idx="2"/>
          </p:nvPr>
        </p:nvSpPr>
        <p:spPr/>
        <p:txBody>
          <a:bodyPr>
            <a:normAutofit fontScale="92500" lnSpcReduction="10000"/>
          </a:bodyPr>
          <a:lstStyle/>
          <a:p>
            <a:r>
              <a:rPr lang="en-US" b="0" i="0" dirty="0">
                <a:solidFill>
                  <a:srgbClr val="000000"/>
                </a:solidFill>
                <a:effectLst/>
                <a:latin typeface="Arial" panose="020B0604020202020204" pitchFamily="34" charset="0"/>
              </a:rPr>
              <a:t>With a poor immune response to the agents producing granulomatous inflammation, there can be extensive spread of infection with the production of a "miliary" pattern of </a:t>
            </a:r>
            <a:r>
              <a:rPr lang="en-US" b="1" i="0" u="none" strike="noStrike" dirty="0">
                <a:solidFill>
                  <a:srgbClr val="800000"/>
                </a:solidFill>
                <a:effectLst/>
                <a:latin typeface="Arial" panose="020B0604020202020204" pitchFamily="34" charset="0"/>
              </a:rPr>
              <a:t>granulomas</a:t>
            </a:r>
            <a:r>
              <a:rPr lang="en-US" b="0" i="0" dirty="0">
                <a:solidFill>
                  <a:srgbClr val="000000"/>
                </a:solidFill>
                <a:effectLst/>
                <a:latin typeface="Arial" panose="020B0604020202020204" pitchFamily="34" charset="0"/>
              </a:rPr>
              <a:t>, as seen here in the lung of a patient with </a:t>
            </a:r>
            <a:r>
              <a:rPr lang="en-US" b="1" i="0" u="sng" dirty="0">
                <a:solidFill>
                  <a:srgbClr val="000000"/>
                </a:solidFill>
                <a:effectLst/>
                <a:latin typeface="Arial" panose="020B0604020202020204" pitchFamily="34" charset="0"/>
              </a:rPr>
              <a:t>miliary tuberculosis</a:t>
            </a:r>
            <a:r>
              <a:rPr lang="en-US" b="0" i="0" dirty="0">
                <a:solidFill>
                  <a:srgbClr val="000000"/>
                </a:solidFill>
                <a:effectLst/>
                <a:latin typeface="Arial" panose="020B0604020202020204" pitchFamily="34" charset="0"/>
              </a:rPr>
              <a:t>. The 1 to 2 mm granulomas are scattered around like millet seeds (millet is a type of cereal grain).</a:t>
            </a:r>
            <a:endParaRPr lang="en-US" dirty="0"/>
          </a:p>
        </p:txBody>
      </p:sp>
      <p:pic>
        <p:nvPicPr>
          <p:cNvPr id="3" name="Picture 2"/>
          <p:cNvPicPr>
            <a:picLocks noChangeAspect="1"/>
          </p:cNvPicPr>
          <p:nvPr/>
        </p:nvPicPr>
        <p:blipFill>
          <a:blip r:embed="rId3"/>
          <a:stretch>
            <a:fillRect/>
          </a:stretch>
        </p:blipFill>
        <p:spPr>
          <a:xfrm>
            <a:off x="751670" y="154546"/>
            <a:ext cx="2980091" cy="1419091"/>
          </a:xfrm>
          <a:prstGeom prst="rect">
            <a:avLst/>
          </a:prstGeom>
        </p:spPr>
      </p:pic>
    </p:spTree>
    <p:extLst>
      <p:ext uri="{BB962C8B-B14F-4D97-AF65-F5344CB8AC3E}">
        <p14:creationId xmlns:p14="http://schemas.microsoft.com/office/powerpoint/2010/main" val="3107808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microscope view of a cell&#10;&#10;Description automatically generated">
            <a:extLst>
              <a:ext uri="{FF2B5EF4-FFF2-40B4-BE49-F238E27FC236}">
                <a16:creationId xmlns:a16="http://schemas.microsoft.com/office/drawing/2014/main" xmlns="" id="{0EB248EB-D905-E4A8-94F5-DC123A1BF8F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2683" y="1997958"/>
            <a:ext cx="4772025" cy="3105150"/>
          </a:xfrm>
        </p:spPr>
      </p:pic>
      <p:sp>
        <p:nvSpPr>
          <p:cNvPr id="4" name="Content Placeholder 3">
            <a:extLst>
              <a:ext uri="{FF2B5EF4-FFF2-40B4-BE49-F238E27FC236}">
                <a16:creationId xmlns:a16="http://schemas.microsoft.com/office/drawing/2014/main" xmlns="" id="{951BA303-22D9-4FCA-AA24-DEBCD9898A05}"/>
              </a:ext>
            </a:extLst>
          </p:cNvPr>
          <p:cNvSpPr>
            <a:spLocks noGrp="1"/>
          </p:cNvSpPr>
          <p:nvPr>
            <p:ph sz="half" idx="2"/>
          </p:nvPr>
        </p:nvSpPr>
        <p:spPr/>
        <p:txBody>
          <a:bodyPr/>
          <a:lstStyle/>
          <a:p>
            <a:r>
              <a:rPr lang="en-US" b="0" i="0" dirty="0">
                <a:solidFill>
                  <a:srgbClr val="000000"/>
                </a:solidFill>
                <a:effectLst/>
                <a:latin typeface="Arial" panose="020B0604020202020204" pitchFamily="34" charset="0"/>
              </a:rPr>
              <a:t>Here is a </a:t>
            </a:r>
            <a:r>
              <a:rPr lang="en-US" b="1" i="0" u="none" strike="noStrike" dirty="0">
                <a:solidFill>
                  <a:srgbClr val="800000"/>
                </a:solidFill>
                <a:effectLst/>
                <a:latin typeface="Arial" panose="020B0604020202020204" pitchFamily="34" charset="0"/>
              </a:rPr>
              <a:t>foreign body type giant cell</a:t>
            </a:r>
            <a:r>
              <a:rPr lang="en-US" b="0" i="0" dirty="0">
                <a:solidFill>
                  <a:srgbClr val="000000"/>
                </a:solidFill>
                <a:effectLst/>
                <a:latin typeface="Arial" panose="020B0604020202020204" pitchFamily="34" charset="0"/>
              </a:rPr>
              <a:t> at the upper left of center adjacent to a segment of vegetable material aspirated into the lung (Note the thick cell walls of the plant material). Such foreign body giant cells have nuclei scattered haphazardly about the cell.</a:t>
            </a:r>
            <a:endParaRPr lang="en-US" dirty="0"/>
          </a:p>
        </p:txBody>
      </p:sp>
    </p:spTree>
    <p:extLst>
      <p:ext uri="{BB962C8B-B14F-4D97-AF65-F5344CB8AC3E}">
        <p14:creationId xmlns:p14="http://schemas.microsoft.com/office/powerpoint/2010/main" val="1497774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pink and white cell&#10;&#10;Description automatically generated">
            <a:extLst>
              <a:ext uri="{FF2B5EF4-FFF2-40B4-BE49-F238E27FC236}">
                <a16:creationId xmlns:a16="http://schemas.microsoft.com/office/drawing/2014/main" xmlns="" id="{FDD0D684-8835-FACC-8867-86C139EF445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84433" y="1920684"/>
            <a:ext cx="5312276" cy="3449805"/>
          </a:xfrm>
        </p:spPr>
      </p:pic>
      <p:sp>
        <p:nvSpPr>
          <p:cNvPr id="4" name="Content Placeholder 3">
            <a:extLst>
              <a:ext uri="{FF2B5EF4-FFF2-40B4-BE49-F238E27FC236}">
                <a16:creationId xmlns:a16="http://schemas.microsoft.com/office/drawing/2014/main" xmlns="" id="{4A59F531-A677-73DB-6204-224B2F8595CA}"/>
              </a:ext>
            </a:extLst>
          </p:cNvPr>
          <p:cNvSpPr>
            <a:spLocks noGrp="1"/>
          </p:cNvSpPr>
          <p:nvPr>
            <p:ph sz="half" idx="2"/>
          </p:nvPr>
        </p:nvSpPr>
        <p:spPr/>
        <p:txBody>
          <a:bodyPr>
            <a:normAutofit fontScale="85000" lnSpcReduction="20000"/>
          </a:bodyPr>
          <a:lstStyle/>
          <a:p>
            <a:r>
              <a:rPr lang="en-US" b="0" i="0" dirty="0">
                <a:solidFill>
                  <a:srgbClr val="000000"/>
                </a:solidFill>
                <a:effectLst/>
                <a:latin typeface="Arial" panose="020B0604020202020204" pitchFamily="34" charset="0"/>
              </a:rPr>
              <a:t>Sometimes the inflammatory reaction is mainly one of </a:t>
            </a:r>
            <a:r>
              <a:rPr lang="en-US" b="1" i="0" u="sng" dirty="0">
                <a:solidFill>
                  <a:srgbClr val="000000"/>
                </a:solidFill>
                <a:effectLst/>
                <a:latin typeface="Arial" panose="020B0604020202020204" pitchFamily="34" charset="0"/>
              </a:rPr>
              <a:t>scarring</a:t>
            </a:r>
            <a:r>
              <a:rPr lang="en-US" b="0" i="0" dirty="0">
                <a:solidFill>
                  <a:srgbClr val="000000"/>
                </a:solidFill>
                <a:effectLst/>
                <a:latin typeface="Arial" panose="020B0604020202020204" pitchFamily="34" charset="0"/>
              </a:rPr>
              <a:t>, as seen here with a </a:t>
            </a:r>
            <a:r>
              <a:rPr lang="en-US" b="0" i="0" dirty="0" err="1">
                <a:solidFill>
                  <a:srgbClr val="000000"/>
                </a:solidFill>
                <a:effectLst/>
                <a:latin typeface="Arial" panose="020B0604020202020204" pitchFamily="34" charset="0"/>
              </a:rPr>
              <a:t>silicotic</a:t>
            </a:r>
            <a:r>
              <a:rPr lang="en-US" b="0" i="0" dirty="0">
                <a:solidFill>
                  <a:srgbClr val="000000"/>
                </a:solidFill>
                <a:effectLst/>
                <a:latin typeface="Arial" panose="020B0604020202020204" pitchFamily="34" charset="0"/>
              </a:rPr>
              <a:t> nodule of the lung. The inhaled silica persists indefinitely and produces an inflammatory reaction with ongoing production of cytokines that is marked by prominent fibrosis. The </a:t>
            </a:r>
            <a:r>
              <a:rPr lang="en-US" b="1" i="0" u="none" strike="noStrike" dirty="0">
                <a:solidFill>
                  <a:srgbClr val="800000"/>
                </a:solidFill>
                <a:effectLst/>
                <a:latin typeface="Arial" panose="020B0604020202020204" pitchFamily="34" charset="0"/>
              </a:rPr>
              <a:t>nodule</a:t>
            </a:r>
            <a:r>
              <a:rPr lang="en-US" b="0" i="0" dirty="0">
                <a:solidFill>
                  <a:srgbClr val="000000"/>
                </a:solidFill>
                <a:effectLst/>
                <a:latin typeface="Arial" panose="020B0604020202020204" pitchFamily="34" charset="0"/>
              </a:rPr>
              <a:t> is composed mainly of dense pink collagen. Though there is minimal inflammation, the process is slow and progressive and can diminish (restrict) lung capacity, leading to worsening dyspnea.</a:t>
            </a:r>
            <a:endParaRPr lang="en-US" dirty="0"/>
          </a:p>
        </p:txBody>
      </p:sp>
    </p:spTree>
    <p:extLst>
      <p:ext uri="{BB962C8B-B14F-4D97-AF65-F5344CB8AC3E}">
        <p14:creationId xmlns:p14="http://schemas.microsoft.com/office/powerpoint/2010/main" val="4993294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ACE1916BD6674A85E13C28D79547B3" ma:contentTypeVersion="12" ma:contentTypeDescription="Create a new document." ma:contentTypeScope="" ma:versionID="9a13f641dd7f438417116cb9963ed1c6">
  <xsd:schema xmlns:xsd="http://www.w3.org/2001/XMLSchema" xmlns:xs="http://www.w3.org/2001/XMLSchema" xmlns:p="http://schemas.microsoft.com/office/2006/metadata/properties" xmlns:ns2="6518d6fd-6ea3-44bc-9750-415c51045db7" xmlns:ns3="1a8e2836-c18f-49f9-9fea-5e19d0e9314f" targetNamespace="http://schemas.microsoft.com/office/2006/metadata/properties" ma:root="true" ma:fieldsID="860ba35f3ac7c3d80aead7b54e335c3f" ns2:_="" ns3:_="">
    <xsd:import namespace="6518d6fd-6ea3-44bc-9750-415c51045db7"/>
    <xsd:import namespace="1a8e2836-c18f-49f9-9fea-5e19d0e931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d6fd-6ea3-44bc-9750-415c51045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1946a75-722c-4855-9c1b-5ba14d7574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8e2836-c18f-49f9-9fea-5e19d0e931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dcb3ef7-47ec-41fe-8450-502626ca8cf2}" ma:internalName="TaxCatchAll" ma:showField="CatchAllData" ma:web="1a8e2836-c18f-49f9-9fea-5e19d0e931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18d6fd-6ea3-44bc-9750-415c51045db7">
      <Terms xmlns="http://schemas.microsoft.com/office/infopath/2007/PartnerControls"/>
    </lcf76f155ced4ddcb4097134ff3c332f>
    <TaxCatchAll xmlns="1a8e2836-c18f-49f9-9fea-5e19d0e9314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E4574B-641B-4C6D-A13B-3E9C37E98E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d6fd-6ea3-44bc-9750-415c51045db7"/>
    <ds:schemaRef ds:uri="1a8e2836-c18f-49f9-9fea-5e19d0e93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537A48-8FE9-4217-BFD3-F0745C4825F7}">
  <ds:schemaRefs>
    <ds:schemaRef ds:uri="http://schemas.microsoft.com/office/2006/metadata/properties"/>
    <ds:schemaRef ds:uri="http://schemas.microsoft.com/office/infopath/2007/PartnerControls"/>
    <ds:schemaRef ds:uri="6518d6fd-6ea3-44bc-9750-415c51045db7"/>
    <ds:schemaRef ds:uri="1a8e2836-c18f-49f9-9fea-5e19d0e9314f"/>
  </ds:schemaRefs>
</ds:datastoreItem>
</file>

<file path=customXml/itemProps3.xml><?xml version="1.0" encoding="utf-8"?>
<ds:datastoreItem xmlns:ds="http://schemas.openxmlformats.org/officeDocument/2006/customXml" ds:itemID="{51B7A252-564A-411F-AA87-65620470D5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TotalTime>
  <Words>600</Words>
  <Application>Microsoft Office PowerPoint</Application>
  <PresentationFormat>Widescreen</PresentationFormat>
  <Paragraphs>33</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Lab 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Raya  Marji</dc:creator>
  <cp:lastModifiedBy>Microsoft account</cp:lastModifiedBy>
  <cp:revision>7</cp:revision>
  <dcterms:created xsi:type="dcterms:W3CDTF">2023-11-09T06:33:29Z</dcterms:created>
  <dcterms:modified xsi:type="dcterms:W3CDTF">2023-11-22T11:03:39Z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0x010100AFACE1916BD6674A85E13C28D79547B3</vt:lpwstr>
  </property>
</Properties>
</file>